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88" r:id="rId5"/>
    <p:sldMasterId id="2147483703" r:id="rId6"/>
  </p:sldMasterIdLst>
  <p:notesMasterIdLst>
    <p:notesMasterId r:id="rId86"/>
  </p:notesMasterIdLst>
  <p:handoutMasterIdLst>
    <p:handoutMasterId r:id="rId87"/>
  </p:handoutMasterIdLst>
  <p:sldIdLst>
    <p:sldId id="334" r:id="rId7"/>
    <p:sldId id="2103814007" r:id="rId8"/>
    <p:sldId id="2103813994" r:id="rId9"/>
    <p:sldId id="2103813982" r:id="rId10"/>
    <p:sldId id="2103813996" r:id="rId11"/>
    <p:sldId id="2103813999" r:id="rId12"/>
    <p:sldId id="2103813992" r:id="rId13"/>
    <p:sldId id="300" r:id="rId14"/>
    <p:sldId id="2103813991" r:id="rId15"/>
    <p:sldId id="2103813981" r:id="rId16"/>
    <p:sldId id="2103813984" r:id="rId17"/>
    <p:sldId id="2103814000" r:id="rId18"/>
    <p:sldId id="2103813986" r:id="rId19"/>
    <p:sldId id="2103813987" r:id="rId20"/>
    <p:sldId id="2103814004" r:id="rId21"/>
    <p:sldId id="2103813990" r:id="rId22"/>
    <p:sldId id="2103814003" r:id="rId23"/>
    <p:sldId id="2103813989" r:id="rId24"/>
    <p:sldId id="2103813980" r:id="rId25"/>
    <p:sldId id="2103814005" r:id="rId26"/>
    <p:sldId id="2103813988" r:id="rId27"/>
    <p:sldId id="2103814006" r:id="rId28"/>
    <p:sldId id="2147309986" r:id="rId29"/>
    <p:sldId id="2147309954" r:id="rId30"/>
    <p:sldId id="2147309966" r:id="rId31"/>
    <p:sldId id="2147309940" r:id="rId32"/>
    <p:sldId id="2147309983" r:id="rId33"/>
    <p:sldId id="2147309943" r:id="rId34"/>
    <p:sldId id="1165" r:id="rId35"/>
    <p:sldId id="2147309946" r:id="rId36"/>
    <p:sldId id="2147309970" r:id="rId37"/>
    <p:sldId id="2147309948" r:id="rId38"/>
    <p:sldId id="1209" r:id="rId39"/>
    <p:sldId id="2147309962" r:id="rId40"/>
    <p:sldId id="2147309949" r:id="rId41"/>
    <p:sldId id="1169" r:id="rId42"/>
    <p:sldId id="1171" r:id="rId43"/>
    <p:sldId id="2147309950" r:id="rId44"/>
    <p:sldId id="2147309969" r:id="rId45"/>
    <p:sldId id="2147309971" r:id="rId46"/>
    <p:sldId id="2147309956" r:id="rId47"/>
    <p:sldId id="2147309945" r:id="rId48"/>
    <p:sldId id="1174" r:id="rId49"/>
    <p:sldId id="2147309974" r:id="rId50"/>
    <p:sldId id="1176" r:id="rId51"/>
    <p:sldId id="2147309973" r:id="rId52"/>
    <p:sldId id="1177" r:id="rId53"/>
    <p:sldId id="2147309972" r:id="rId54"/>
    <p:sldId id="2147309978" r:id="rId55"/>
    <p:sldId id="2147309980" r:id="rId56"/>
    <p:sldId id="1188" r:id="rId57"/>
    <p:sldId id="2147309979" r:id="rId58"/>
    <p:sldId id="2147309958" r:id="rId59"/>
    <p:sldId id="1192" r:id="rId60"/>
    <p:sldId id="1193" r:id="rId61"/>
    <p:sldId id="1191" r:id="rId62"/>
    <p:sldId id="1206" r:id="rId63"/>
    <p:sldId id="1190" r:id="rId64"/>
    <p:sldId id="1208" r:id="rId65"/>
    <p:sldId id="2147309942" r:id="rId66"/>
    <p:sldId id="2147309981" r:id="rId67"/>
    <p:sldId id="1212" r:id="rId68"/>
    <p:sldId id="2147309951" r:id="rId69"/>
    <p:sldId id="2147309987" r:id="rId70"/>
    <p:sldId id="2147309982" r:id="rId71"/>
    <p:sldId id="2147309984" r:id="rId72"/>
    <p:sldId id="2147309968" r:id="rId73"/>
    <p:sldId id="2147309967" r:id="rId74"/>
    <p:sldId id="2147309938" r:id="rId75"/>
    <p:sldId id="1183" r:id="rId76"/>
    <p:sldId id="2147309959" r:id="rId77"/>
    <p:sldId id="1184" r:id="rId78"/>
    <p:sldId id="2147309975" r:id="rId79"/>
    <p:sldId id="2147309976" r:id="rId80"/>
    <p:sldId id="2147309941" r:id="rId81"/>
    <p:sldId id="2147309944" r:id="rId82"/>
    <p:sldId id="2147309985" r:id="rId83"/>
    <p:sldId id="2147309952" r:id="rId84"/>
    <p:sldId id="2147309953" r:id="rId85"/>
  </p:sldIdLst>
  <p:sldSz cx="9144000" cy="5143500" type="screen16x9"/>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1">
          <p15:clr>
            <a:srgbClr val="A4A3A4"/>
          </p15:clr>
        </p15:guide>
        <p15:guide id="2" orient="horz" pos="3004">
          <p15:clr>
            <a:srgbClr val="A4A3A4"/>
          </p15:clr>
        </p15:guide>
        <p15:guide id="3" orient="horz" pos="422">
          <p15:clr>
            <a:srgbClr val="A4A3A4"/>
          </p15:clr>
        </p15:guide>
        <p15:guide id="4" orient="horz" pos="824">
          <p15:clr>
            <a:srgbClr val="A4A3A4"/>
          </p15:clr>
        </p15:guide>
        <p15:guide id="5" orient="horz" pos="2916">
          <p15:clr>
            <a:srgbClr val="A4A3A4"/>
          </p15:clr>
        </p15:guide>
        <p15:guide id="6" orient="horz" pos="1643">
          <p15:clr>
            <a:srgbClr val="A4A3A4"/>
          </p15:clr>
        </p15:guide>
        <p15:guide id="7" pos="5470">
          <p15:clr>
            <a:srgbClr val="A4A3A4"/>
          </p15:clr>
        </p15:guide>
        <p15:guide id="8" pos="287">
          <p15:clr>
            <a:srgbClr val="A4A3A4"/>
          </p15:clr>
        </p15:guide>
        <p15:guide id="9" pos="2909">
          <p15:clr>
            <a:srgbClr val="A4A3A4"/>
          </p15:clr>
        </p15:guide>
        <p15:guide id="10" pos="2811">
          <p15:clr>
            <a:srgbClr val="A4A3A4"/>
          </p15:clr>
        </p15:guide>
        <p15:guide id="11" pos="2852">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ndi Brewer-Griffin" initials="SBG" lastIdx="13" clrIdx="0"/>
  <p:cmAuthor id="1" name="Monica Ene-Pietrosanu" initials="ME" lastIdx="1" clrIdx="1">
    <p:extLst>
      <p:ext uri="{19B8F6BF-5375-455C-9EA6-DF929625EA0E}">
        <p15:presenceInfo xmlns:p15="http://schemas.microsoft.com/office/powerpoint/2012/main" userId="851947d4562bed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9208"/>
    <a:srgbClr val="003C71"/>
    <a:srgbClr val="94EBF4"/>
    <a:srgbClr val="14B9CA"/>
    <a:srgbClr val="0071C5"/>
    <a:srgbClr val="009FDF"/>
    <a:srgbClr val="F83308"/>
    <a:srgbClr val="F3D54E"/>
    <a:srgbClr val="F0C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1498AA-76CE-4130-9028-17B3B4D03AFC}" v="92" dt="2024-07-25T04:17:30.9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1581"/>
        <p:guide orient="horz" pos="3004"/>
        <p:guide orient="horz" pos="422"/>
        <p:guide orient="horz" pos="824"/>
        <p:guide orient="horz" pos="2916"/>
        <p:guide orient="horz" pos="1643"/>
        <p:guide pos="5470"/>
        <p:guide pos="287"/>
        <p:guide pos="2909"/>
        <p:guide pos="2811"/>
        <p:guide pos="2852"/>
      </p:guideLst>
    </p:cSldViewPr>
  </p:slideViewPr>
  <p:notesViewPr>
    <p:cSldViewPr snapToGrid="0">
      <p:cViewPr varScale="1">
        <p:scale>
          <a:sx n="66" d="100"/>
          <a:sy n="66" d="100"/>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handoutMaster" Target="handoutMasters/handout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e-Pietrosanu, Monica" userId="631147a4-d776-4c8f-b14b-363097263468" providerId="ADAL" clId="{8AF23AEC-C325-4328-86EE-8C7E5473AE66}"/>
    <pc:docChg chg="undo custSel modSld">
      <pc:chgData name="Ene-Pietrosanu, Monica" userId="631147a4-d776-4c8f-b14b-363097263468" providerId="ADAL" clId="{8AF23AEC-C325-4328-86EE-8C7E5473AE66}" dt="2024-07-24T11:30:54.964" v="35" actId="20577"/>
      <pc:docMkLst>
        <pc:docMk/>
      </pc:docMkLst>
      <pc:sldChg chg="modSp mod">
        <pc:chgData name="Ene-Pietrosanu, Monica" userId="631147a4-d776-4c8f-b14b-363097263468" providerId="ADAL" clId="{8AF23AEC-C325-4328-86EE-8C7E5473AE66}" dt="2024-07-24T11:30:54.964" v="35" actId="20577"/>
        <pc:sldMkLst>
          <pc:docMk/>
          <pc:sldMk cId="2050373240" sldId="334"/>
        </pc:sldMkLst>
        <pc:spChg chg="mod">
          <ac:chgData name="Ene-Pietrosanu, Monica" userId="631147a4-d776-4c8f-b14b-363097263468" providerId="ADAL" clId="{8AF23AEC-C325-4328-86EE-8C7E5473AE66}" dt="2024-07-24T11:30:54.964" v="35" actId="20577"/>
          <ac:spMkLst>
            <pc:docMk/>
            <pc:sldMk cId="2050373240" sldId="334"/>
            <ac:spMk id="9" creationId="{ABEAF9F9-E88D-44A4-A1B6-BAA2E532B65E}"/>
          </ac:spMkLst>
        </pc:spChg>
      </pc:sldChg>
      <pc:sldChg chg="addSp delSp mod delAnim modNotesTx">
        <pc:chgData name="Ene-Pietrosanu, Monica" userId="631147a4-d776-4c8f-b14b-363097263468" providerId="ADAL" clId="{8AF23AEC-C325-4328-86EE-8C7E5473AE66}" dt="2024-07-21T10:08:23.427" v="20" actId="20577"/>
        <pc:sldMkLst>
          <pc:docMk/>
          <pc:sldMk cId="366552697" sldId="2103813992"/>
        </pc:sldMkLst>
        <pc:spChg chg="del topLvl">
          <ac:chgData name="Ene-Pietrosanu, Monica" userId="631147a4-d776-4c8f-b14b-363097263468" providerId="ADAL" clId="{8AF23AEC-C325-4328-86EE-8C7E5473AE66}" dt="2024-07-21T10:07:59.924" v="2" actId="478"/>
          <ac:spMkLst>
            <pc:docMk/>
            <pc:sldMk cId="366552697" sldId="2103813992"/>
            <ac:spMk id="15" creationId="{E8B7B2B2-1248-4407-AFFA-918B95E7D602}"/>
          </ac:spMkLst>
        </pc:spChg>
        <pc:grpChg chg="del">
          <ac:chgData name="Ene-Pietrosanu, Monica" userId="631147a4-d776-4c8f-b14b-363097263468" providerId="ADAL" clId="{8AF23AEC-C325-4328-86EE-8C7E5473AE66}" dt="2024-07-21T10:07:59.924" v="2" actId="478"/>
          <ac:grpSpMkLst>
            <pc:docMk/>
            <pc:sldMk cId="366552697" sldId="2103813992"/>
            <ac:grpSpMk id="13" creationId="{DB5EE90E-7751-453A-B8E1-CE7FAA82E015}"/>
          </ac:grpSpMkLst>
        </pc:grpChg>
        <pc:picChg chg="del topLvl">
          <ac:chgData name="Ene-Pietrosanu, Monica" userId="631147a4-d776-4c8f-b14b-363097263468" providerId="ADAL" clId="{8AF23AEC-C325-4328-86EE-8C7E5473AE66}" dt="2024-07-21T10:08:02.718" v="3" actId="478"/>
          <ac:picMkLst>
            <pc:docMk/>
            <pc:sldMk cId="366552697" sldId="2103813992"/>
            <ac:picMk id="14" creationId="{35441266-1443-4162-BEFA-D39C6BEC0689}"/>
          </ac:picMkLst>
        </pc:picChg>
        <pc:picChg chg="add del">
          <ac:chgData name="Ene-Pietrosanu, Monica" userId="631147a4-d776-4c8f-b14b-363097263468" providerId="ADAL" clId="{8AF23AEC-C325-4328-86EE-8C7E5473AE66}" dt="2024-07-21T10:07:55.362" v="1" actId="478"/>
          <ac:picMkLst>
            <pc:docMk/>
            <pc:sldMk cId="366552697" sldId="2103813992"/>
            <ac:picMk id="16" creationId="{EFA42186-1B1C-47BB-8A72-F3FD9B782ACA}"/>
          </ac:picMkLst>
        </pc:picChg>
      </pc:sldChg>
    </pc:docChg>
  </pc:docChgLst>
  <pc:docChgLst>
    <pc:chgData name="Ene-Pietrosanu, Monica" userId="631147a4-d776-4c8f-b14b-363097263468" providerId="ADAL" clId="{091498AA-76CE-4130-9028-17B3B4D03AFC}"/>
    <pc:docChg chg="undo redo custSel addSld delSld modSld sldOrd modMainMaster">
      <pc:chgData name="Ene-Pietrosanu, Monica" userId="631147a4-d776-4c8f-b14b-363097263468" providerId="ADAL" clId="{091498AA-76CE-4130-9028-17B3B4D03AFC}" dt="2024-07-25T04:17:30.975" v="1522"/>
      <pc:docMkLst>
        <pc:docMk/>
      </pc:docMkLst>
      <pc:sldChg chg="addSp delSp modSp mod delAnim modNotesTx">
        <pc:chgData name="Ene-Pietrosanu, Monica" userId="631147a4-d776-4c8f-b14b-363097263468" providerId="ADAL" clId="{091498AA-76CE-4130-9028-17B3B4D03AFC}" dt="2024-07-24T09:43:09.957" v="946" actId="20577"/>
        <pc:sldMkLst>
          <pc:docMk/>
          <pc:sldMk cId="2198460937" sldId="300"/>
        </pc:sldMkLst>
        <pc:spChg chg="mod">
          <ac:chgData name="Ene-Pietrosanu, Monica" userId="631147a4-d776-4c8f-b14b-363097263468" providerId="ADAL" clId="{091498AA-76CE-4130-9028-17B3B4D03AFC}" dt="2024-07-24T08:39:52.358" v="478" actId="1035"/>
          <ac:spMkLst>
            <pc:docMk/>
            <pc:sldMk cId="2198460937" sldId="300"/>
            <ac:spMk id="4" creationId="{00000000-0000-0000-0000-000000000000}"/>
          </ac:spMkLst>
        </pc:spChg>
        <pc:spChg chg="add mod">
          <ac:chgData name="Ene-Pietrosanu, Monica" userId="631147a4-d776-4c8f-b14b-363097263468" providerId="ADAL" clId="{091498AA-76CE-4130-9028-17B3B4D03AFC}" dt="2024-07-24T08:39:52.358" v="478" actId="1035"/>
          <ac:spMkLst>
            <pc:docMk/>
            <pc:sldMk cId="2198460937" sldId="300"/>
            <ac:spMk id="7" creationId="{20FFCF88-F7C4-0F2A-2524-40D64C6C8120}"/>
          </ac:spMkLst>
        </pc:spChg>
        <pc:spChg chg="add mod">
          <ac:chgData name="Ene-Pietrosanu, Monica" userId="631147a4-d776-4c8f-b14b-363097263468" providerId="ADAL" clId="{091498AA-76CE-4130-9028-17B3B4D03AFC}" dt="2024-07-24T08:45:45.972" v="625" actId="1035"/>
          <ac:spMkLst>
            <pc:docMk/>
            <pc:sldMk cId="2198460937" sldId="300"/>
            <ac:spMk id="8" creationId="{7DF564D8-F0A2-6945-01DD-96B811985024}"/>
          </ac:spMkLst>
        </pc:spChg>
        <pc:spChg chg="mod">
          <ac:chgData name="Ene-Pietrosanu, Monica" userId="631147a4-d776-4c8f-b14b-363097263468" providerId="ADAL" clId="{091498AA-76CE-4130-9028-17B3B4D03AFC}" dt="2024-07-24T08:39:52.358" v="478" actId="1035"/>
          <ac:spMkLst>
            <pc:docMk/>
            <pc:sldMk cId="2198460937" sldId="300"/>
            <ac:spMk id="11" creationId="{00000000-0000-0000-0000-000000000000}"/>
          </ac:spMkLst>
        </pc:spChg>
        <pc:spChg chg="add del mod">
          <ac:chgData name="Ene-Pietrosanu, Monica" userId="631147a4-d776-4c8f-b14b-363097263468" providerId="ADAL" clId="{091498AA-76CE-4130-9028-17B3B4D03AFC}" dt="2024-07-24T08:18:40.710" v="356" actId="478"/>
          <ac:spMkLst>
            <pc:docMk/>
            <pc:sldMk cId="2198460937" sldId="300"/>
            <ac:spMk id="12" creationId="{81F56A07-AF74-A7E8-3E5B-F0744884E3B2}"/>
          </ac:spMkLst>
        </pc:spChg>
        <pc:spChg chg="mod">
          <ac:chgData name="Ene-Pietrosanu, Monica" userId="631147a4-d776-4c8f-b14b-363097263468" providerId="ADAL" clId="{091498AA-76CE-4130-9028-17B3B4D03AFC}" dt="2024-07-24T08:39:52.358" v="478" actId="1035"/>
          <ac:spMkLst>
            <pc:docMk/>
            <pc:sldMk cId="2198460937" sldId="300"/>
            <ac:spMk id="13"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5" creationId="{00000000-0000-0000-0000-000000000000}"/>
          </ac:spMkLst>
        </pc:spChg>
        <pc:spChg chg="add mod">
          <ac:chgData name="Ene-Pietrosanu, Monica" userId="631147a4-d776-4c8f-b14b-363097263468" providerId="ADAL" clId="{091498AA-76CE-4130-9028-17B3B4D03AFC}" dt="2024-07-24T08:40:31.872" v="484" actId="14100"/>
          <ac:spMkLst>
            <pc:docMk/>
            <pc:sldMk cId="2198460937" sldId="300"/>
            <ac:spMk id="16" creationId="{DECB54A8-6F00-9D15-E35C-32011581AAEA}"/>
          </ac:spMkLst>
        </pc:spChg>
        <pc:spChg chg="mod topLvl">
          <ac:chgData name="Ene-Pietrosanu, Monica" userId="631147a4-d776-4c8f-b14b-363097263468" providerId="ADAL" clId="{091498AA-76CE-4130-9028-17B3B4D03AFC}" dt="2024-07-24T08:39:52.358" v="478" actId="1035"/>
          <ac:spMkLst>
            <pc:docMk/>
            <pc:sldMk cId="2198460937" sldId="300"/>
            <ac:spMk id="18" creationId="{DCDB1DD5-F3A4-AF27-F4F2-E246337C65F8}"/>
          </ac:spMkLst>
        </pc:spChg>
        <pc:spChg chg="del mod topLvl">
          <ac:chgData name="Ene-Pietrosanu, Monica" userId="631147a4-d776-4c8f-b14b-363097263468" providerId="ADAL" clId="{091498AA-76CE-4130-9028-17B3B4D03AFC}" dt="2024-07-24T08:38:49.737" v="416" actId="478"/>
          <ac:spMkLst>
            <pc:docMk/>
            <pc:sldMk cId="2198460937" sldId="300"/>
            <ac:spMk id="19" creationId="{79AE7103-10AF-53AA-D53E-39DBC201FE10}"/>
          </ac:spMkLst>
        </pc:spChg>
        <pc:spChg chg="add del mod">
          <ac:chgData name="Ene-Pietrosanu, Monica" userId="631147a4-d776-4c8f-b14b-363097263468" providerId="ADAL" clId="{091498AA-76CE-4130-9028-17B3B4D03AFC}" dt="2024-07-24T08:41:49.547" v="490" actId="478"/>
          <ac:spMkLst>
            <pc:docMk/>
            <pc:sldMk cId="2198460937" sldId="300"/>
            <ac:spMk id="22" creationId="{77232337-C2FE-6157-82C9-B47BC6995D1C}"/>
          </ac:spMkLst>
        </pc:spChg>
        <pc:spChg chg="add del mod">
          <ac:chgData name="Ene-Pietrosanu, Monica" userId="631147a4-d776-4c8f-b14b-363097263468" providerId="ADAL" clId="{091498AA-76CE-4130-9028-17B3B4D03AFC}" dt="2024-07-24T08:42:45.776" v="494" actId="478"/>
          <ac:spMkLst>
            <pc:docMk/>
            <pc:sldMk cId="2198460937" sldId="300"/>
            <ac:spMk id="28" creationId="{F7144BEB-83DB-5F97-1D01-F82EDEF9A65C}"/>
          </ac:spMkLst>
        </pc:spChg>
        <pc:spChg chg="add del mod">
          <ac:chgData name="Ene-Pietrosanu, Monica" userId="631147a4-d776-4c8f-b14b-363097263468" providerId="ADAL" clId="{091498AA-76CE-4130-9028-17B3B4D03AFC}" dt="2024-07-24T08:42:54.529" v="496" actId="478"/>
          <ac:spMkLst>
            <pc:docMk/>
            <pc:sldMk cId="2198460937" sldId="300"/>
            <ac:spMk id="34" creationId="{FFAFA31A-B0FF-C914-80D1-7E8831CA2EF5}"/>
          </ac:spMkLst>
        </pc:spChg>
        <pc:spChg chg="add mod">
          <ac:chgData name="Ene-Pietrosanu, Monica" userId="631147a4-d776-4c8f-b14b-363097263468" providerId="ADAL" clId="{091498AA-76CE-4130-9028-17B3B4D03AFC}" dt="2024-07-24T08:45:05.226" v="623" actId="114"/>
          <ac:spMkLst>
            <pc:docMk/>
            <pc:sldMk cId="2198460937" sldId="300"/>
            <ac:spMk id="36" creationId="{05A1ABAF-9940-278D-4841-EDA854BB07E4}"/>
          </ac:spMkLst>
        </pc:spChg>
        <pc:spChg chg="add mod">
          <ac:chgData name="Ene-Pietrosanu, Monica" userId="631147a4-d776-4c8f-b14b-363097263468" providerId="ADAL" clId="{091498AA-76CE-4130-9028-17B3B4D03AFC}" dt="2024-07-24T09:43:09.957" v="946" actId="20577"/>
          <ac:spMkLst>
            <pc:docMk/>
            <pc:sldMk cId="2198460937" sldId="300"/>
            <ac:spMk id="38" creationId="{E2F2C4B5-61EF-6091-24D0-AA56E2220B16}"/>
          </ac:spMkLst>
        </pc:spChg>
        <pc:spChg chg="mod">
          <ac:chgData name="Ene-Pietrosanu, Monica" userId="631147a4-d776-4c8f-b14b-363097263468" providerId="ADAL" clId="{091498AA-76CE-4130-9028-17B3B4D03AFC}" dt="2024-07-24T08:39:52.358" v="478" actId="1035"/>
          <ac:spMkLst>
            <pc:docMk/>
            <pc:sldMk cId="2198460937" sldId="300"/>
            <ac:spMk id="78"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79"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81"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91"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93"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95"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97"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99"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01"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03"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05"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06"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07"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09"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11"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14"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16"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20"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21"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22"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23"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24"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25"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26"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27"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28"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29"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30"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31"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32"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57"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58"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63"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64"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65"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66"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70"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71"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78"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85"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86"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87"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88"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89"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90"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91"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92"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93"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94"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95"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96"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97"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98"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199"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00"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01"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02"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25"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26"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27"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28"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29"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30"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31"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32"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233"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473" creationId="{00000000-0000-0000-0000-000000000000}"/>
          </ac:spMkLst>
        </pc:spChg>
        <pc:spChg chg="mod">
          <ac:chgData name="Ene-Pietrosanu, Monica" userId="631147a4-d776-4c8f-b14b-363097263468" providerId="ADAL" clId="{091498AA-76CE-4130-9028-17B3B4D03AFC}" dt="2024-07-24T08:39:52.358" v="478" actId="1035"/>
          <ac:spMkLst>
            <pc:docMk/>
            <pc:sldMk cId="2198460937" sldId="300"/>
            <ac:spMk id="474" creationId="{00000000-0000-0000-0000-000000000000}"/>
          </ac:spMkLst>
        </pc:spChg>
        <pc:grpChg chg="mod">
          <ac:chgData name="Ene-Pietrosanu, Monica" userId="631147a4-d776-4c8f-b14b-363097263468" providerId="ADAL" clId="{091498AA-76CE-4130-9028-17B3B4D03AFC}" dt="2024-07-24T08:39:52.358" v="478" actId="1035"/>
          <ac:grpSpMkLst>
            <pc:docMk/>
            <pc:sldMk cId="2198460937" sldId="300"/>
            <ac:grpSpMk id="2" creationId="{00000000-0000-0000-0000-000000000000}"/>
          </ac:grpSpMkLst>
        </pc:grpChg>
        <pc:grpChg chg="mod">
          <ac:chgData name="Ene-Pietrosanu, Monica" userId="631147a4-d776-4c8f-b14b-363097263468" providerId="ADAL" clId="{091498AA-76CE-4130-9028-17B3B4D03AFC}" dt="2024-07-24T08:39:52.358" v="478" actId="1035"/>
          <ac:grpSpMkLst>
            <pc:docMk/>
            <pc:sldMk cId="2198460937" sldId="300"/>
            <ac:grpSpMk id="3" creationId="{00000000-0000-0000-0000-000000000000}"/>
          </ac:grpSpMkLst>
        </pc:grpChg>
        <pc:grpChg chg="add mod">
          <ac:chgData name="Ene-Pietrosanu, Monica" userId="631147a4-d776-4c8f-b14b-363097263468" providerId="ADAL" clId="{091498AA-76CE-4130-9028-17B3B4D03AFC}" dt="2024-07-24T08:39:52.358" v="478" actId="1035"/>
          <ac:grpSpMkLst>
            <pc:docMk/>
            <pc:sldMk cId="2198460937" sldId="300"/>
            <ac:grpSpMk id="14" creationId="{00B3FA91-7EE1-6542-6F2B-4439D5A3A2DB}"/>
          </ac:grpSpMkLst>
        </pc:grpChg>
        <pc:grpChg chg="add del mod">
          <ac:chgData name="Ene-Pietrosanu, Monica" userId="631147a4-d776-4c8f-b14b-363097263468" providerId="ADAL" clId="{091498AA-76CE-4130-9028-17B3B4D03AFC}" dt="2024-07-24T08:38:49.737" v="416" actId="478"/>
          <ac:grpSpMkLst>
            <pc:docMk/>
            <pc:sldMk cId="2198460937" sldId="300"/>
            <ac:grpSpMk id="17" creationId="{A6EE9AF3-95A6-C796-33EF-0AE640D52DF3}"/>
          </ac:grpSpMkLst>
        </pc:grpChg>
        <pc:grpChg chg="del">
          <ac:chgData name="Ene-Pietrosanu, Monica" userId="631147a4-d776-4c8f-b14b-363097263468" providerId="ADAL" clId="{091498AA-76CE-4130-9028-17B3B4D03AFC}" dt="2024-07-24T08:15:43.897" v="304" actId="478"/>
          <ac:grpSpMkLst>
            <pc:docMk/>
            <pc:sldMk cId="2198460937" sldId="300"/>
            <ac:grpSpMk id="102" creationId="{F6C31976-977B-435D-A7D7-0EBE3F13ACC9}"/>
          </ac:grpSpMkLst>
        </pc:grpChg>
        <pc:grpChg chg="mod">
          <ac:chgData name="Ene-Pietrosanu, Monica" userId="631147a4-d776-4c8f-b14b-363097263468" providerId="ADAL" clId="{091498AA-76CE-4130-9028-17B3B4D03AFC}" dt="2024-07-24T08:39:52.358" v="478" actId="1035"/>
          <ac:grpSpMkLst>
            <pc:docMk/>
            <pc:sldMk cId="2198460937" sldId="300"/>
            <ac:grpSpMk id="118" creationId="{00000000-0000-0000-0000-000000000000}"/>
          </ac:grpSpMkLst>
        </pc:grpChg>
        <pc:grpChg chg="mod">
          <ac:chgData name="Ene-Pietrosanu, Monica" userId="631147a4-d776-4c8f-b14b-363097263468" providerId="ADAL" clId="{091498AA-76CE-4130-9028-17B3B4D03AFC}" dt="2024-07-24T08:39:52.358" v="478" actId="1035"/>
          <ac:grpSpMkLst>
            <pc:docMk/>
            <pc:sldMk cId="2198460937" sldId="300"/>
            <ac:grpSpMk id="119" creationId="{00000000-0000-0000-0000-000000000000}"/>
          </ac:grpSpMkLst>
        </pc:grpChg>
        <pc:picChg chg="add mod">
          <ac:chgData name="Ene-Pietrosanu, Monica" userId="631147a4-d776-4c8f-b14b-363097263468" providerId="ADAL" clId="{091498AA-76CE-4130-9028-17B3B4D03AFC}" dt="2024-07-24T08:40:04.024" v="481" actId="14100"/>
          <ac:picMkLst>
            <pc:docMk/>
            <pc:sldMk cId="2198460937" sldId="300"/>
            <ac:picMk id="10" creationId="{01ECBC35-2368-BB03-AA58-C79636702CFA}"/>
          </ac:picMkLst>
        </pc:picChg>
        <pc:picChg chg="add mod">
          <ac:chgData name="Ene-Pietrosanu, Monica" userId="631147a4-d776-4c8f-b14b-363097263468" providerId="ADAL" clId="{091498AA-76CE-4130-9028-17B3B4D03AFC}" dt="2024-07-24T08:43:02.802" v="499" actId="1076"/>
          <ac:picMkLst>
            <pc:docMk/>
            <pc:sldMk cId="2198460937" sldId="300"/>
            <ac:picMk id="21" creationId="{B75D2190-B685-C31C-71EC-BC4547A61938}"/>
          </ac:picMkLst>
        </pc:picChg>
        <pc:picChg chg="add del mod">
          <ac:chgData name="Ene-Pietrosanu, Monica" userId="631147a4-d776-4c8f-b14b-363097263468" providerId="ADAL" clId="{091498AA-76CE-4130-9028-17B3B4D03AFC}" dt="2024-07-24T08:42:45.776" v="494" actId="478"/>
          <ac:picMkLst>
            <pc:docMk/>
            <pc:sldMk cId="2198460937" sldId="300"/>
            <ac:picMk id="26" creationId="{2EE50E18-2B8C-41B1-631F-1392BFDAA38E}"/>
          </ac:picMkLst>
        </pc:picChg>
        <pc:picChg chg="add mod">
          <ac:chgData name="Ene-Pietrosanu, Monica" userId="631147a4-d776-4c8f-b14b-363097263468" providerId="ADAL" clId="{091498AA-76CE-4130-9028-17B3B4D03AFC}" dt="2024-07-24T08:43:27.324" v="514" actId="1076"/>
          <ac:picMkLst>
            <pc:docMk/>
            <pc:sldMk cId="2198460937" sldId="300"/>
            <ac:picMk id="32" creationId="{31C64FA8-0746-CAFD-D2CA-3C9896743724}"/>
          </ac:picMkLst>
        </pc:picChg>
        <pc:cxnChg chg="mod">
          <ac:chgData name="Ene-Pietrosanu, Monica" userId="631147a4-d776-4c8f-b14b-363097263468" providerId="ADAL" clId="{091498AA-76CE-4130-9028-17B3B4D03AFC}" dt="2024-07-24T08:39:52.358" v="478" actId="1035"/>
          <ac:cxnSpMkLst>
            <pc:docMk/>
            <pc:sldMk cId="2198460937" sldId="300"/>
            <ac:cxnSpMk id="5"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3"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5"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7"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9"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31"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33"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35"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37"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39"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41"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43"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135"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176"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34"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35"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36"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37"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38"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39"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40" creationId="{00000000-0000-0000-0000-000000000000}"/>
          </ac:cxnSpMkLst>
        </pc:cxnChg>
        <pc:cxnChg chg="mod">
          <ac:chgData name="Ene-Pietrosanu, Monica" userId="631147a4-d776-4c8f-b14b-363097263468" providerId="ADAL" clId="{091498AA-76CE-4130-9028-17B3B4D03AFC}" dt="2024-07-24T08:39:52.358" v="478" actId="1035"/>
          <ac:cxnSpMkLst>
            <pc:docMk/>
            <pc:sldMk cId="2198460937" sldId="300"/>
            <ac:cxnSpMk id="241" creationId="{00000000-0000-0000-0000-000000000000}"/>
          </ac:cxnSpMkLst>
        </pc:cxnChg>
      </pc:sldChg>
      <pc:sldChg chg="del">
        <pc:chgData name="Ene-Pietrosanu, Monica" userId="631147a4-d776-4c8f-b14b-363097263468" providerId="ADAL" clId="{091498AA-76CE-4130-9028-17B3B4D03AFC}" dt="2024-07-24T08:47:15.868" v="626" actId="47"/>
        <pc:sldMkLst>
          <pc:docMk/>
          <pc:sldMk cId="2600810030" sldId="301"/>
        </pc:sldMkLst>
      </pc:sldChg>
      <pc:sldChg chg="modSp mod">
        <pc:chgData name="Ene-Pietrosanu, Monica" userId="631147a4-d776-4c8f-b14b-363097263468" providerId="ADAL" clId="{091498AA-76CE-4130-9028-17B3B4D03AFC}" dt="2024-07-24T08:11:31.324" v="162" actId="27636"/>
        <pc:sldMkLst>
          <pc:docMk/>
          <pc:sldMk cId="2050373240" sldId="334"/>
        </pc:sldMkLst>
        <pc:spChg chg="mod">
          <ac:chgData name="Ene-Pietrosanu, Monica" userId="631147a4-d776-4c8f-b14b-363097263468" providerId="ADAL" clId="{091498AA-76CE-4130-9028-17B3B4D03AFC}" dt="2024-07-24T08:10:18.516" v="35" actId="313"/>
          <ac:spMkLst>
            <pc:docMk/>
            <pc:sldMk cId="2050373240" sldId="334"/>
            <ac:spMk id="5" creationId="{679F4BE2-8E4A-4003-B816-9E34781F7E88}"/>
          </ac:spMkLst>
        </pc:spChg>
        <pc:spChg chg="mod">
          <ac:chgData name="Ene-Pietrosanu, Monica" userId="631147a4-d776-4c8f-b14b-363097263468" providerId="ADAL" clId="{091498AA-76CE-4130-9028-17B3B4D03AFC}" dt="2024-07-24T08:11:31.324" v="162" actId="27636"/>
          <ac:spMkLst>
            <pc:docMk/>
            <pc:sldMk cId="2050373240" sldId="334"/>
            <ac:spMk id="9" creationId="{ABEAF9F9-E88D-44A4-A1B6-BAA2E532B65E}"/>
          </ac:spMkLst>
        </pc:spChg>
      </pc:sldChg>
      <pc:sldChg chg="del">
        <pc:chgData name="Ene-Pietrosanu, Monica" userId="631147a4-d776-4c8f-b14b-363097263468" providerId="ADAL" clId="{091498AA-76CE-4130-9028-17B3B4D03AFC}" dt="2024-07-24T08:47:39.381" v="631" actId="47"/>
        <pc:sldMkLst>
          <pc:docMk/>
          <pc:sldMk cId="1666034419" sldId="354"/>
        </pc:sldMkLst>
      </pc:sldChg>
      <pc:sldChg chg="del">
        <pc:chgData name="Ene-Pietrosanu, Monica" userId="631147a4-d776-4c8f-b14b-363097263468" providerId="ADAL" clId="{091498AA-76CE-4130-9028-17B3B4D03AFC}" dt="2024-07-24T08:47:33.048" v="628" actId="47"/>
        <pc:sldMkLst>
          <pc:docMk/>
          <pc:sldMk cId="643207515" sldId="550"/>
        </pc:sldMkLst>
      </pc:sldChg>
      <pc:sldChg chg="del">
        <pc:chgData name="Ene-Pietrosanu, Monica" userId="631147a4-d776-4c8f-b14b-363097263468" providerId="ADAL" clId="{091498AA-76CE-4130-9028-17B3B4D03AFC}" dt="2024-07-24T08:47:34.005" v="629" actId="47"/>
        <pc:sldMkLst>
          <pc:docMk/>
          <pc:sldMk cId="300501599" sldId="551"/>
        </pc:sldMkLst>
      </pc:sldChg>
      <pc:sldChg chg="add">
        <pc:chgData name="Ene-Pietrosanu, Monica" userId="631147a4-d776-4c8f-b14b-363097263468" providerId="ADAL" clId="{091498AA-76CE-4130-9028-17B3B4D03AFC}" dt="2024-07-25T04:11:12.022" v="1482"/>
        <pc:sldMkLst>
          <pc:docMk/>
          <pc:sldMk cId="1304101860" sldId="1184"/>
        </pc:sldMkLst>
      </pc:sldChg>
      <pc:sldChg chg="del">
        <pc:chgData name="Ene-Pietrosanu, Monica" userId="631147a4-d776-4c8f-b14b-363097263468" providerId="ADAL" clId="{091498AA-76CE-4130-9028-17B3B4D03AFC}" dt="2024-07-25T04:10:44.336" v="1479" actId="2696"/>
        <pc:sldMkLst>
          <pc:docMk/>
          <pc:sldMk cId="3123279174" sldId="1184"/>
        </pc:sldMkLst>
      </pc:sldChg>
      <pc:sldChg chg="add del">
        <pc:chgData name="Ene-Pietrosanu, Monica" userId="631147a4-d776-4c8f-b14b-363097263468" providerId="ADAL" clId="{091498AA-76CE-4130-9028-17B3B4D03AFC}" dt="2024-07-25T04:11:04.500" v="1481"/>
        <pc:sldMkLst>
          <pc:docMk/>
          <pc:sldMk cId="4072693394" sldId="1184"/>
        </pc:sldMkLst>
      </pc:sldChg>
      <pc:sldChg chg="modSp mod">
        <pc:chgData name="Ene-Pietrosanu, Monica" userId="631147a4-d776-4c8f-b14b-363097263468" providerId="ADAL" clId="{091498AA-76CE-4130-9028-17B3B4D03AFC}" dt="2024-07-24T10:53:32.176" v="996" actId="27636"/>
        <pc:sldMkLst>
          <pc:docMk/>
          <pc:sldMk cId="2205224875" sldId="1191"/>
        </pc:sldMkLst>
        <pc:spChg chg="mod">
          <ac:chgData name="Ene-Pietrosanu, Monica" userId="631147a4-d776-4c8f-b14b-363097263468" providerId="ADAL" clId="{091498AA-76CE-4130-9028-17B3B4D03AFC}" dt="2024-07-24T10:53:32.176" v="996" actId="27636"/>
          <ac:spMkLst>
            <pc:docMk/>
            <pc:sldMk cId="2205224875" sldId="1191"/>
            <ac:spMk id="56" creationId="{02B7BF4C-C3E8-E34C-B98E-4BD63E5307C8}"/>
          </ac:spMkLst>
        </pc:spChg>
      </pc:sldChg>
      <pc:sldChg chg="modSp mod">
        <pc:chgData name="Ene-Pietrosanu, Monica" userId="631147a4-d776-4c8f-b14b-363097263468" providerId="ADAL" clId="{091498AA-76CE-4130-9028-17B3B4D03AFC}" dt="2024-07-24T10:53:32.181" v="997" actId="27636"/>
        <pc:sldMkLst>
          <pc:docMk/>
          <pc:sldMk cId="3583096274" sldId="1206"/>
        </pc:sldMkLst>
        <pc:spChg chg="mod">
          <ac:chgData name="Ene-Pietrosanu, Monica" userId="631147a4-d776-4c8f-b14b-363097263468" providerId="ADAL" clId="{091498AA-76CE-4130-9028-17B3B4D03AFC}" dt="2024-07-24T10:53:32.181" v="997" actId="27636"/>
          <ac:spMkLst>
            <pc:docMk/>
            <pc:sldMk cId="3583096274" sldId="1206"/>
            <ac:spMk id="2" creationId="{3B8CD900-19EC-824C-BF74-AADFBF5A172E}"/>
          </ac:spMkLst>
        </pc:spChg>
      </pc:sldChg>
      <pc:sldChg chg="modSp del mod ord">
        <pc:chgData name="Ene-Pietrosanu, Monica" userId="631147a4-d776-4c8f-b14b-363097263468" providerId="ADAL" clId="{091498AA-76CE-4130-9028-17B3B4D03AFC}" dt="2024-07-24T11:13:41.087" v="1030" actId="47"/>
        <pc:sldMkLst>
          <pc:docMk/>
          <pc:sldMk cId="898551429" sldId="2103813969"/>
        </pc:sldMkLst>
        <pc:spChg chg="mod">
          <ac:chgData name="Ene-Pietrosanu, Monica" userId="631147a4-d776-4c8f-b14b-363097263468" providerId="ADAL" clId="{091498AA-76CE-4130-9028-17B3B4D03AFC}" dt="2024-07-24T08:14:10.788" v="267" actId="20577"/>
          <ac:spMkLst>
            <pc:docMk/>
            <pc:sldMk cId="898551429" sldId="2103813969"/>
            <ac:spMk id="5" creationId="{6E84624A-3086-4EEB-8BB9-E4AFF0B4AC7C}"/>
          </ac:spMkLst>
        </pc:spChg>
        <pc:spChg chg="mod">
          <ac:chgData name="Ene-Pietrosanu, Monica" userId="631147a4-d776-4c8f-b14b-363097263468" providerId="ADAL" clId="{091498AA-76CE-4130-9028-17B3B4D03AFC}" dt="2024-07-24T08:14:59.300" v="303" actId="14100"/>
          <ac:spMkLst>
            <pc:docMk/>
            <pc:sldMk cId="898551429" sldId="2103813969"/>
            <ac:spMk id="55" creationId="{0B0B6E30-C3EA-4B52-BF25-0C6BF8D49E35}"/>
          </ac:spMkLst>
        </pc:spChg>
        <pc:spChg chg="mod">
          <ac:chgData name="Ene-Pietrosanu, Monica" userId="631147a4-d776-4c8f-b14b-363097263468" providerId="ADAL" clId="{091498AA-76CE-4130-9028-17B3B4D03AFC}" dt="2024-07-24T11:11:42.003" v="1005" actId="21"/>
          <ac:spMkLst>
            <pc:docMk/>
            <pc:sldMk cId="898551429" sldId="2103813969"/>
            <ac:spMk id="76" creationId="{2D5F1FDC-EEB4-4C82-99F4-C5AF5E7C9CF5}"/>
          </ac:spMkLst>
        </pc:spChg>
        <pc:grpChg chg="mod">
          <ac:chgData name="Ene-Pietrosanu, Monica" userId="631147a4-d776-4c8f-b14b-363097263468" providerId="ADAL" clId="{091498AA-76CE-4130-9028-17B3B4D03AFC}" dt="2024-07-24T08:12:58.003" v="246" actId="1076"/>
          <ac:grpSpMkLst>
            <pc:docMk/>
            <pc:sldMk cId="898551429" sldId="2103813969"/>
            <ac:grpSpMk id="101" creationId="{077438EF-7B4E-478A-BA69-2E218E2A9250}"/>
          </ac:grpSpMkLst>
        </pc:grpChg>
      </pc:sldChg>
      <pc:sldChg chg="del">
        <pc:chgData name="Ene-Pietrosanu, Monica" userId="631147a4-d776-4c8f-b14b-363097263468" providerId="ADAL" clId="{091498AA-76CE-4130-9028-17B3B4D03AFC}" dt="2024-07-24T08:47:31.734" v="627" actId="47"/>
        <pc:sldMkLst>
          <pc:docMk/>
          <pc:sldMk cId="3991470777" sldId="2103813975"/>
        </pc:sldMkLst>
      </pc:sldChg>
      <pc:sldChg chg="del">
        <pc:chgData name="Ene-Pietrosanu, Monica" userId="631147a4-d776-4c8f-b14b-363097263468" providerId="ADAL" clId="{091498AA-76CE-4130-9028-17B3B4D03AFC}" dt="2024-07-24T08:47:35.836" v="630" actId="47"/>
        <pc:sldMkLst>
          <pc:docMk/>
          <pc:sldMk cId="3731319292" sldId="2103813977"/>
        </pc:sldMkLst>
      </pc:sldChg>
      <pc:sldChg chg="modSp mod modNotesTx">
        <pc:chgData name="Ene-Pietrosanu, Monica" userId="631147a4-d776-4c8f-b14b-363097263468" providerId="ADAL" clId="{091498AA-76CE-4130-9028-17B3B4D03AFC}" dt="2024-07-24T09:44:36.500" v="947" actId="1076"/>
        <pc:sldMkLst>
          <pc:docMk/>
          <pc:sldMk cId="746827340" sldId="2103813981"/>
        </pc:sldMkLst>
        <pc:picChg chg="mod">
          <ac:chgData name="Ene-Pietrosanu, Monica" userId="631147a4-d776-4c8f-b14b-363097263468" providerId="ADAL" clId="{091498AA-76CE-4130-9028-17B3B4D03AFC}" dt="2024-07-24T09:44:36.500" v="947" actId="1076"/>
          <ac:picMkLst>
            <pc:docMk/>
            <pc:sldMk cId="746827340" sldId="2103813981"/>
            <ac:picMk id="11" creationId="{34297042-59E7-4997-8443-39225C5C7715}"/>
          </ac:picMkLst>
        </pc:picChg>
      </pc:sldChg>
      <pc:sldChg chg="modSp mod modClrScheme chgLayout">
        <pc:chgData name="Ene-Pietrosanu, Monica" userId="631147a4-d776-4c8f-b14b-363097263468" providerId="ADAL" clId="{091498AA-76CE-4130-9028-17B3B4D03AFC}" dt="2024-07-24T09:40:46.046" v="919" actId="1076"/>
        <pc:sldMkLst>
          <pc:docMk/>
          <pc:sldMk cId="1106268940" sldId="2103813982"/>
        </pc:sldMkLst>
        <pc:spChg chg="mod ord">
          <ac:chgData name="Ene-Pietrosanu, Monica" userId="631147a4-d776-4c8f-b14b-363097263468" providerId="ADAL" clId="{091498AA-76CE-4130-9028-17B3B4D03AFC}" dt="2024-07-24T09:33:50.192" v="913" actId="700"/>
          <ac:spMkLst>
            <pc:docMk/>
            <pc:sldMk cId="1106268940" sldId="2103813982"/>
            <ac:spMk id="4" creationId="{712D4545-79C6-4ADC-B19E-104F06AF6F3E}"/>
          </ac:spMkLst>
        </pc:spChg>
        <pc:graphicFrameChg chg="mod ord">
          <ac:chgData name="Ene-Pietrosanu, Monica" userId="631147a4-d776-4c8f-b14b-363097263468" providerId="ADAL" clId="{091498AA-76CE-4130-9028-17B3B4D03AFC}" dt="2024-07-24T09:40:19.526" v="916" actId="1076"/>
          <ac:graphicFrameMkLst>
            <pc:docMk/>
            <pc:sldMk cId="1106268940" sldId="2103813982"/>
            <ac:graphicFrameMk id="7" creationId="{AF76F67A-A2F7-4F91-A115-264428BAB387}"/>
          </ac:graphicFrameMkLst>
        </pc:graphicFrameChg>
        <pc:picChg chg="mod">
          <ac:chgData name="Ene-Pietrosanu, Monica" userId="631147a4-d776-4c8f-b14b-363097263468" providerId="ADAL" clId="{091498AA-76CE-4130-9028-17B3B4D03AFC}" dt="2024-07-24T09:40:46.046" v="919" actId="1076"/>
          <ac:picMkLst>
            <pc:docMk/>
            <pc:sldMk cId="1106268940" sldId="2103813982"/>
            <ac:picMk id="9" creationId="{353A653D-AA40-4EA3-8068-73A51FD7EA86}"/>
          </ac:picMkLst>
        </pc:picChg>
      </pc:sldChg>
      <pc:sldChg chg="modSp mod">
        <pc:chgData name="Ene-Pietrosanu, Monica" userId="631147a4-d776-4c8f-b14b-363097263468" providerId="ADAL" clId="{091498AA-76CE-4130-9028-17B3B4D03AFC}" dt="2024-07-24T09:54:06.083" v="975" actId="20577"/>
        <pc:sldMkLst>
          <pc:docMk/>
          <pc:sldMk cId="2438720103" sldId="2103813984"/>
        </pc:sldMkLst>
        <pc:spChg chg="mod">
          <ac:chgData name="Ene-Pietrosanu, Monica" userId="631147a4-d776-4c8f-b14b-363097263468" providerId="ADAL" clId="{091498AA-76CE-4130-9028-17B3B4D03AFC}" dt="2024-07-24T09:54:06.083" v="975" actId="20577"/>
          <ac:spMkLst>
            <pc:docMk/>
            <pc:sldMk cId="2438720103" sldId="2103813984"/>
            <ac:spMk id="16" creationId="{D7E602FA-5928-445F-A22B-C403B656218F}"/>
          </ac:spMkLst>
        </pc:spChg>
        <pc:picChg chg="mod">
          <ac:chgData name="Ene-Pietrosanu, Monica" userId="631147a4-d776-4c8f-b14b-363097263468" providerId="ADAL" clId="{091498AA-76CE-4130-9028-17B3B4D03AFC}" dt="2024-07-24T09:44:50.903" v="948" actId="1076"/>
          <ac:picMkLst>
            <pc:docMk/>
            <pc:sldMk cId="2438720103" sldId="2103813984"/>
            <ac:picMk id="26" creationId="{2BCBF98E-FFA8-4D67-83D3-D2059B8E182B}"/>
          </ac:picMkLst>
        </pc:picChg>
      </pc:sldChg>
      <pc:sldChg chg="addSp delSp modSp mod modNotesTx">
        <pc:chgData name="Ene-Pietrosanu, Monica" userId="631147a4-d776-4c8f-b14b-363097263468" providerId="ADAL" clId="{091498AA-76CE-4130-9028-17B3B4D03AFC}" dt="2024-07-24T09:56:37.694" v="992" actId="404"/>
        <pc:sldMkLst>
          <pc:docMk/>
          <pc:sldMk cId="3940556748" sldId="2103813986"/>
        </pc:sldMkLst>
        <pc:spChg chg="add mod">
          <ac:chgData name="Ene-Pietrosanu, Monica" userId="631147a4-d776-4c8f-b14b-363097263468" providerId="ADAL" clId="{091498AA-76CE-4130-9028-17B3B4D03AFC}" dt="2024-07-24T09:47:15.648" v="966" actId="1076"/>
          <ac:spMkLst>
            <pc:docMk/>
            <pc:sldMk cId="3940556748" sldId="2103813986"/>
            <ac:spMk id="6" creationId="{82CFDD88-F35C-CCE3-D8E9-E95E5A8D457D}"/>
          </ac:spMkLst>
        </pc:spChg>
        <pc:spChg chg="add mod">
          <ac:chgData name="Ene-Pietrosanu, Monica" userId="631147a4-d776-4c8f-b14b-363097263468" providerId="ADAL" clId="{091498AA-76CE-4130-9028-17B3B4D03AFC}" dt="2024-07-24T09:56:02.155" v="976" actId="1076"/>
          <ac:spMkLst>
            <pc:docMk/>
            <pc:sldMk cId="3940556748" sldId="2103813986"/>
            <ac:spMk id="8" creationId="{B189C754-0D24-42ED-18C0-E625BC349962}"/>
          </ac:spMkLst>
        </pc:spChg>
        <pc:spChg chg="add del mod">
          <ac:chgData name="Ene-Pietrosanu, Monica" userId="631147a4-d776-4c8f-b14b-363097263468" providerId="ADAL" clId="{091498AA-76CE-4130-9028-17B3B4D03AFC}" dt="2024-07-24T09:45:57.524" v="956" actId="931"/>
          <ac:spMkLst>
            <pc:docMk/>
            <pc:sldMk cId="3940556748" sldId="2103813986"/>
            <ac:spMk id="10" creationId="{49F02136-4B32-E3B8-6FC8-624FAC89F3A5}"/>
          </ac:spMkLst>
        </pc:spChg>
        <pc:spChg chg="add del">
          <ac:chgData name="Ene-Pietrosanu, Monica" userId="631147a4-d776-4c8f-b14b-363097263468" providerId="ADAL" clId="{091498AA-76CE-4130-9028-17B3B4D03AFC}" dt="2024-07-24T09:56:07.432" v="978" actId="22"/>
          <ac:spMkLst>
            <pc:docMk/>
            <pc:sldMk cId="3940556748" sldId="2103813986"/>
            <ac:spMk id="17" creationId="{368ED5DF-AB90-23C7-AD86-9720D96D1535}"/>
          </ac:spMkLst>
        </pc:spChg>
        <pc:spChg chg="add mod">
          <ac:chgData name="Ene-Pietrosanu, Monica" userId="631147a4-d776-4c8f-b14b-363097263468" providerId="ADAL" clId="{091498AA-76CE-4130-9028-17B3B4D03AFC}" dt="2024-07-24T09:56:37.694" v="992" actId="404"/>
          <ac:spMkLst>
            <pc:docMk/>
            <pc:sldMk cId="3940556748" sldId="2103813986"/>
            <ac:spMk id="19" creationId="{F1F0B58E-4C92-72BE-55B2-2FF27F879DF4}"/>
          </ac:spMkLst>
        </pc:spChg>
        <pc:picChg chg="del mod">
          <ac:chgData name="Ene-Pietrosanu, Monica" userId="631147a4-d776-4c8f-b14b-363097263468" providerId="ADAL" clId="{091498AA-76CE-4130-9028-17B3B4D03AFC}" dt="2024-07-24T09:47:10.950" v="965" actId="478"/>
          <ac:picMkLst>
            <pc:docMk/>
            <pc:sldMk cId="3940556748" sldId="2103813986"/>
            <ac:picMk id="11" creationId="{02F1C7EC-0C43-462C-B044-C28C45C9E091}"/>
          </ac:picMkLst>
        </pc:picChg>
        <pc:picChg chg="add mod">
          <ac:chgData name="Ene-Pietrosanu, Monica" userId="631147a4-d776-4c8f-b14b-363097263468" providerId="ADAL" clId="{091498AA-76CE-4130-9028-17B3B4D03AFC}" dt="2024-07-24T09:45:11.785" v="954" actId="1076"/>
          <ac:picMkLst>
            <pc:docMk/>
            <pc:sldMk cId="3940556748" sldId="2103813986"/>
            <ac:picMk id="13" creationId="{6A6F3EEC-5C25-4019-42C5-EE0380071DAA}"/>
          </ac:picMkLst>
        </pc:picChg>
        <pc:picChg chg="add mod">
          <ac:chgData name="Ene-Pietrosanu, Monica" userId="631147a4-d776-4c8f-b14b-363097263468" providerId="ADAL" clId="{091498AA-76CE-4130-9028-17B3B4D03AFC}" dt="2024-07-24T09:46:41.383" v="963" actId="1076"/>
          <ac:picMkLst>
            <pc:docMk/>
            <pc:sldMk cId="3940556748" sldId="2103813986"/>
            <ac:picMk id="15" creationId="{3022C237-77B9-4492-4B1F-2DDA1A061211}"/>
          </ac:picMkLst>
        </pc:picChg>
        <pc:picChg chg="del mod">
          <ac:chgData name="Ene-Pietrosanu, Monica" userId="631147a4-d776-4c8f-b14b-363097263468" providerId="ADAL" clId="{091498AA-76CE-4130-9028-17B3B4D03AFC}" dt="2024-07-24T09:15:14.208" v="824" actId="478"/>
          <ac:picMkLst>
            <pc:docMk/>
            <pc:sldMk cId="3940556748" sldId="2103813986"/>
            <ac:picMk id="20" creationId="{9C1B4A84-E759-4A80-9FD6-1D71833948B7}"/>
          </ac:picMkLst>
        </pc:picChg>
      </pc:sldChg>
      <pc:sldChg chg="ord">
        <pc:chgData name="Ene-Pietrosanu, Monica" userId="631147a4-d776-4c8f-b14b-363097263468" providerId="ADAL" clId="{091498AA-76CE-4130-9028-17B3B4D03AFC}" dt="2024-07-24T09:19:27.294" v="901"/>
        <pc:sldMkLst>
          <pc:docMk/>
          <pc:sldMk cId="20665093" sldId="2103813989"/>
        </pc:sldMkLst>
      </pc:sldChg>
      <pc:sldChg chg="add">
        <pc:chgData name="Ene-Pietrosanu, Monica" userId="631147a4-d776-4c8f-b14b-363097263468" providerId="ADAL" clId="{091498AA-76CE-4130-9028-17B3B4D03AFC}" dt="2024-07-25T04:17:30.975" v="1522"/>
        <pc:sldMkLst>
          <pc:docMk/>
          <pc:sldMk cId="1644496303" sldId="2103813990"/>
        </pc:sldMkLst>
      </pc:sldChg>
      <pc:sldChg chg="modSp del mod ord">
        <pc:chgData name="Ene-Pietrosanu, Monica" userId="631147a4-d776-4c8f-b14b-363097263468" providerId="ADAL" clId="{091498AA-76CE-4130-9028-17B3B4D03AFC}" dt="2024-07-25T04:17:24.169" v="1521" actId="2696"/>
        <pc:sldMkLst>
          <pc:docMk/>
          <pc:sldMk cId="2313099413" sldId="2103813990"/>
        </pc:sldMkLst>
        <pc:graphicFrameChg chg="modGraphic">
          <ac:chgData name="Ene-Pietrosanu, Monica" userId="631147a4-d776-4c8f-b14b-363097263468" providerId="ADAL" clId="{091498AA-76CE-4130-9028-17B3B4D03AFC}" dt="2024-07-25T04:16:52.610" v="1520" actId="20577"/>
          <ac:graphicFrameMkLst>
            <pc:docMk/>
            <pc:sldMk cId="2313099413" sldId="2103813990"/>
            <ac:graphicFrameMk id="6" creationId="{AE6CED02-C33A-4385-95AC-B180DF9D22E4}"/>
          </ac:graphicFrameMkLst>
        </pc:graphicFrameChg>
      </pc:sldChg>
      <pc:sldChg chg="addSp delSp modSp mod ord">
        <pc:chgData name="Ene-Pietrosanu, Monica" userId="631147a4-d776-4c8f-b14b-363097263468" providerId="ADAL" clId="{091498AA-76CE-4130-9028-17B3B4D03AFC}" dt="2024-07-24T09:33:33.900" v="912" actId="478"/>
        <pc:sldMkLst>
          <pc:docMk/>
          <pc:sldMk cId="19055224" sldId="2103813991"/>
        </pc:sldMkLst>
        <pc:spChg chg="add del mod">
          <ac:chgData name="Ene-Pietrosanu, Monica" userId="631147a4-d776-4c8f-b14b-363097263468" providerId="ADAL" clId="{091498AA-76CE-4130-9028-17B3B4D03AFC}" dt="2024-07-24T09:33:33.900" v="912" actId="478"/>
          <ac:spMkLst>
            <pc:docMk/>
            <pc:sldMk cId="19055224" sldId="2103813991"/>
            <ac:spMk id="16" creationId="{1D5069C3-BCB1-CF0C-38C3-633B4FFDB556}"/>
          </ac:spMkLst>
        </pc:spChg>
        <pc:picChg chg="add mod">
          <ac:chgData name="Ene-Pietrosanu, Monica" userId="631147a4-d776-4c8f-b14b-363097263468" providerId="ADAL" clId="{091498AA-76CE-4130-9028-17B3B4D03AFC}" dt="2024-07-24T09:33:28.962" v="911" actId="1076"/>
          <ac:picMkLst>
            <pc:docMk/>
            <pc:sldMk cId="19055224" sldId="2103813991"/>
            <ac:picMk id="14" creationId="{1AF256F8-DCC5-E017-003C-6291E1CA801E}"/>
          </ac:picMkLst>
        </pc:picChg>
      </pc:sldChg>
      <pc:sldChg chg="modSp mod ord">
        <pc:chgData name="Ene-Pietrosanu, Monica" userId="631147a4-d776-4c8f-b14b-363097263468" providerId="ADAL" clId="{091498AA-76CE-4130-9028-17B3B4D03AFC}" dt="2024-07-24T09:42:31.783" v="926" actId="1076"/>
        <pc:sldMkLst>
          <pc:docMk/>
          <pc:sldMk cId="366552697" sldId="2103813992"/>
        </pc:sldMkLst>
        <pc:graphicFrameChg chg="mod">
          <ac:chgData name="Ene-Pietrosanu, Monica" userId="631147a4-d776-4c8f-b14b-363097263468" providerId="ADAL" clId="{091498AA-76CE-4130-9028-17B3B4D03AFC}" dt="2024-07-24T09:42:31.783" v="926" actId="1076"/>
          <ac:graphicFrameMkLst>
            <pc:docMk/>
            <pc:sldMk cId="366552697" sldId="2103813992"/>
            <ac:graphicFrameMk id="12" creationId="{88CA74CD-7590-4FA4-ADA3-9AD3AC765DA3}"/>
          </ac:graphicFrameMkLst>
        </pc:graphicFrameChg>
      </pc:sldChg>
      <pc:sldChg chg="modSp mod">
        <pc:chgData name="Ene-Pietrosanu, Monica" userId="631147a4-d776-4c8f-b14b-363097263468" providerId="ADAL" clId="{091498AA-76CE-4130-9028-17B3B4D03AFC}" dt="2024-07-24T08:12:17.361" v="200" actId="20577"/>
        <pc:sldMkLst>
          <pc:docMk/>
          <pc:sldMk cId="3737170568" sldId="2103813994"/>
        </pc:sldMkLst>
        <pc:spChg chg="mod">
          <ac:chgData name="Ene-Pietrosanu, Monica" userId="631147a4-d776-4c8f-b14b-363097263468" providerId="ADAL" clId="{091498AA-76CE-4130-9028-17B3B4D03AFC}" dt="2024-07-24T08:12:17.361" v="200" actId="20577"/>
          <ac:spMkLst>
            <pc:docMk/>
            <pc:sldMk cId="3737170568" sldId="2103813994"/>
            <ac:spMk id="2" creationId="{7AA08ABC-A628-43C6-BD84-C034CC9D27A9}"/>
          </ac:spMkLst>
        </pc:spChg>
        <pc:spChg chg="mod">
          <ac:chgData name="Ene-Pietrosanu, Monica" userId="631147a4-d776-4c8f-b14b-363097263468" providerId="ADAL" clId="{091498AA-76CE-4130-9028-17B3B4D03AFC}" dt="2024-07-24T08:11:43.229" v="163" actId="6549"/>
          <ac:spMkLst>
            <pc:docMk/>
            <pc:sldMk cId="3737170568" sldId="2103813994"/>
            <ac:spMk id="13" creationId="{27649D88-C0CE-4E07-A00C-9A3088A21DFE}"/>
          </ac:spMkLst>
        </pc:spChg>
      </pc:sldChg>
      <pc:sldChg chg="modSp mod modClrScheme chgLayout modNotesTx">
        <pc:chgData name="Ene-Pietrosanu, Monica" userId="631147a4-d776-4c8f-b14b-363097263468" providerId="ADAL" clId="{091498AA-76CE-4130-9028-17B3B4D03AFC}" dt="2024-07-24T09:40:35.547" v="918" actId="700"/>
        <pc:sldMkLst>
          <pc:docMk/>
          <pc:sldMk cId="1362210770" sldId="2103813996"/>
        </pc:sldMkLst>
        <pc:spChg chg="mod ord">
          <ac:chgData name="Ene-Pietrosanu, Monica" userId="631147a4-d776-4c8f-b14b-363097263468" providerId="ADAL" clId="{091498AA-76CE-4130-9028-17B3B4D03AFC}" dt="2024-07-24T09:40:35.547" v="918" actId="700"/>
          <ac:spMkLst>
            <pc:docMk/>
            <pc:sldMk cId="1362210770" sldId="2103813996"/>
            <ac:spMk id="3" creationId="{02DF43B2-1FA1-4585-9B31-86D8BA07F845}"/>
          </ac:spMkLst>
        </pc:spChg>
        <pc:spChg chg="mod ord">
          <ac:chgData name="Ene-Pietrosanu, Monica" userId="631147a4-d776-4c8f-b14b-363097263468" providerId="ADAL" clId="{091498AA-76CE-4130-9028-17B3B4D03AFC}" dt="2024-07-24T09:40:35.547" v="918" actId="700"/>
          <ac:spMkLst>
            <pc:docMk/>
            <pc:sldMk cId="1362210770" sldId="2103813996"/>
            <ac:spMk id="71" creationId="{EE3524EF-326E-409E-99DE-53AD527FC428}"/>
          </ac:spMkLst>
        </pc:spChg>
      </pc:sldChg>
      <pc:sldChg chg="del">
        <pc:chgData name="Ene-Pietrosanu, Monica" userId="631147a4-d776-4c8f-b14b-363097263468" providerId="ADAL" clId="{091498AA-76CE-4130-9028-17B3B4D03AFC}" dt="2024-07-24T08:47:56.578" v="632" actId="47"/>
        <pc:sldMkLst>
          <pc:docMk/>
          <pc:sldMk cId="3277144859" sldId="2103813998"/>
        </pc:sldMkLst>
      </pc:sldChg>
      <pc:sldChg chg="addSp modSp mod">
        <pc:chgData name="Ene-Pietrosanu, Monica" userId="631147a4-d776-4c8f-b14b-363097263468" providerId="ADAL" clId="{091498AA-76CE-4130-9028-17B3B4D03AFC}" dt="2024-07-24T09:42:21.586" v="925" actId="1076"/>
        <pc:sldMkLst>
          <pc:docMk/>
          <pc:sldMk cId="131884651" sldId="2103813999"/>
        </pc:sldMkLst>
        <pc:spChg chg="add mod">
          <ac:chgData name="Ene-Pietrosanu, Monica" userId="631147a4-d776-4c8f-b14b-363097263468" providerId="ADAL" clId="{091498AA-76CE-4130-9028-17B3B4D03AFC}" dt="2024-07-24T09:06:12.746" v="802" actId="14100"/>
          <ac:spMkLst>
            <pc:docMk/>
            <pc:sldMk cId="131884651" sldId="2103813999"/>
            <ac:spMk id="2" creationId="{3BDE2D3E-9157-4032-1828-E338AD59825F}"/>
          </ac:spMkLst>
        </pc:spChg>
        <pc:picChg chg="mod">
          <ac:chgData name="Ene-Pietrosanu, Monica" userId="631147a4-d776-4c8f-b14b-363097263468" providerId="ADAL" clId="{091498AA-76CE-4130-9028-17B3B4D03AFC}" dt="2024-07-24T09:42:21.586" v="925" actId="1076"/>
          <ac:picMkLst>
            <pc:docMk/>
            <pc:sldMk cId="131884651" sldId="2103813999"/>
            <ac:picMk id="61" creationId="{4FA77F11-4900-43B6-9B8E-7924F1A41DF5}"/>
          </ac:picMkLst>
        </pc:picChg>
      </pc:sldChg>
      <pc:sldChg chg="addSp modSp mod">
        <pc:chgData name="Ene-Pietrosanu, Monica" userId="631147a4-d776-4c8f-b14b-363097263468" providerId="ADAL" clId="{091498AA-76CE-4130-9028-17B3B4D03AFC}" dt="2024-07-24T09:44:56.808" v="949" actId="1076"/>
        <pc:sldMkLst>
          <pc:docMk/>
          <pc:sldMk cId="1097327629" sldId="2103814000"/>
        </pc:sldMkLst>
        <pc:spChg chg="add mod">
          <ac:chgData name="Ene-Pietrosanu, Monica" userId="631147a4-d776-4c8f-b14b-363097263468" providerId="ADAL" clId="{091498AA-76CE-4130-9028-17B3B4D03AFC}" dt="2024-07-24T09:18:10.112" v="897" actId="6549"/>
          <ac:spMkLst>
            <pc:docMk/>
            <pc:sldMk cId="1097327629" sldId="2103814000"/>
            <ac:spMk id="6" creationId="{41AA931D-AFF4-DC0B-8048-AA038E2196EB}"/>
          </ac:spMkLst>
        </pc:spChg>
        <pc:spChg chg="mod">
          <ac:chgData name="Ene-Pietrosanu, Monica" userId="631147a4-d776-4c8f-b14b-363097263468" providerId="ADAL" clId="{091498AA-76CE-4130-9028-17B3B4D03AFC}" dt="2024-07-24T09:16:27.819" v="840" actId="6549"/>
          <ac:spMkLst>
            <pc:docMk/>
            <pc:sldMk cId="1097327629" sldId="2103814000"/>
            <ac:spMk id="33" creationId="{69D286B0-B7F4-4EE2-9EE5-3D892F57886B}"/>
          </ac:spMkLst>
        </pc:spChg>
        <pc:picChg chg="mod">
          <ac:chgData name="Ene-Pietrosanu, Monica" userId="631147a4-d776-4c8f-b14b-363097263468" providerId="ADAL" clId="{091498AA-76CE-4130-9028-17B3B4D03AFC}" dt="2024-07-24T09:44:56.808" v="949" actId="1076"/>
          <ac:picMkLst>
            <pc:docMk/>
            <pc:sldMk cId="1097327629" sldId="2103814000"/>
            <ac:picMk id="23" creationId="{73940296-C71C-4708-946E-E84B5C95877E}"/>
          </ac:picMkLst>
        </pc:picChg>
      </pc:sldChg>
      <pc:sldChg chg="modSp mod">
        <pc:chgData name="Ene-Pietrosanu, Monica" userId="631147a4-d776-4c8f-b14b-363097263468" providerId="ADAL" clId="{091498AA-76CE-4130-9028-17B3B4D03AFC}" dt="2024-07-24T11:10:41.705" v="999" actId="6549"/>
        <pc:sldMkLst>
          <pc:docMk/>
          <pc:sldMk cId="992703033" sldId="2103814006"/>
        </pc:sldMkLst>
        <pc:spChg chg="mod">
          <ac:chgData name="Ene-Pietrosanu, Monica" userId="631147a4-d776-4c8f-b14b-363097263468" providerId="ADAL" clId="{091498AA-76CE-4130-9028-17B3B4D03AFC}" dt="2024-07-24T11:10:41.705" v="999" actId="6549"/>
          <ac:spMkLst>
            <pc:docMk/>
            <pc:sldMk cId="992703033" sldId="2103814006"/>
            <ac:spMk id="9" creationId="{ABEAF9F9-E88D-44A4-A1B6-BAA2E532B65E}"/>
          </ac:spMkLst>
        </pc:spChg>
      </pc:sldChg>
      <pc:sldChg chg="new del">
        <pc:chgData name="Ene-Pietrosanu, Monica" userId="631147a4-d776-4c8f-b14b-363097263468" providerId="ADAL" clId="{091498AA-76CE-4130-9028-17B3B4D03AFC}" dt="2024-07-24T08:10:02.835" v="1" actId="47"/>
        <pc:sldMkLst>
          <pc:docMk/>
          <pc:sldMk cId="3274420957" sldId="2103814006"/>
        </pc:sldMkLst>
      </pc:sldChg>
      <pc:sldChg chg="add del">
        <pc:chgData name="Ene-Pietrosanu, Monica" userId="631147a4-d776-4c8f-b14b-363097263468" providerId="ADAL" clId="{091498AA-76CE-4130-9028-17B3B4D03AFC}" dt="2024-07-24T11:11:25.663" v="1003" actId="2696"/>
        <pc:sldMkLst>
          <pc:docMk/>
          <pc:sldMk cId="466375893" sldId="2103814007"/>
        </pc:sldMkLst>
      </pc:sldChg>
      <pc:sldChg chg="modSp add mod">
        <pc:chgData name="Ene-Pietrosanu, Monica" userId="631147a4-d776-4c8f-b14b-363097263468" providerId="ADAL" clId="{091498AA-76CE-4130-9028-17B3B4D03AFC}" dt="2024-07-24T11:13:46.922" v="1036" actId="20577"/>
        <pc:sldMkLst>
          <pc:docMk/>
          <pc:sldMk cId="3122384698" sldId="2103814007"/>
        </pc:sldMkLst>
        <pc:spChg chg="mod">
          <ac:chgData name="Ene-Pietrosanu, Monica" userId="631147a4-d776-4c8f-b14b-363097263468" providerId="ADAL" clId="{091498AA-76CE-4130-9028-17B3B4D03AFC}" dt="2024-07-24T11:13:46.922" v="1036" actId="20577"/>
          <ac:spMkLst>
            <pc:docMk/>
            <pc:sldMk cId="3122384698" sldId="2103814007"/>
            <ac:spMk id="5" creationId="{6E84624A-3086-4EEB-8BB9-E4AFF0B4AC7C}"/>
          </ac:spMkLst>
        </pc:spChg>
        <pc:spChg chg="mod">
          <ac:chgData name="Ene-Pietrosanu, Monica" userId="631147a4-d776-4c8f-b14b-363097263468" providerId="ADAL" clId="{091498AA-76CE-4130-9028-17B3B4D03AFC}" dt="2024-07-24T11:13:04.838" v="1026" actId="20577"/>
          <ac:spMkLst>
            <pc:docMk/>
            <pc:sldMk cId="3122384698" sldId="2103814007"/>
            <ac:spMk id="54" creationId="{06A729FC-F218-478B-8A4E-C30A6DCE6225}"/>
          </ac:spMkLst>
        </pc:spChg>
        <pc:spChg chg="mod">
          <ac:chgData name="Ene-Pietrosanu, Monica" userId="631147a4-d776-4c8f-b14b-363097263468" providerId="ADAL" clId="{091498AA-76CE-4130-9028-17B3B4D03AFC}" dt="2024-07-24T11:12:52.202" v="1018" actId="1076"/>
          <ac:spMkLst>
            <pc:docMk/>
            <pc:sldMk cId="3122384698" sldId="2103814007"/>
            <ac:spMk id="55" creationId="{0B0B6E30-C3EA-4B52-BF25-0C6BF8D49E35}"/>
          </ac:spMkLst>
        </pc:spChg>
        <pc:spChg chg="mod">
          <ac:chgData name="Ene-Pietrosanu, Monica" userId="631147a4-d776-4c8f-b14b-363097263468" providerId="ADAL" clId="{091498AA-76CE-4130-9028-17B3B4D03AFC}" dt="2024-07-24T11:13:27.595" v="1028" actId="1076"/>
          <ac:spMkLst>
            <pc:docMk/>
            <pc:sldMk cId="3122384698" sldId="2103814007"/>
            <ac:spMk id="69" creationId="{CEE1E610-BF19-4A58-9AA3-469D56459964}"/>
          </ac:spMkLst>
        </pc:spChg>
        <pc:spChg chg="mod">
          <ac:chgData name="Ene-Pietrosanu, Monica" userId="631147a4-d776-4c8f-b14b-363097263468" providerId="ADAL" clId="{091498AA-76CE-4130-9028-17B3B4D03AFC}" dt="2024-07-24T11:13:35.154" v="1029" actId="1076"/>
          <ac:spMkLst>
            <pc:docMk/>
            <pc:sldMk cId="3122384698" sldId="2103814007"/>
            <ac:spMk id="70" creationId="{64A92932-3081-4127-8D43-B0E8BE0FB5AD}"/>
          </ac:spMkLst>
        </pc:spChg>
        <pc:spChg chg="mod">
          <ac:chgData name="Ene-Pietrosanu, Monica" userId="631147a4-d776-4c8f-b14b-363097263468" providerId="ADAL" clId="{091498AA-76CE-4130-9028-17B3B4D03AFC}" dt="2024-07-24T11:12:06.012" v="1012" actId="20577"/>
          <ac:spMkLst>
            <pc:docMk/>
            <pc:sldMk cId="3122384698" sldId="2103814007"/>
            <ac:spMk id="76" creationId="{2D5F1FDC-EEB4-4C82-99F4-C5AF5E7C9CF5}"/>
          </ac:spMkLst>
        </pc:spChg>
        <pc:spChg chg="mod">
          <ac:chgData name="Ene-Pietrosanu, Monica" userId="631147a4-d776-4c8f-b14b-363097263468" providerId="ADAL" clId="{091498AA-76CE-4130-9028-17B3B4D03AFC}" dt="2024-07-24T11:13:22.756" v="1027" actId="1076"/>
          <ac:spMkLst>
            <pc:docMk/>
            <pc:sldMk cId="3122384698" sldId="2103814007"/>
            <ac:spMk id="77" creationId="{3E39EF5B-82CF-4315-B183-3E4AFF474BF7}"/>
          </ac:spMkLst>
        </pc:spChg>
      </pc:sldChg>
      <pc:sldChg chg="modSp mod">
        <pc:chgData name="Ene-Pietrosanu, Monica" userId="631147a4-d776-4c8f-b14b-363097263468" providerId="ADAL" clId="{091498AA-76CE-4130-9028-17B3B4D03AFC}" dt="2024-07-24T10:53:32.309" v="998" actId="27636"/>
        <pc:sldMkLst>
          <pc:docMk/>
          <pc:sldMk cId="15356580" sldId="2147309944"/>
        </pc:sldMkLst>
        <pc:spChg chg="mod">
          <ac:chgData name="Ene-Pietrosanu, Monica" userId="631147a4-d776-4c8f-b14b-363097263468" providerId="ADAL" clId="{091498AA-76CE-4130-9028-17B3B4D03AFC}" dt="2024-07-24T10:53:32.309" v="998" actId="27636"/>
          <ac:spMkLst>
            <pc:docMk/>
            <pc:sldMk cId="15356580" sldId="2147309944"/>
            <ac:spMk id="3" creationId="{06C11D17-08FE-D8FF-6D17-6C6E324AAD0B}"/>
          </ac:spMkLst>
        </pc:spChg>
      </pc:sldChg>
      <pc:sldChg chg="modSp mod">
        <pc:chgData name="Ene-Pietrosanu, Monica" userId="631147a4-d776-4c8f-b14b-363097263468" providerId="ADAL" clId="{091498AA-76CE-4130-9028-17B3B4D03AFC}" dt="2024-07-24T11:21:50.167" v="1070"/>
        <pc:sldMkLst>
          <pc:docMk/>
          <pc:sldMk cId="1912092482" sldId="2147309948"/>
        </pc:sldMkLst>
        <pc:spChg chg="mod">
          <ac:chgData name="Ene-Pietrosanu, Monica" userId="631147a4-d776-4c8f-b14b-363097263468" providerId="ADAL" clId="{091498AA-76CE-4130-9028-17B3B4D03AFC}" dt="2024-07-24T11:21:50.167" v="1070"/>
          <ac:spMkLst>
            <pc:docMk/>
            <pc:sldMk cId="1912092482" sldId="2147309948"/>
            <ac:spMk id="3" creationId="{0D96714A-FE97-39DF-424D-0E68C41C0774}"/>
          </ac:spMkLst>
        </pc:spChg>
      </pc:sldChg>
      <pc:sldChg chg="del">
        <pc:chgData name="Ene-Pietrosanu, Monica" userId="631147a4-d776-4c8f-b14b-363097263468" providerId="ADAL" clId="{091498AA-76CE-4130-9028-17B3B4D03AFC}" dt="2024-07-25T04:13:47.208" v="1492" actId="2696"/>
        <pc:sldMkLst>
          <pc:docMk/>
          <pc:sldMk cId="3042669284" sldId="2147309952"/>
        </pc:sldMkLst>
      </pc:sldChg>
      <pc:sldChg chg="add">
        <pc:chgData name="Ene-Pietrosanu, Monica" userId="631147a4-d776-4c8f-b14b-363097263468" providerId="ADAL" clId="{091498AA-76CE-4130-9028-17B3B4D03AFC}" dt="2024-07-25T04:13:57.647" v="1493"/>
        <pc:sldMkLst>
          <pc:docMk/>
          <pc:sldMk cId="3543884500" sldId="2147309952"/>
        </pc:sldMkLst>
      </pc:sldChg>
      <pc:sldChg chg="add">
        <pc:chgData name="Ene-Pietrosanu, Monica" userId="631147a4-d776-4c8f-b14b-363097263468" providerId="ADAL" clId="{091498AA-76CE-4130-9028-17B3B4D03AFC}" dt="2024-07-25T04:13:57.647" v="1493"/>
        <pc:sldMkLst>
          <pc:docMk/>
          <pc:sldMk cId="89222461" sldId="2147309953"/>
        </pc:sldMkLst>
      </pc:sldChg>
      <pc:sldChg chg="del">
        <pc:chgData name="Ene-Pietrosanu, Monica" userId="631147a4-d776-4c8f-b14b-363097263468" providerId="ADAL" clId="{091498AA-76CE-4130-9028-17B3B4D03AFC}" dt="2024-07-25T04:13:47.208" v="1492" actId="2696"/>
        <pc:sldMkLst>
          <pc:docMk/>
          <pc:sldMk cId="3320424600" sldId="2147309953"/>
        </pc:sldMkLst>
      </pc:sldChg>
      <pc:sldChg chg="modSp mod">
        <pc:chgData name="Ene-Pietrosanu, Monica" userId="631147a4-d776-4c8f-b14b-363097263468" providerId="ADAL" clId="{091498AA-76CE-4130-9028-17B3B4D03AFC}" dt="2024-07-25T03:54:11.670" v="1462" actId="20577"/>
        <pc:sldMkLst>
          <pc:docMk/>
          <pc:sldMk cId="2101882313" sldId="2147309956"/>
        </pc:sldMkLst>
        <pc:spChg chg="mod">
          <ac:chgData name="Ene-Pietrosanu, Monica" userId="631147a4-d776-4c8f-b14b-363097263468" providerId="ADAL" clId="{091498AA-76CE-4130-9028-17B3B4D03AFC}" dt="2024-07-25T03:54:11.670" v="1462" actId="20577"/>
          <ac:spMkLst>
            <pc:docMk/>
            <pc:sldMk cId="2101882313" sldId="2147309956"/>
            <ac:spMk id="3" creationId="{309A637B-B774-94A5-1AC6-78F445032C56}"/>
          </ac:spMkLst>
        </pc:spChg>
      </pc:sldChg>
      <pc:sldChg chg="modSp mod">
        <pc:chgData name="Ene-Pietrosanu, Monica" userId="631147a4-d776-4c8f-b14b-363097263468" providerId="ADAL" clId="{091498AA-76CE-4130-9028-17B3B4D03AFC}" dt="2024-07-24T10:53:32.168" v="995" actId="27636"/>
        <pc:sldMkLst>
          <pc:docMk/>
          <pc:sldMk cId="3329813629" sldId="2147309958"/>
        </pc:sldMkLst>
        <pc:spChg chg="mod">
          <ac:chgData name="Ene-Pietrosanu, Monica" userId="631147a4-d776-4c8f-b14b-363097263468" providerId="ADAL" clId="{091498AA-76CE-4130-9028-17B3B4D03AFC}" dt="2024-07-24T10:53:32.168" v="995" actId="27636"/>
          <ac:spMkLst>
            <pc:docMk/>
            <pc:sldMk cId="3329813629" sldId="2147309958"/>
            <ac:spMk id="3" creationId="{3142B431-9C33-A639-B69A-7B0F5F9DAF5A}"/>
          </ac:spMkLst>
        </pc:spChg>
        <pc:spChg chg="mod">
          <ac:chgData name="Ene-Pietrosanu, Monica" userId="631147a4-d776-4c8f-b14b-363097263468" providerId="ADAL" clId="{091498AA-76CE-4130-9028-17B3B4D03AFC}" dt="2024-07-24T10:53:32.167" v="994" actId="27636"/>
          <ac:spMkLst>
            <pc:docMk/>
            <pc:sldMk cId="3329813629" sldId="2147309958"/>
            <ac:spMk id="4" creationId="{624376F0-13EE-6337-6BC5-5BA4357BCC94}"/>
          </ac:spMkLst>
        </pc:spChg>
      </pc:sldChg>
      <pc:sldChg chg="add del">
        <pc:chgData name="Ene-Pietrosanu, Monica" userId="631147a4-d776-4c8f-b14b-363097263468" providerId="ADAL" clId="{091498AA-76CE-4130-9028-17B3B4D03AFC}" dt="2024-07-25T04:11:04.500" v="1481"/>
        <pc:sldMkLst>
          <pc:docMk/>
          <pc:sldMk cId="2683384004" sldId="2147309959"/>
        </pc:sldMkLst>
      </pc:sldChg>
      <pc:sldChg chg="del">
        <pc:chgData name="Ene-Pietrosanu, Monica" userId="631147a4-d776-4c8f-b14b-363097263468" providerId="ADAL" clId="{091498AA-76CE-4130-9028-17B3B4D03AFC}" dt="2024-07-25T04:10:44.336" v="1479" actId="2696"/>
        <pc:sldMkLst>
          <pc:docMk/>
          <pc:sldMk cId="2760834659" sldId="2147309959"/>
        </pc:sldMkLst>
      </pc:sldChg>
      <pc:sldChg chg="add">
        <pc:chgData name="Ene-Pietrosanu, Monica" userId="631147a4-d776-4c8f-b14b-363097263468" providerId="ADAL" clId="{091498AA-76CE-4130-9028-17B3B4D03AFC}" dt="2024-07-25T04:11:12.022" v="1482"/>
        <pc:sldMkLst>
          <pc:docMk/>
          <pc:sldMk cId="3112031747" sldId="2147309959"/>
        </pc:sldMkLst>
      </pc:sldChg>
      <pc:sldChg chg="add del">
        <pc:chgData name="Ene-Pietrosanu, Monica" userId="631147a4-d776-4c8f-b14b-363097263468" providerId="ADAL" clId="{091498AA-76CE-4130-9028-17B3B4D03AFC}" dt="2024-07-25T04:14:26.057" v="1496" actId="47"/>
        <pc:sldMkLst>
          <pc:docMk/>
          <pc:sldMk cId="1086629560" sldId="2147309963"/>
        </pc:sldMkLst>
      </pc:sldChg>
      <pc:sldChg chg="modSp del mod">
        <pc:chgData name="Ene-Pietrosanu, Monica" userId="631147a4-d776-4c8f-b14b-363097263468" providerId="ADAL" clId="{091498AA-76CE-4130-9028-17B3B4D03AFC}" dt="2024-07-25T04:14:08.715" v="1494" actId="2696"/>
        <pc:sldMkLst>
          <pc:docMk/>
          <pc:sldMk cId="2399636723" sldId="2147309963"/>
        </pc:sldMkLst>
        <pc:spChg chg="mod">
          <ac:chgData name="Ene-Pietrosanu, Monica" userId="631147a4-d776-4c8f-b14b-363097263468" providerId="ADAL" clId="{091498AA-76CE-4130-9028-17B3B4D03AFC}" dt="2024-07-25T04:12:57.749" v="1490" actId="27636"/>
          <ac:spMkLst>
            <pc:docMk/>
            <pc:sldMk cId="2399636723" sldId="2147309963"/>
            <ac:spMk id="3" creationId="{E8F4B0BF-F5C5-2138-2CAB-2A8DEF696547}"/>
          </ac:spMkLst>
        </pc:spChg>
      </pc:sldChg>
      <pc:sldChg chg="del">
        <pc:chgData name="Ene-Pietrosanu, Monica" userId="631147a4-d776-4c8f-b14b-363097263468" providerId="ADAL" clId="{091498AA-76CE-4130-9028-17B3B4D03AFC}" dt="2024-07-24T11:10:58.731" v="1000" actId="47"/>
        <pc:sldMkLst>
          <pc:docMk/>
          <pc:sldMk cId="154489671" sldId="2147309965"/>
        </pc:sldMkLst>
      </pc:sldChg>
      <pc:sldChg chg="addSp delSp modSp mod">
        <pc:chgData name="Ene-Pietrosanu, Monica" userId="631147a4-d776-4c8f-b14b-363097263468" providerId="ADAL" clId="{091498AA-76CE-4130-9028-17B3B4D03AFC}" dt="2024-07-25T03:42:18.798" v="1351" actId="12"/>
        <pc:sldMkLst>
          <pc:docMk/>
          <pc:sldMk cId="3232180959" sldId="2147309969"/>
        </pc:sldMkLst>
        <pc:spChg chg="del mod">
          <ac:chgData name="Ene-Pietrosanu, Monica" userId="631147a4-d776-4c8f-b14b-363097263468" providerId="ADAL" clId="{091498AA-76CE-4130-9028-17B3B4D03AFC}" dt="2024-07-25T03:40:37.468" v="1307" actId="478"/>
          <ac:spMkLst>
            <pc:docMk/>
            <pc:sldMk cId="3232180959" sldId="2147309969"/>
            <ac:spMk id="3" creationId="{4B6E1800-71EA-7F43-6838-122698202BF2}"/>
          </ac:spMkLst>
        </pc:spChg>
        <pc:spChg chg="del mod">
          <ac:chgData name="Ene-Pietrosanu, Monica" userId="631147a4-d776-4c8f-b14b-363097263468" providerId="ADAL" clId="{091498AA-76CE-4130-9028-17B3B4D03AFC}" dt="2024-07-25T03:41:03.045" v="1314" actId="478"/>
          <ac:spMkLst>
            <pc:docMk/>
            <pc:sldMk cId="3232180959" sldId="2147309969"/>
            <ac:spMk id="4" creationId="{410B3118-BAEB-0BA7-9132-6D0DEC1B008B}"/>
          </ac:spMkLst>
        </pc:spChg>
        <pc:spChg chg="del">
          <ac:chgData name="Ene-Pietrosanu, Monica" userId="631147a4-d776-4c8f-b14b-363097263468" providerId="ADAL" clId="{091498AA-76CE-4130-9028-17B3B4D03AFC}" dt="2024-07-25T03:40:41.970" v="1308" actId="478"/>
          <ac:spMkLst>
            <pc:docMk/>
            <pc:sldMk cId="3232180959" sldId="2147309969"/>
            <ac:spMk id="5" creationId="{0E07CB64-2A53-61F5-F067-589EC118FD0D}"/>
          </ac:spMkLst>
        </pc:spChg>
        <pc:spChg chg="add del mod">
          <ac:chgData name="Ene-Pietrosanu, Monica" userId="631147a4-d776-4c8f-b14b-363097263468" providerId="ADAL" clId="{091498AA-76CE-4130-9028-17B3B4D03AFC}" dt="2024-07-25T03:40:46.536" v="1309" actId="478"/>
          <ac:spMkLst>
            <pc:docMk/>
            <pc:sldMk cId="3232180959" sldId="2147309969"/>
            <ac:spMk id="7" creationId="{3559D442-08B6-EA60-C432-2E9B9D9AA7E4}"/>
          </ac:spMkLst>
        </pc:spChg>
        <pc:spChg chg="add mod">
          <ac:chgData name="Ene-Pietrosanu, Monica" userId="631147a4-d776-4c8f-b14b-363097263468" providerId="ADAL" clId="{091498AA-76CE-4130-9028-17B3B4D03AFC}" dt="2024-07-25T03:42:18.798" v="1351" actId="12"/>
          <ac:spMkLst>
            <pc:docMk/>
            <pc:sldMk cId="3232180959" sldId="2147309969"/>
            <ac:spMk id="10" creationId="{F5891BE1-AEF4-F079-10CF-523B7FF248A7}"/>
          </ac:spMkLst>
        </pc:spChg>
        <pc:cxnChg chg="del">
          <ac:chgData name="Ene-Pietrosanu, Monica" userId="631147a4-d776-4c8f-b14b-363097263468" providerId="ADAL" clId="{091498AA-76CE-4130-9028-17B3B4D03AFC}" dt="2024-07-25T03:40:49.258" v="1310" actId="478"/>
          <ac:cxnSpMkLst>
            <pc:docMk/>
            <pc:sldMk cId="3232180959" sldId="2147309969"/>
            <ac:cxnSpMk id="8" creationId="{F3C73A81-0143-467A-432D-1C9D7A6ED3A9}"/>
          </ac:cxnSpMkLst>
        </pc:cxnChg>
      </pc:sldChg>
      <pc:sldChg chg="modSp mod">
        <pc:chgData name="Ene-Pietrosanu, Monica" userId="631147a4-d776-4c8f-b14b-363097263468" providerId="ADAL" clId="{091498AA-76CE-4130-9028-17B3B4D03AFC}" dt="2024-07-25T03:48:31" v="1429" actId="14100"/>
        <pc:sldMkLst>
          <pc:docMk/>
          <pc:sldMk cId="4285259515" sldId="2147309971"/>
        </pc:sldMkLst>
        <pc:spChg chg="mod">
          <ac:chgData name="Ene-Pietrosanu, Monica" userId="631147a4-d776-4c8f-b14b-363097263468" providerId="ADAL" clId="{091498AA-76CE-4130-9028-17B3B4D03AFC}" dt="2024-07-25T03:48:18.411" v="1426" actId="1076"/>
          <ac:spMkLst>
            <pc:docMk/>
            <pc:sldMk cId="4285259515" sldId="2147309971"/>
            <ac:spMk id="3" creationId="{0504DBF2-0816-D6D7-2BFC-5D3070AD1434}"/>
          </ac:spMkLst>
        </pc:spChg>
        <pc:spChg chg="mod">
          <ac:chgData name="Ene-Pietrosanu, Monica" userId="631147a4-d776-4c8f-b14b-363097263468" providerId="ADAL" clId="{091498AA-76CE-4130-9028-17B3B4D03AFC}" dt="2024-07-25T03:48:31" v="1429" actId="14100"/>
          <ac:spMkLst>
            <pc:docMk/>
            <pc:sldMk cId="4285259515" sldId="2147309971"/>
            <ac:spMk id="5" creationId="{10437C48-CF36-EC79-845B-D5F737E2416A}"/>
          </ac:spMkLst>
        </pc:spChg>
        <pc:picChg chg="mod">
          <ac:chgData name="Ene-Pietrosanu, Monica" userId="631147a4-d776-4c8f-b14b-363097263468" providerId="ADAL" clId="{091498AA-76CE-4130-9028-17B3B4D03AFC}" dt="2024-07-25T03:48:21.941" v="1427" actId="1076"/>
          <ac:picMkLst>
            <pc:docMk/>
            <pc:sldMk cId="4285259515" sldId="2147309971"/>
            <ac:picMk id="6" creationId="{7F524729-E174-B59C-6FF6-60536C6EAD9D}"/>
          </ac:picMkLst>
        </pc:picChg>
        <pc:picChg chg="mod">
          <ac:chgData name="Ene-Pietrosanu, Monica" userId="631147a4-d776-4c8f-b14b-363097263468" providerId="ADAL" clId="{091498AA-76CE-4130-9028-17B3B4D03AFC}" dt="2024-07-25T03:48:25.930" v="1428" actId="1076"/>
          <ac:picMkLst>
            <pc:docMk/>
            <pc:sldMk cId="4285259515" sldId="2147309971"/>
            <ac:picMk id="9" creationId="{D9573FE2-5CF6-2AE1-4748-550238989A57}"/>
          </ac:picMkLst>
        </pc:picChg>
      </pc:sldChg>
      <pc:sldChg chg="del">
        <pc:chgData name="Ene-Pietrosanu, Monica" userId="631147a4-d776-4c8f-b14b-363097263468" providerId="ADAL" clId="{091498AA-76CE-4130-9028-17B3B4D03AFC}" dt="2024-07-25T04:10:44.336" v="1479" actId="2696"/>
        <pc:sldMkLst>
          <pc:docMk/>
          <pc:sldMk cId="1661712078" sldId="2147309975"/>
        </pc:sldMkLst>
      </pc:sldChg>
      <pc:sldChg chg="add del">
        <pc:chgData name="Ene-Pietrosanu, Monica" userId="631147a4-d776-4c8f-b14b-363097263468" providerId="ADAL" clId="{091498AA-76CE-4130-9028-17B3B4D03AFC}" dt="2024-07-25T04:11:04.500" v="1481"/>
        <pc:sldMkLst>
          <pc:docMk/>
          <pc:sldMk cId="1865589174" sldId="2147309975"/>
        </pc:sldMkLst>
      </pc:sldChg>
      <pc:sldChg chg="add">
        <pc:chgData name="Ene-Pietrosanu, Monica" userId="631147a4-d776-4c8f-b14b-363097263468" providerId="ADAL" clId="{091498AA-76CE-4130-9028-17B3B4D03AFC}" dt="2024-07-25T04:11:12.022" v="1482"/>
        <pc:sldMkLst>
          <pc:docMk/>
          <pc:sldMk cId="2926354061" sldId="2147309975"/>
        </pc:sldMkLst>
      </pc:sldChg>
      <pc:sldChg chg="add">
        <pc:chgData name="Ene-Pietrosanu, Monica" userId="631147a4-d776-4c8f-b14b-363097263468" providerId="ADAL" clId="{091498AA-76CE-4130-9028-17B3B4D03AFC}" dt="2024-07-25T04:11:12.022" v="1482"/>
        <pc:sldMkLst>
          <pc:docMk/>
          <pc:sldMk cId="1406310972" sldId="2147309976"/>
        </pc:sldMkLst>
      </pc:sldChg>
      <pc:sldChg chg="del">
        <pc:chgData name="Ene-Pietrosanu, Monica" userId="631147a4-d776-4c8f-b14b-363097263468" providerId="ADAL" clId="{091498AA-76CE-4130-9028-17B3B4D03AFC}" dt="2024-07-25T04:10:44.336" v="1479" actId="2696"/>
        <pc:sldMkLst>
          <pc:docMk/>
          <pc:sldMk cId="2816558321" sldId="2147309976"/>
        </pc:sldMkLst>
      </pc:sldChg>
      <pc:sldChg chg="add del">
        <pc:chgData name="Ene-Pietrosanu, Monica" userId="631147a4-d776-4c8f-b14b-363097263468" providerId="ADAL" clId="{091498AA-76CE-4130-9028-17B3B4D03AFC}" dt="2024-07-25T04:11:04.500" v="1481"/>
        <pc:sldMkLst>
          <pc:docMk/>
          <pc:sldMk cId="3173765696" sldId="2147309976"/>
        </pc:sldMkLst>
      </pc:sldChg>
      <pc:sldChg chg="modSp mod">
        <pc:chgData name="Ene-Pietrosanu, Monica" userId="631147a4-d776-4c8f-b14b-363097263468" providerId="ADAL" clId="{091498AA-76CE-4130-9028-17B3B4D03AFC}" dt="2024-07-24T10:53:32.160" v="993" actId="27636"/>
        <pc:sldMkLst>
          <pc:docMk/>
          <pc:sldMk cId="1663793758" sldId="2147309979"/>
        </pc:sldMkLst>
        <pc:spChg chg="mod">
          <ac:chgData name="Ene-Pietrosanu, Monica" userId="631147a4-d776-4c8f-b14b-363097263468" providerId="ADAL" clId="{091498AA-76CE-4130-9028-17B3B4D03AFC}" dt="2024-07-24T10:53:32.160" v="993" actId="27636"/>
          <ac:spMkLst>
            <pc:docMk/>
            <pc:sldMk cId="1663793758" sldId="2147309979"/>
            <ac:spMk id="3" creationId="{1AF5CCC4-C299-2005-DAF6-09F684714E78}"/>
          </ac:spMkLst>
        </pc:spChg>
      </pc:sldChg>
      <pc:sldChg chg="modSp mod">
        <pc:chgData name="Ene-Pietrosanu, Monica" userId="631147a4-d776-4c8f-b14b-363097263468" providerId="ADAL" clId="{091498AA-76CE-4130-9028-17B3B4D03AFC}" dt="2024-07-25T04:07:39.753" v="1478" actId="20577"/>
        <pc:sldMkLst>
          <pc:docMk/>
          <pc:sldMk cId="3744550075" sldId="2147309980"/>
        </pc:sldMkLst>
        <pc:spChg chg="mod">
          <ac:chgData name="Ene-Pietrosanu, Monica" userId="631147a4-d776-4c8f-b14b-363097263468" providerId="ADAL" clId="{091498AA-76CE-4130-9028-17B3B4D03AFC}" dt="2024-07-25T04:07:39.753" v="1478" actId="20577"/>
          <ac:spMkLst>
            <pc:docMk/>
            <pc:sldMk cId="3744550075" sldId="2147309980"/>
            <ac:spMk id="10" creationId="{8934AA8D-257C-B121-EDA5-AAEE8C0CA366}"/>
          </ac:spMkLst>
        </pc:spChg>
      </pc:sldChg>
      <pc:sldChg chg="del">
        <pc:chgData name="Ene-Pietrosanu, Monica" userId="631147a4-d776-4c8f-b14b-363097263468" providerId="ADAL" clId="{091498AA-76CE-4130-9028-17B3B4D03AFC}" dt="2024-07-25T03:38:57.465" v="1265" actId="2696"/>
        <pc:sldMkLst>
          <pc:docMk/>
          <pc:sldMk cId="3972495471" sldId="2147309985"/>
        </pc:sldMkLst>
      </pc:sldChg>
      <pc:sldChg chg="add">
        <pc:chgData name="Ene-Pietrosanu, Monica" userId="631147a4-d776-4c8f-b14b-363097263468" providerId="ADAL" clId="{091498AA-76CE-4130-9028-17B3B4D03AFC}" dt="2024-07-25T03:39:03.879" v="1266"/>
        <pc:sldMkLst>
          <pc:docMk/>
          <pc:sldMk cId="4219096860" sldId="2147309985"/>
        </pc:sldMkLst>
      </pc:sldChg>
      <pc:sldChg chg="addSp delSp modSp new mod modClrScheme chgLayout">
        <pc:chgData name="Ene-Pietrosanu, Monica" userId="631147a4-d776-4c8f-b14b-363097263468" providerId="ADAL" clId="{091498AA-76CE-4130-9028-17B3B4D03AFC}" dt="2024-07-25T03:40:16.438" v="1304" actId="20577"/>
        <pc:sldMkLst>
          <pc:docMk/>
          <pc:sldMk cId="3553949471" sldId="2147309986"/>
        </pc:sldMkLst>
        <pc:spChg chg="add mod">
          <ac:chgData name="Ene-Pietrosanu, Monica" userId="631147a4-d776-4c8f-b14b-363097263468" providerId="ADAL" clId="{091498AA-76CE-4130-9028-17B3B4D03AFC}" dt="2024-07-25T03:34:19.488" v="1206" actId="20577"/>
          <ac:spMkLst>
            <pc:docMk/>
            <pc:sldMk cId="3553949471" sldId="2147309986"/>
            <ac:spMk id="2" creationId="{2FFC6641-6E22-AB52-4D3C-ABE449AAE965}"/>
          </ac:spMkLst>
        </pc:spChg>
        <pc:spChg chg="add mod">
          <ac:chgData name="Ene-Pietrosanu, Monica" userId="631147a4-d776-4c8f-b14b-363097263468" providerId="ADAL" clId="{091498AA-76CE-4130-9028-17B3B4D03AFC}" dt="2024-07-25T03:40:16.438" v="1304" actId="20577"/>
          <ac:spMkLst>
            <pc:docMk/>
            <pc:sldMk cId="3553949471" sldId="2147309986"/>
            <ac:spMk id="3" creationId="{C63CA4F4-D153-4978-3D1B-C32632AC76A6}"/>
          </ac:spMkLst>
        </pc:spChg>
        <pc:picChg chg="add del mod">
          <ac:chgData name="Ene-Pietrosanu, Monica" userId="631147a4-d776-4c8f-b14b-363097263468" providerId="ADAL" clId="{091498AA-76CE-4130-9028-17B3B4D03AFC}" dt="2024-07-24T12:28:51.733" v="1136" actId="478"/>
          <ac:picMkLst>
            <pc:docMk/>
            <pc:sldMk cId="3553949471" sldId="2147309986"/>
            <ac:picMk id="5" creationId="{2BA8F933-DE5A-3563-4F06-3E19FE3A6BDD}"/>
          </ac:picMkLst>
        </pc:picChg>
        <pc:picChg chg="add mod">
          <ac:chgData name="Ene-Pietrosanu, Monica" userId="631147a4-d776-4c8f-b14b-363097263468" providerId="ADAL" clId="{091498AA-76CE-4130-9028-17B3B4D03AFC}" dt="2024-07-24T12:28:58.566" v="1139" actId="1076"/>
          <ac:picMkLst>
            <pc:docMk/>
            <pc:sldMk cId="3553949471" sldId="2147309986"/>
            <ac:picMk id="7" creationId="{8C30986D-82C9-C0CB-EBFE-CBE09D43550E}"/>
          </ac:picMkLst>
        </pc:picChg>
      </pc:sldChg>
      <pc:sldChg chg="modSp add mod">
        <pc:chgData name="Ene-Pietrosanu, Monica" userId="631147a4-d776-4c8f-b14b-363097263468" providerId="ADAL" clId="{091498AA-76CE-4130-9028-17B3B4D03AFC}" dt="2024-07-25T04:15:03.901" v="1511" actId="27636"/>
        <pc:sldMkLst>
          <pc:docMk/>
          <pc:sldMk cId="710360747" sldId="2147309987"/>
        </pc:sldMkLst>
        <pc:spChg chg="mod">
          <ac:chgData name="Ene-Pietrosanu, Monica" userId="631147a4-d776-4c8f-b14b-363097263468" providerId="ADAL" clId="{091498AA-76CE-4130-9028-17B3B4D03AFC}" dt="2024-07-25T04:15:03.901" v="1511" actId="27636"/>
          <ac:spMkLst>
            <pc:docMk/>
            <pc:sldMk cId="710360747" sldId="2147309987"/>
            <ac:spMk id="3" creationId="{E8F4B0BF-F5C5-2138-2CAB-2A8DEF696547}"/>
          </ac:spMkLst>
        </pc:spChg>
      </pc:sldChg>
      <pc:sldMasterChg chg="addSp delSp modSp mod delSldLayout modSldLayout">
        <pc:chgData name="Ene-Pietrosanu, Monica" userId="631147a4-d776-4c8f-b14b-363097263468" providerId="ADAL" clId="{091498AA-76CE-4130-9028-17B3B4D03AFC}" dt="2024-07-24T09:42:03.382" v="924" actId="478"/>
        <pc:sldMasterMkLst>
          <pc:docMk/>
          <pc:sldMasterMk cId="3786227823" sldId="2147483648"/>
        </pc:sldMasterMkLst>
        <pc:spChg chg="add mod">
          <ac:chgData name="Ene-Pietrosanu, Monica" userId="631147a4-d776-4c8f-b14b-363097263468" providerId="ADAL" clId="{091498AA-76CE-4130-9028-17B3B4D03AFC}" dt="2024-07-24T09:42:00.602" v="923" actId="1076"/>
          <ac:spMkLst>
            <pc:docMk/>
            <pc:sldMasterMk cId="3786227823" sldId="2147483648"/>
            <ac:spMk id="4" creationId="{EBA9BA1C-23CD-E0E0-967F-3580A19C6B47}"/>
          </ac:spMkLst>
        </pc:spChg>
        <pc:spChg chg="del">
          <ac:chgData name="Ene-Pietrosanu, Monica" userId="631147a4-d776-4c8f-b14b-363097263468" providerId="ADAL" clId="{091498AA-76CE-4130-9028-17B3B4D03AFC}" dt="2024-07-24T09:42:03.382" v="924" actId="478"/>
          <ac:spMkLst>
            <pc:docMk/>
            <pc:sldMasterMk cId="3786227823" sldId="2147483648"/>
            <ac:spMk id="5" creationId="{00000000-0000-0000-0000-000000000000}"/>
          </ac:spMkLst>
        </pc:spChg>
        <pc:sldLayoutChg chg="addSp modSp">
          <pc:chgData name="Ene-Pietrosanu, Monica" userId="631147a4-d776-4c8f-b14b-363097263468" providerId="ADAL" clId="{091498AA-76CE-4130-9028-17B3B4D03AFC}" dt="2024-07-24T09:41:36.937" v="921"/>
          <pc:sldLayoutMkLst>
            <pc:docMk/>
            <pc:sldMasterMk cId="3786227823" sldId="2147483648"/>
            <pc:sldLayoutMk cId="3328961672" sldId="2147483655"/>
          </pc:sldLayoutMkLst>
          <pc:spChg chg="add mod">
            <ac:chgData name="Ene-Pietrosanu, Monica" userId="631147a4-d776-4c8f-b14b-363097263468" providerId="ADAL" clId="{091498AA-76CE-4130-9028-17B3B4D03AFC}" dt="2024-07-24T09:41:32.182" v="920"/>
            <ac:spMkLst>
              <pc:docMk/>
              <pc:sldMasterMk cId="3786227823" sldId="2147483648"/>
              <pc:sldLayoutMk cId="3328961672" sldId="2147483655"/>
              <ac:spMk id="2" creationId="{EE0955C3-44F1-A35C-FC2A-56445C1C791E}"/>
            </ac:spMkLst>
          </pc:spChg>
          <pc:spChg chg="add mod">
            <ac:chgData name="Ene-Pietrosanu, Monica" userId="631147a4-d776-4c8f-b14b-363097263468" providerId="ADAL" clId="{091498AA-76CE-4130-9028-17B3B4D03AFC}" dt="2024-07-24T09:41:36.937" v="921"/>
            <ac:spMkLst>
              <pc:docMk/>
              <pc:sldMasterMk cId="3786227823" sldId="2147483648"/>
              <pc:sldLayoutMk cId="3328961672" sldId="2147483655"/>
              <ac:spMk id="5" creationId="{2636A40B-B07B-628C-61DA-775D85BB0819}"/>
            </ac:spMkLst>
          </pc:spChg>
        </pc:sldLayoutChg>
        <pc:sldLayoutChg chg="del">
          <pc:chgData name="Ene-Pietrosanu, Monica" userId="631147a4-d776-4c8f-b14b-363097263468" providerId="ADAL" clId="{091498AA-76CE-4130-9028-17B3B4D03AFC}" dt="2024-07-24T08:47:15.868" v="626" actId="47"/>
          <pc:sldLayoutMkLst>
            <pc:docMk/>
            <pc:sldMasterMk cId="3786227823" sldId="2147483648"/>
            <pc:sldLayoutMk cId="3465001887" sldId="2147483687"/>
          </pc:sldLayoutMkLst>
        </pc:sldLayoutChg>
      </pc:sldMasterChg>
      <pc:sldMasterChg chg="addSldLayout delSldLayout">
        <pc:chgData name="Ene-Pietrosanu, Monica" userId="631147a4-d776-4c8f-b14b-363097263468" providerId="ADAL" clId="{091498AA-76CE-4130-9028-17B3B4D03AFC}" dt="2024-07-24T11:11:25.663" v="1003" actId="2696"/>
        <pc:sldMasterMkLst>
          <pc:docMk/>
          <pc:sldMasterMk cId="2909917187" sldId="2147483703"/>
        </pc:sldMasterMkLst>
        <pc:sldLayoutChg chg="add del">
          <pc:chgData name="Ene-Pietrosanu, Monica" userId="631147a4-d776-4c8f-b14b-363097263468" providerId="ADAL" clId="{091498AA-76CE-4130-9028-17B3B4D03AFC}" dt="2024-07-24T11:11:25.663" v="1003" actId="2696"/>
          <pc:sldLayoutMkLst>
            <pc:docMk/>
            <pc:sldMasterMk cId="2909917187" sldId="2147483703"/>
            <pc:sldLayoutMk cId="2027495282" sldId="214748371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20F65F-ACD5-4B6D-A637-48AC3621E730}" type="doc">
      <dgm:prSet loTypeId="urn:microsoft.com/office/officeart/2005/8/layout/hierarchy1" loCatId="hierarchy" qsTypeId="urn:microsoft.com/office/officeart/2005/8/quickstyle/simple4" qsCatId="simple" csTypeId="urn:microsoft.com/office/officeart/2005/8/colors/colorful3" csCatId="colorful" phldr="1"/>
      <dgm:spPr/>
      <dgm:t>
        <a:bodyPr/>
        <a:lstStyle/>
        <a:p>
          <a:endParaRPr lang="en-US"/>
        </a:p>
      </dgm:t>
    </dgm:pt>
    <dgm:pt modelId="{D40D5D5C-7F07-4816-9246-8971D6E1BAC4}">
      <dgm:prSet/>
      <dgm:spPr/>
      <dgm:t>
        <a:bodyPr/>
        <a:lstStyle/>
        <a:p>
          <a:r>
            <a:rPr lang="en-US" b="0"/>
            <a:t>Ce este cloud computing?</a:t>
          </a:r>
          <a:endParaRPr lang="en-US"/>
        </a:p>
      </dgm:t>
    </dgm:pt>
    <dgm:pt modelId="{B6BFFCA9-3B13-4B82-B3E9-FE7C95861B51}" type="parTrans" cxnId="{301CBF5F-C2F1-42FD-ADEC-3DE8459CECA2}">
      <dgm:prSet/>
      <dgm:spPr/>
      <dgm:t>
        <a:bodyPr/>
        <a:lstStyle/>
        <a:p>
          <a:endParaRPr lang="en-US"/>
        </a:p>
      </dgm:t>
    </dgm:pt>
    <dgm:pt modelId="{116FC7D5-01CD-47D0-B40E-7E833FF3ED57}" type="sibTrans" cxnId="{301CBF5F-C2F1-42FD-ADEC-3DE8459CECA2}">
      <dgm:prSet/>
      <dgm:spPr/>
      <dgm:t>
        <a:bodyPr/>
        <a:lstStyle/>
        <a:p>
          <a:endParaRPr lang="en-US"/>
        </a:p>
      </dgm:t>
    </dgm:pt>
    <dgm:pt modelId="{53964B2C-29E3-4DB7-A4E2-00B5F3B06065}">
      <dgm:prSet/>
      <dgm:spPr/>
      <dgm:t>
        <a:bodyPr/>
        <a:lstStyle/>
        <a:p>
          <a:r>
            <a:rPr lang="en-US" err="1"/>
            <a:t>Oferte</a:t>
          </a:r>
          <a:r>
            <a:rPr lang="en-US"/>
            <a:t> de cloud: </a:t>
          </a:r>
          <a:r>
            <a:rPr lang="ro-RO"/>
            <a:t>IaaS</a:t>
          </a:r>
          <a:r>
            <a:rPr lang="en-US"/>
            <a:t>,</a:t>
          </a:r>
          <a:r>
            <a:rPr lang="ro-RO"/>
            <a:t> PaaS</a:t>
          </a:r>
          <a:r>
            <a:rPr lang="en-US"/>
            <a:t>,</a:t>
          </a:r>
          <a:r>
            <a:rPr lang="ro-RO"/>
            <a:t> SaaS</a:t>
          </a:r>
          <a:endParaRPr lang="en-US"/>
        </a:p>
      </dgm:t>
    </dgm:pt>
    <dgm:pt modelId="{BF28B469-317F-46D6-9E48-A611AF908C1A}" type="parTrans" cxnId="{CBE74AC7-56BC-485D-9ACC-5A6DB38EA3BD}">
      <dgm:prSet/>
      <dgm:spPr/>
      <dgm:t>
        <a:bodyPr/>
        <a:lstStyle/>
        <a:p>
          <a:endParaRPr lang="en-US"/>
        </a:p>
      </dgm:t>
    </dgm:pt>
    <dgm:pt modelId="{178BAAB1-C966-4189-B29E-A52FA92664B3}" type="sibTrans" cxnId="{CBE74AC7-56BC-485D-9ACC-5A6DB38EA3BD}">
      <dgm:prSet/>
      <dgm:spPr/>
      <dgm:t>
        <a:bodyPr/>
        <a:lstStyle/>
        <a:p>
          <a:endParaRPr lang="en-US"/>
        </a:p>
      </dgm:t>
    </dgm:pt>
    <dgm:pt modelId="{2E6B1891-B174-4D8A-927D-D8F993F2FE32}">
      <dgm:prSet/>
      <dgm:spPr/>
      <dgm:t>
        <a:bodyPr/>
        <a:lstStyle/>
        <a:p>
          <a:r>
            <a:rPr lang="en-US" err="1"/>
            <a:t>Aplica</a:t>
          </a:r>
          <a:r>
            <a:rPr lang="ro-RO"/>
            <a:t>ț</a:t>
          </a:r>
          <a:r>
            <a:rPr lang="en-US"/>
            <a:t>ii </a:t>
          </a:r>
          <a:r>
            <a:rPr lang="ro-RO"/>
            <a:t>î</a:t>
          </a:r>
          <a:r>
            <a:rPr lang="en-US"/>
            <a:t>n cloud </a:t>
          </a:r>
        </a:p>
      </dgm:t>
    </dgm:pt>
    <dgm:pt modelId="{C8FF85DA-1D52-45BD-AC5E-DCA1C430A7C9}" type="parTrans" cxnId="{522FE445-4B13-48D1-BD75-46EED6D6B9A3}">
      <dgm:prSet/>
      <dgm:spPr/>
      <dgm:t>
        <a:bodyPr/>
        <a:lstStyle/>
        <a:p>
          <a:endParaRPr lang="en-US"/>
        </a:p>
      </dgm:t>
    </dgm:pt>
    <dgm:pt modelId="{1B0A88DE-42D5-4E4E-AEE4-29B656276DAE}" type="sibTrans" cxnId="{522FE445-4B13-48D1-BD75-46EED6D6B9A3}">
      <dgm:prSet/>
      <dgm:spPr/>
      <dgm:t>
        <a:bodyPr/>
        <a:lstStyle/>
        <a:p>
          <a:endParaRPr lang="en-US"/>
        </a:p>
      </dgm:t>
    </dgm:pt>
    <dgm:pt modelId="{CB24D586-ADA0-40FC-BAB6-CA75EE971B67}">
      <dgm:prSet/>
      <dgm:spPr/>
      <dgm:t>
        <a:bodyPr/>
        <a:lstStyle/>
        <a:p>
          <a:r>
            <a:rPr lang="en-US" b="0" err="1"/>
            <a:t>Containere</a:t>
          </a:r>
          <a:r>
            <a:rPr lang="en-US" b="0"/>
            <a:t> </a:t>
          </a:r>
          <a:r>
            <a:rPr lang="en-US" b="0" err="1"/>
            <a:t>și</a:t>
          </a:r>
          <a:r>
            <a:rPr lang="en-US" b="0"/>
            <a:t> </a:t>
          </a:r>
          <a:r>
            <a:rPr lang="en-US" b="0" err="1"/>
            <a:t>Mașini</a:t>
          </a:r>
          <a:r>
            <a:rPr lang="en-US" b="0"/>
            <a:t> </a:t>
          </a:r>
          <a:r>
            <a:rPr lang="en-US" b="0" err="1"/>
            <a:t>Virtuale</a:t>
          </a:r>
          <a:endParaRPr lang="en-US"/>
        </a:p>
      </dgm:t>
    </dgm:pt>
    <dgm:pt modelId="{FE8E49D9-63AE-400C-A908-8014B4914ADA}" type="parTrans" cxnId="{E9785AC7-2F5B-4863-BEB2-CBEE364DE82B}">
      <dgm:prSet/>
      <dgm:spPr/>
      <dgm:t>
        <a:bodyPr/>
        <a:lstStyle/>
        <a:p>
          <a:endParaRPr lang="en-US"/>
        </a:p>
      </dgm:t>
    </dgm:pt>
    <dgm:pt modelId="{383611C8-C4F6-40D4-A2C8-D32C81D1A49F}" type="sibTrans" cxnId="{E9785AC7-2F5B-4863-BEB2-CBEE364DE82B}">
      <dgm:prSet/>
      <dgm:spPr/>
      <dgm:t>
        <a:bodyPr/>
        <a:lstStyle/>
        <a:p>
          <a:endParaRPr lang="en-US"/>
        </a:p>
      </dgm:t>
    </dgm:pt>
    <dgm:pt modelId="{12B902E0-FE2C-4EAF-9FC9-24F8BDCFA27C}" type="pres">
      <dgm:prSet presAssocID="{AE20F65F-ACD5-4B6D-A637-48AC3621E730}" presName="hierChild1" presStyleCnt="0">
        <dgm:presLayoutVars>
          <dgm:chPref val="1"/>
          <dgm:dir/>
          <dgm:animOne val="branch"/>
          <dgm:animLvl val="lvl"/>
          <dgm:resizeHandles/>
        </dgm:presLayoutVars>
      </dgm:prSet>
      <dgm:spPr/>
    </dgm:pt>
    <dgm:pt modelId="{B1B6AF04-788A-4692-8660-9F977F01B476}" type="pres">
      <dgm:prSet presAssocID="{D40D5D5C-7F07-4816-9246-8971D6E1BAC4}" presName="hierRoot1" presStyleCnt="0"/>
      <dgm:spPr/>
    </dgm:pt>
    <dgm:pt modelId="{CD3B74F5-0CE3-4003-ABAF-FC31F5915AA7}" type="pres">
      <dgm:prSet presAssocID="{D40D5D5C-7F07-4816-9246-8971D6E1BAC4}" presName="composite" presStyleCnt="0"/>
      <dgm:spPr/>
    </dgm:pt>
    <dgm:pt modelId="{258F0350-6B5B-4203-8652-54F6A087C3C6}" type="pres">
      <dgm:prSet presAssocID="{D40D5D5C-7F07-4816-9246-8971D6E1BAC4}" presName="background" presStyleLbl="node0" presStyleIdx="0" presStyleCnt="4"/>
      <dgm:spPr/>
    </dgm:pt>
    <dgm:pt modelId="{C83BAAC5-28DC-40A1-B03F-F16E8E5D2FD7}" type="pres">
      <dgm:prSet presAssocID="{D40D5D5C-7F07-4816-9246-8971D6E1BAC4}" presName="text" presStyleLbl="fgAcc0" presStyleIdx="0" presStyleCnt="4">
        <dgm:presLayoutVars>
          <dgm:chPref val="3"/>
        </dgm:presLayoutVars>
      </dgm:prSet>
      <dgm:spPr/>
    </dgm:pt>
    <dgm:pt modelId="{551E549C-0D3E-41AD-827B-CA0E56FE3EB3}" type="pres">
      <dgm:prSet presAssocID="{D40D5D5C-7F07-4816-9246-8971D6E1BAC4}" presName="hierChild2" presStyleCnt="0"/>
      <dgm:spPr/>
    </dgm:pt>
    <dgm:pt modelId="{85119E58-FE72-40E4-B37F-E4CC636B576C}" type="pres">
      <dgm:prSet presAssocID="{53964B2C-29E3-4DB7-A4E2-00B5F3B06065}" presName="hierRoot1" presStyleCnt="0"/>
      <dgm:spPr/>
    </dgm:pt>
    <dgm:pt modelId="{417BB300-2E9D-460F-83A3-1D2CC9A846C8}" type="pres">
      <dgm:prSet presAssocID="{53964B2C-29E3-4DB7-A4E2-00B5F3B06065}" presName="composite" presStyleCnt="0"/>
      <dgm:spPr/>
    </dgm:pt>
    <dgm:pt modelId="{B22F8194-93EB-4908-95F8-16E3F5899AD5}" type="pres">
      <dgm:prSet presAssocID="{53964B2C-29E3-4DB7-A4E2-00B5F3B06065}" presName="background" presStyleLbl="node0" presStyleIdx="1" presStyleCnt="4"/>
      <dgm:spPr/>
    </dgm:pt>
    <dgm:pt modelId="{E13F8C0B-0BD1-4D82-B7A3-A6A4EB839678}" type="pres">
      <dgm:prSet presAssocID="{53964B2C-29E3-4DB7-A4E2-00B5F3B06065}" presName="text" presStyleLbl="fgAcc0" presStyleIdx="1" presStyleCnt="4">
        <dgm:presLayoutVars>
          <dgm:chPref val="3"/>
        </dgm:presLayoutVars>
      </dgm:prSet>
      <dgm:spPr/>
    </dgm:pt>
    <dgm:pt modelId="{372F7514-FEEA-41A7-984D-DCBD997FFD48}" type="pres">
      <dgm:prSet presAssocID="{53964B2C-29E3-4DB7-A4E2-00B5F3B06065}" presName="hierChild2" presStyleCnt="0"/>
      <dgm:spPr/>
    </dgm:pt>
    <dgm:pt modelId="{9296929F-D3E3-4380-B48E-B8A1673F1750}" type="pres">
      <dgm:prSet presAssocID="{CB24D586-ADA0-40FC-BAB6-CA75EE971B67}" presName="hierRoot1" presStyleCnt="0"/>
      <dgm:spPr/>
    </dgm:pt>
    <dgm:pt modelId="{5379A735-3C84-4B22-8F2A-DEE14BBB9E0E}" type="pres">
      <dgm:prSet presAssocID="{CB24D586-ADA0-40FC-BAB6-CA75EE971B67}" presName="composite" presStyleCnt="0"/>
      <dgm:spPr/>
    </dgm:pt>
    <dgm:pt modelId="{D1611F96-75E2-4A1B-A89C-57774A49F626}" type="pres">
      <dgm:prSet presAssocID="{CB24D586-ADA0-40FC-BAB6-CA75EE971B67}" presName="background" presStyleLbl="node0" presStyleIdx="2" presStyleCnt="4"/>
      <dgm:spPr/>
    </dgm:pt>
    <dgm:pt modelId="{D2BBE704-B09B-4894-9AA4-85515D995CD7}" type="pres">
      <dgm:prSet presAssocID="{CB24D586-ADA0-40FC-BAB6-CA75EE971B67}" presName="text" presStyleLbl="fgAcc0" presStyleIdx="2" presStyleCnt="4">
        <dgm:presLayoutVars>
          <dgm:chPref val="3"/>
        </dgm:presLayoutVars>
      </dgm:prSet>
      <dgm:spPr/>
    </dgm:pt>
    <dgm:pt modelId="{087AB6A8-2962-4832-A0FB-31C0D5FDEA5C}" type="pres">
      <dgm:prSet presAssocID="{CB24D586-ADA0-40FC-BAB6-CA75EE971B67}" presName="hierChild2" presStyleCnt="0"/>
      <dgm:spPr/>
    </dgm:pt>
    <dgm:pt modelId="{78DB8BA2-B735-4476-8631-2E34C8E69521}" type="pres">
      <dgm:prSet presAssocID="{2E6B1891-B174-4D8A-927D-D8F993F2FE32}" presName="hierRoot1" presStyleCnt="0"/>
      <dgm:spPr/>
    </dgm:pt>
    <dgm:pt modelId="{AECE68F7-0ECC-479E-B05E-8FD0664C8551}" type="pres">
      <dgm:prSet presAssocID="{2E6B1891-B174-4D8A-927D-D8F993F2FE32}" presName="composite" presStyleCnt="0"/>
      <dgm:spPr/>
    </dgm:pt>
    <dgm:pt modelId="{94CADAC6-3562-4A1F-A897-FD7D70B338AE}" type="pres">
      <dgm:prSet presAssocID="{2E6B1891-B174-4D8A-927D-D8F993F2FE32}" presName="background" presStyleLbl="node0" presStyleIdx="3" presStyleCnt="4"/>
      <dgm:spPr/>
    </dgm:pt>
    <dgm:pt modelId="{9A314671-89C6-4590-9175-6443D50067B3}" type="pres">
      <dgm:prSet presAssocID="{2E6B1891-B174-4D8A-927D-D8F993F2FE32}" presName="text" presStyleLbl="fgAcc0" presStyleIdx="3" presStyleCnt="4">
        <dgm:presLayoutVars>
          <dgm:chPref val="3"/>
        </dgm:presLayoutVars>
      </dgm:prSet>
      <dgm:spPr/>
    </dgm:pt>
    <dgm:pt modelId="{049C8D0B-04DA-4E5D-86DC-1799C01416F3}" type="pres">
      <dgm:prSet presAssocID="{2E6B1891-B174-4D8A-927D-D8F993F2FE32}" presName="hierChild2" presStyleCnt="0"/>
      <dgm:spPr/>
    </dgm:pt>
  </dgm:ptLst>
  <dgm:cxnLst>
    <dgm:cxn modelId="{19A3083A-FEA6-4953-A6C3-F63BD38658A9}" type="presOf" srcId="{D40D5D5C-7F07-4816-9246-8971D6E1BAC4}" destId="{C83BAAC5-28DC-40A1-B03F-F16E8E5D2FD7}" srcOrd="0" destOrd="0" presId="urn:microsoft.com/office/officeart/2005/8/layout/hierarchy1"/>
    <dgm:cxn modelId="{F724C35E-A8B4-49C4-9191-955CA338D050}" type="presOf" srcId="{AE20F65F-ACD5-4B6D-A637-48AC3621E730}" destId="{12B902E0-FE2C-4EAF-9FC9-24F8BDCFA27C}" srcOrd="0" destOrd="0" presId="urn:microsoft.com/office/officeart/2005/8/layout/hierarchy1"/>
    <dgm:cxn modelId="{301CBF5F-C2F1-42FD-ADEC-3DE8459CECA2}" srcId="{AE20F65F-ACD5-4B6D-A637-48AC3621E730}" destId="{D40D5D5C-7F07-4816-9246-8971D6E1BAC4}" srcOrd="0" destOrd="0" parTransId="{B6BFFCA9-3B13-4B82-B3E9-FE7C95861B51}" sibTransId="{116FC7D5-01CD-47D0-B40E-7E833FF3ED57}"/>
    <dgm:cxn modelId="{522FE445-4B13-48D1-BD75-46EED6D6B9A3}" srcId="{AE20F65F-ACD5-4B6D-A637-48AC3621E730}" destId="{2E6B1891-B174-4D8A-927D-D8F993F2FE32}" srcOrd="3" destOrd="0" parTransId="{C8FF85DA-1D52-45BD-AC5E-DCA1C430A7C9}" sibTransId="{1B0A88DE-42D5-4E4E-AEE4-29B656276DAE}"/>
    <dgm:cxn modelId="{13D2B959-80EF-4639-8BE1-CC36B2A42984}" type="presOf" srcId="{2E6B1891-B174-4D8A-927D-D8F993F2FE32}" destId="{9A314671-89C6-4590-9175-6443D50067B3}" srcOrd="0" destOrd="0" presId="urn:microsoft.com/office/officeart/2005/8/layout/hierarchy1"/>
    <dgm:cxn modelId="{C8305998-3791-451B-81CE-0FD3264D2689}" type="presOf" srcId="{CB24D586-ADA0-40FC-BAB6-CA75EE971B67}" destId="{D2BBE704-B09B-4894-9AA4-85515D995CD7}" srcOrd="0" destOrd="0" presId="urn:microsoft.com/office/officeart/2005/8/layout/hierarchy1"/>
    <dgm:cxn modelId="{14C0F5B7-6112-4295-A9DE-50AA6869A914}" type="presOf" srcId="{53964B2C-29E3-4DB7-A4E2-00B5F3B06065}" destId="{E13F8C0B-0BD1-4D82-B7A3-A6A4EB839678}" srcOrd="0" destOrd="0" presId="urn:microsoft.com/office/officeart/2005/8/layout/hierarchy1"/>
    <dgm:cxn modelId="{CBE74AC7-56BC-485D-9ACC-5A6DB38EA3BD}" srcId="{AE20F65F-ACD5-4B6D-A637-48AC3621E730}" destId="{53964B2C-29E3-4DB7-A4E2-00B5F3B06065}" srcOrd="1" destOrd="0" parTransId="{BF28B469-317F-46D6-9E48-A611AF908C1A}" sibTransId="{178BAAB1-C966-4189-B29E-A52FA92664B3}"/>
    <dgm:cxn modelId="{E9785AC7-2F5B-4863-BEB2-CBEE364DE82B}" srcId="{AE20F65F-ACD5-4B6D-A637-48AC3621E730}" destId="{CB24D586-ADA0-40FC-BAB6-CA75EE971B67}" srcOrd="2" destOrd="0" parTransId="{FE8E49D9-63AE-400C-A908-8014B4914ADA}" sibTransId="{383611C8-C4F6-40D4-A2C8-D32C81D1A49F}"/>
    <dgm:cxn modelId="{EF653665-5644-4B1C-B187-0B05223DE46A}" type="presParOf" srcId="{12B902E0-FE2C-4EAF-9FC9-24F8BDCFA27C}" destId="{B1B6AF04-788A-4692-8660-9F977F01B476}" srcOrd="0" destOrd="0" presId="urn:microsoft.com/office/officeart/2005/8/layout/hierarchy1"/>
    <dgm:cxn modelId="{3E761C53-380C-4D59-8AEE-C5C12ADD54C6}" type="presParOf" srcId="{B1B6AF04-788A-4692-8660-9F977F01B476}" destId="{CD3B74F5-0CE3-4003-ABAF-FC31F5915AA7}" srcOrd="0" destOrd="0" presId="urn:microsoft.com/office/officeart/2005/8/layout/hierarchy1"/>
    <dgm:cxn modelId="{926CAE5D-37D7-4A12-8B26-0BCCA9C161E2}" type="presParOf" srcId="{CD3B74F5-0CE3-4003-ABAF-FC31F5915AA7}" destId="{258F0350-6B5B-4203-8652-54F6A087C3C6}" srcOrd="0" destOrd="0" presId="urn:microsoft.com/office/officeart/2005/8/layout/hierarchy1"/>
    <dgm:cxn modelId="{59D26889-9D6E-4F95-AEC3-57D269626A2B}" type="presParOf" srcId="{CD3B74F5-0CE3-4003-ABAF-FC31F5915AA7}" destId="{C83BAAC5-28DC-40A1-B03F-F16E8E5D2FD7}" srcOrd="1" destOrd="0" presId="urn:microsoft.com/office/officeart/2005/8/layout/hierarchy1"/>
    <dgm:cxn modelId="{ADB48DC4-6362-408E-A47E-1723387DD702}" type="presParOf" srcId="{B1B6AF04-788A-4692-8660-9F977F01B476}" destId="{551E549C-0D3E-41AD-827B-CA0E56FE3EB3}" srcOrd="1" destOrd="0" presId="urn:microsoft.com/office/officeart/2005/8/layout/hierarchy1"/>
    <dgm:cxn modelId="{619A2056-2956-4F94-8DEF-04408CCC6403}" type="presParOf" srcId="{12B902E0-FE2C-4EAF-9FC9-24F8BDCFA27C}" destId="{85119E58-FE72-40E4-B37F-E4CC636B576C}" srcOrd="1" destOrd="0" presId="urn:microsoft.com/office/officeart/2005/8/layout/hierarchy1"/>
    <dgm:cxn modelId="{008BF576-7692-4280-8889-9A5FA4F19D3F}" type="presParOf" srcId="{85119E58-FE72-40E4-B37F-E4CC636B576C}" destId="{417BB300-2E9D-460F-83A3-1D2CC9A846C8}" srcOrd="0" destOrd="0" presId="urn:microsoft.com/office/officeart/2005/8/layout/hierarchy1"/>
    <dgm:cxn modelId="{93F143CC-AF64-4F52-A8B6-0B9110073443}" type="presParOf" srcId="{417BB300-2E9D-460F-83A3-1D2CC9A846C8}" destId="{B22F8194-93EB-4908-95F8-16E3F5899AD5}" srcOrd="0" destOrd="0" presId="urn:microsoft.com/office/officeart/2005/8/layout/hierarchy1"/>
    <dgm:cxn modelId="{56EE80CC-6B28-4CCC-8455-7AE36BF8A003}" type="presParOf" srcId="{417BB300-2E9D-460F-83A3-1D2CC9A846C8}" destId="{E13F8C0B-0BD1-4D82-B7A3-A6A4EB839678}" srcOrd="1" destOrd="0" presId="urn:microsoft.com/office/officeart/2005/8/layout/hierarchy1"/>
    <dgm:cxn modelId="{9C83CF53-AFE8-4AA6-8432-0EE1B5E375FB}" type="presParOf" srcId="{85119E58-FE72-40E4-B37F-E4CC636B576C}" destId="{372F7514-FEEA-41A7-984D-DCBD997FFD48}" srcOrd="1" destOrd="0" presId="urn:microsoft.com/office/officeart/2005/8/layout/hierarchy1"/>
    <dgm:cxn modelId="{00499499-2CB7-4B2D-8EFD-5F4222498C2C}" type="presParOf" srcId="{12B902E0-FE2C-4EAF-9FC9-24F8BDCFA27C}" destId="{9296929F-D3E3-4380-B48E-B8A1673F1750}" srcOrd="2" destOrd="0" presId="urn:microsoft.com/office/officeart/2005/8/layout/hierarchy1"/>
    <dgm:cxn modelId="{7E9E0581-20D4-4E19-8BB0-F1A482FA153E}" type="presParOf" srcId="{9296929F-D3E3-4380-B48E-B8A1673F1750}" destId="{5379A735-3C84-4B22-8F2A-DEE14BBB9E0E}" srcOrd="0" destOrd="0" presId="urn:microsoft.com/office/officeart/2005/8/layout/hierarchy1"/>
    <dgm:cxn modelId="{A3815ED8-D911-4D33-984E-6A409D1471F6}" type="presParOf" srcId="{5379A735-3C84-4B22-8F2A-DEE14BBB9E0E}" destId="{D1611F96-75E2-4A1B-A89C-57774A49F626}" srcOrd="0" destOrd="0" presId="urn:microsoft.com/office/officeart/2005/8/layout/hierarchy1"/>
    <dgm:cxn modelId="{0AA5C979-59ED-4452-86EA-4084FB443801}" type="presParOf" srcId="{5379A735-3C84-4B22-8F2A-DEE14BBB9E0E}" destId="{D2BBE704-B09B-4894-9AA4-85515D995CD7}" srcOrd="1" destOrd="0" presId="urn:microsoft.com/office/officeart/2005/8/layout/hierarchy1"/>
    <dgm:cxn modelId="{0982FBAC-B286-466A-A34B-9CDDE1CBBC6E}" type="presParOf" srcId="{9296929F-D3E3-4380-B48E-B8A1673F1750}" destId="{087AB6A8-2962-4832-A0FB-31C0D5FDEA5C}" srcOrd="1" destOrd="0" presId="urn:microsoft.com/office/officeart/2005/8/layout/hierarchy1"/>
    <dgm:cxn modelId="{DD140AFE-7F39-4FF7-8D2C-4BAA07AA3954}" type="presParOf" srcId="{12B902E0-FE2C-4EAF-9FC9-24F8BDCFA27C}" destId="{78DB8BA2-B735-4476-8631-2E34C8E69521}" srcOrd="3" destOrd="0" presId="urn:microsoft.com/office/officeart/2005/8/layout/hierarchy1"/>
    <dgm:cxn modelId="{3350182F-6C2E-4E46-811A-BEC33B6A7099}" type="presParOf" srcId="{78DB8BA2-B735-4476-8631-2E34C8E69521}" destId="{AECE68F7-0ECC-479E-B05E-8FD0664C8551}" srcOrd="0" destOrd="0" presId="urn:microsoft.com/office/officeart/2005/8/layout/hierarchy1"/>
    <dgm:cxn modelId="{10C0C0C9-6C34-43CC-B853-8995E3A3909F}" type="presParOf" srcId="{AECE68F7-0ECC-479E-B05E-8FD0664C8551}" destId="{94CADAC6-3562-4A1F-A897-FD7D70B338AE}" srcOrd="0" destOrd="0" presId="urn:microsoft.com/office/officeart/2005/8/layout/hierarchy1"/>
    <dgm:cxn modelId="{437E413C-D4BA-45ED-9C30-D41E15BAE5AC}" type="presParOf" srcId="{AECE68F7-0ECC-479E-B05E-8FD0664C8551}" destId="{9A314671-89C6-4590-9175-6443D50067B3}" srcOrd="1" destOrd="0" presId="urn:microsoft.com/office/officeart/2005/8/layout/hierarchy1"/>
    <dgm:cxn modelId="{0E60806A-C076-4D26-A9D7-64DFD398836B}" type="presParOf" srcId="{78DB8BA2-B735-4476-8631-2E34C8E69521}" destId="{049C8D0B-04DA-4E5D-86DC-1799C01416F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5785BF-01A8-48E6-ABE7-A6E8C110B038}" type="doc">
      <dgm:prSet loTypeId="urn:microsoft.com/office/officeart/2005/8/layout/default" loCatId="list" qsTypeId="urn:microsoft.com/office/officeart/2005/8/quickstyle/simple1" qsCatId="simple" csTypeId="urn:microsoft.com/office/officeart/2005/8/colors/accent1_2" csCatId="accent1" phldr="1"/>
      <dgm:spPr/>
    </dgm:pt>
    <dgm:pt modelId="{3D4508C9-4D42-422A-A23D-75BA1D5B752D}">
      <dgm:prSet phldrT="[Text]"/>
      <dgm:spPr>
        <a:solidFill>
          <a:schemeClr val="accent2">
            <a:lumMod val="60000"/>
            <a:lumOff val="40000"/>
          </a:schemeClr>
        </a:solidFill>
      </dgm:spPr>
      <dgm:t>
        <a:bodyPr/>
        <a:lstStyle/>
        <a:p>
          <a:r>
            <a:rPr lang="ro-RO"/>
            <a:t>Lift and shift</a:t>
          </a:r>
          <a:endParaRPr lang="en-US"/>
        </a:p>
      </dgm:t>
    </dgm:pt>
    <dgm:pt modelId="{5BBF1D2D-A6F7-4B4E-9306-C28EA573550D}" type="parTrans" cxnId="{BF4D4A59-83C6-4936-8D29-B20FAA7296A4}">
      <dgm:prSet/>
      <dgm:spPr/>
      <dgm:t>
        <a:bodyPr/>
        <a:lstStyle/>
        <a:p>
          <a:endParaRPr lang="en-US"/>
        </a:p>
      </dgm:t>
    </dgm:pt>
    <dgm:pt modelId="{C86A7B5B-A40C-460F-9B52-E9419B9CE3C2}" type="sibTrans" cxnId="{BF4D4A59-83C6-4936-8D29-B20FAA7296A4}">
      <dgm:prSet/>
      <dgm:spPr/>
      <dgm:t>
        <a:bodyPr/>
        <a:lstStyle/>
        <a:p>
          <a:endParaRPr lang="en-US"/>
        </a:p>
      </dgm:t>
    </dgm:pt>
    <dgm:pt modelId="{B550C809-CCE6-4337-908A-014A7E578B2D}">
      <dgm:prSet phldrT="[Text]"/>
      <dgm:spPr>
        <a:solidFill>
          <a:schemeClr val="accent2">
            <a:lumMod val="60000"/>
            <a:lumOff val="40000"/>
          </a:schemeClr>
        </a:solidFill>
      </dgm:spPr>
      <dgm:t>
        <a:bodyPr/>
        <a:lstStyle/>
        <a:p>
          <a:r>
            <a:rPr lang="ro-RO"/>
            <a:t>Migrează așa cum este. Aplicații dezvoltate on-premises și translatate în cloud</a:t>
          </a:r>
          <a:endParaRPr lang="en-US"/>
        </a:p>
      </dgm:t>
    </dgm:pt>
    <dgm:pt modelId="{954E7BC1-3726-43B8-9618-B494F19BE5C0}" type="parTrans" cxnId="{7D22741B-C643-4C77-9F10-D1FCBE21B248}">
      <dgm:prSet/>
      <dgm:spPr/>
      <dgm:t>
        <a:bodyPr/>
        <a:lstStyle/>
        <a:p>
          <a:endParaRPr lang="en-US"/>
        </a:p>
      </dgm:t>
    </dgm:pt>
    <dgm:pt modelId="{F79A208D-755D-49E5-A22E-74867C9BE243}" type="sibTrans" cxnId="{7D22741B-C643-4C77-9F10-D1FCBE21B248}">
      <dgm:prSet/>
      <dgm:spPr/>
      <dgm:t>
        <a:bodyPr/>
        <a:lstStyle/>
        <a:p>
          <a:endParaRPr lang="en-US"/>
        </a:p>
      </dgm:t>
    </dgm:pt>
    <dgm:pt modelId="{EFBBC342-B55D-41A9-9C67-2177F84D4753}">
      <dgm:prSet phldrT="[Text]"/>
      <dgm:spPr>
        <a:solidFill>
          <a:schemeClr val="accent2">
            <a:lumMod val="75000"/>
          </a:schemeClr>
        </a:solidFill>
      </dgm:spPr>
      <dgm:t>
        <a:bodyPr/>
        <a:lstStyle/>
        <a:p>
          <a:r>
            <a:rPr lang="ro-RO"/>
            <a:t>Refactorizare &amp; shift</a:t>
          </a:r>
          <a:endParaRPr lang="en-US"/>
        </a:p>
      </dgm:t>
    </dgm:pt>
    <dgm:pt modelId="{7F21F542-145F-4D66-A7F7-496BFFB5EE93}" type="parTrans" cxnId="{9EA21673-3597-4BED-8133-07896F76C0D9}">
      <dgm:prSet/>
      <dgm:spPr/>
      <dgm:t>
        <a:bodyPr/>
        <a:lstStyle/>
        <a:p>
          <a:endParaRPr lang="en-US"/>
        </a:p>
      </dgm:t>
    </dgm:pt>
    <dgm:pt modelId="{3E1A35B5-467C-4B85-A45C-44501597CD55}" type="sibTrans" cxnId="{9EA21673-3597-4BED-8133-07896F76C0D9}">
      <dgm:prSet/>
      <dgm:spPr/>
      <dgm:t>
        <a:bodyPr/>
        <a:lstStyle/>
        <a:p>
          <a:endParaRPr lang="en-US"/>
        </a:p>
      </dgm:t>
    </dgm:pt>
    <dgm:pt modelId="{C4B730CD-A04F-4BBE-A8A6-4C1F1E9AF579}">
      <dgm:prSet phldrT="[Text]"/>
      <dgm:spPr>
        <a:solidFill>
          <a:schemeClr val="accent2">
            <a:lumMod val="75000"/>
          </a:schemeClr>
        </a:solidFill>
      </dgm:spPr>
      <dgm:t>
        <a:bodyPr/>
        <a:lstStyle/>
        <a:p>
          <a:r>
            <a:rPr lang="ro-RO"/>
            <a:t>Migrează cu modificări pentru a folosi capabilitațile din cloud (servicii native, scalabilitate) </a:t>
          </a:r>
          <a:endParaRPr lang="en-US"/>
        </a:p>
      </dgm:t>
    </dgm:pt>
    <dgm:pt modelId="{2FC4F08E-0DC6-461B-B721-0C7079DDCD22}" type="parTrans" cxnId="{01E5AC76-4130-4D66-BD1D-9E3E3CA3466B}">
      <dgm:prSet/>
      <dgm:spPr/>
      <dgm:t>
        <a:bodyPr/>
        <a:lstStyle/>
        <a:p>
          <a:endParaRPr lang="en-US"/>
        </a:p>
      </dgm:t>
    </dgm:pt>
    <dgm:pt modelId="{44279A3E-5119-48F4-B9B9-37C94B66D7E3}" type="sibTrans" cxnId="{01E5AC76-4130-4D66-BD1D-9E3E3CA3466B}">
      <dgm:prSet/>
      <dgm:spPr/>
      <dgm:t>
        <a:bodyPr/>
        <a:lstStyle/>
        <a:p>
          <a:endParaRPr lang="en-US"/>
        </a:p>
      </dgm:t>
    </dgm:pt>
    <dgm:pt modelId="{FAC03F1F-3529-4A60-95E4-43DA197A330C}">
      <dgm:prSet phldrT="[Text]"/>
      <dgm:spPr/>
      <dgm:t>
        <a:bodyPr/>
        <a:lstStyle/>
        <a:p>
          <a:r>
            <a:rPr lang="ro-RO"/>
            <a:t>Cloud Native</a:t>
          </a:r>
          <a:endParaRPr lang="en-US"/>
        </a:p>
      </dgm:t>
    </dgm:pt>
    <dgm:pt modelId="{F640F79E-11CC-4A30-8995-B046DF6C1B37}" type="parTrans" cxnId="{FCEEAB2B-B99D-4C53-9B41-2391F6389AF6}">
      <dgm:prSet/>
      <dgm:spPr/>
      <dgm:t>
        <a:bodyPr/>
        <a:lstStyle/>
        <a:p>
          <a:endParaRPr lang="en-US"/>
        </a:p>
      </dgm:t>
    </dgm:pt>
    <dgm:pt modelId="{32FD66EF-22AC-4877-9FEC-3FA8EC6592B6}" type="sibTrans" cxnId="{FCEEAB2B-B99D-4C53-9B41-2391F6389AF6}">
      <dgm:prSet/>
      <dgm:spPr/>
      <dgm:t>
        <a:bodyPr/>
        <a:lstStyle/>
        <a:p>
          <a:endParaRPr lang="en-US"/>
        </a:p>
      </dgm:t>
    </dgm:pt>
    <dgm:pt modelId="{787A1EA0-8223-449E-95A0-53A2BC4F1360}">
      <dgm:prSet phldrT="[Text]"/>
      <dgm:spPr/>
      <dgm:t>
        <a:bodyPr/>
        <a:lstStyle/>
        <a:p>
          <a:r>
            <a:rPr lang="ro-RO"/>
            <a:t>Implementare de la zero folosind servicii cloud IaaS/PaaS</a:t>
          </a:r>
          <a:endParaRPr lang="en-US"/>
        </a:p>
      </dgm:t>
    </dgm:pt>
    <dgm:pt modelId="{F6322927-9191-45E4-80E0-5725444E0E0F}" type="parTrans" cxnId="{1F8B856C-3557-470F-AED5-9C781861F6EE}">
      <dgm:prSet/>
      <dgm:spPr/>
      <dgm:t>
        <a:bodyPr/>
        <a:lstStyle/>
        <a:p>
          <a:endParaRPr lang="en-US"/>
        </a:p>
      </dgm:t>
    </dgm:pt>
    <dgm:pt modelId="{ACD6D9EB-AE08-4F98-8778-0BC6D449014C}" type="sibTrans" cxnId="{1F8B856C-3557-470F-AED5-9C781861F6EE}">
      <dgm:prSet/>
      <dgm:spPr/>
      <dgm:t>
        <a:bodyPr/>
        <a:lstStyle/>
        <a:p>
          <a:endParaRPr lang="en-US"/>
        </a:p>
      </dgm:t>
    </dgm:pt>
    <dgm:pt modelId="{D4969619-3E94-4498-834D-302F1D315280}" type="pres">
      <dgm:prSet presAssocID="{685785BF-01A8-48E6-ABE7-A6E8C110B038}" presName="diagram" presStyleCnt="0">
        <dgm:presLayoutVars>
          <dgm:dir/>
          <dgm:resizeHandles val="exact"/>
        </dgm:presLayoutVars>
      </dgm:prSet>
      <dgm:spPr/>
    </dgm:pt>
    <dgm:pt modelId="{DC7347F2-3487-4A5C-B0B1-D4DCC0CA6749}" type="pres">
      <dgm:prSet presAssocID="{3D4508C9-4D42-422A-A23D-75BA1D5B752D}" presName="node" presStyleLbl="node1" presStyleIdx="0" presStyleCnt="3">
        <dgm:presLayoutVars>
          <dgm:bulletEnabled val="1"/>
        </dgm:presLayoutVars>
      </dgm:prSet>
      <dgm:spPr/>
    </dgm:pt>
    <dgm:pt modelId="{9453F7C4-A8BE-4F88-ACED-F50058CEFC75}" type="pres">
      <dgm:prSet presAssocID="{C86A7B5B-A40C-460F-9B52-E9419B9CE3C2}" presName="sibTrans" presStyleCnt="0"/>
      <dgm:spPr/>
    </dgm:pt>
    <dgm:pt modelId="{B0CCAF89-FB73-4338-91EB-B1ED51A424EE}" type="pres">
      <dgm:prSet presAssocID="{EFBBC342-B55D-41A9-9C67-2177F84D4753}" presName="node" presStyleLbl="node1" presStyleIdx="1" presStyleCnt="3">
        <dgm:presLayoutVars>
          <dgm:bulletEnabled val="1"/>
        </dgm:presLayoutVars>
      </dgm:prSet>
      <dgm:spPr/>
    </dgm:pt>
    <dgm:pt modelId="{C11141CF-0227-4B00-B040-9F9F5302D7D0}" type="pres">
      <dgm:prSet presAssocID="{3E1A35B5-467C-4B85-A45C-44501597CD55}" presName="sibTrans" presStyleCnt="0"/>
      <dgm:spPr/>
    </dgm:pt>
    <dgm:pt modelId="{998162C9-BA40-44EE-8148-0688F07F49ED}" type="pres">
      <dgm:prSet presAssocID="{FAC03F1F-3529-4A60-95E4-43DA197A330C}" presName="node" presStyleLbl="node1" presStyleIdx="2" presStyleCnt="3">
        <dgm:presLayoutVars>
          <dgm:bulletEnabled val="1"/>
        </dgm:presLayoutVars>
      </dgm:prSet>
      <dgm:spPr/>
    </dgm:pt>
  </dgm:ptLst>
  <dgm:cxnLst>
    <dgm:cxn modelId="{6581D610-74B2-4197-AB9D-8DA62D30E2AE}" type="presOf" srcId="{B550C809-CCE6-4337-908A-014A7E578B2D}" destId="{DC7347F2-3487-4A5C-B0B1-D4DCC0CA6749}" srcOrd="0" destOrd="1" presId="urn:microsoft.com/office/officeart/2005/8/layout/default"/>
    <dgm:cxn modelId="{C2600D11-6C73-4CA5-A119-CE7E984D63A6}" type="presOf" srcId="{C4B730CD-A04F-4BBE-A8A6-4C1F1E9AF579}" destId="{B0CCAF89-FB73-4338-91EB-B1ED51A424EE}" srcOrd="0" destOrd="1" presId="urn:microsoft.com/office/officeart/2005/8/layout/default"/>
    <dgm:cxn modelId="{7D22741B-C643-4C77-9F10-D1FCBE21B248}" srcId="{3D4508C9-4D42-422A-A23D-75BA1D5B752D}" destId="{B550C809-CCE6-4337-908A-014A7E578B2D}" srcOrd="0" destOrd="0" parTransId="{954E7BC1-3726-43B8-9618-B494F19BE5C0}" sibTransId="{F79A208D-755D-49E5-A22E-74867C9BE243}"/>
    <dgm:cxn modelId="{FCEEAB2B-B99D-4C53-9B41-2391F6389AF6}" srcId="{685785BF-01A8-48E6-ABE7-A6E8C110B038}" destId="{FAC03F1F-3529-4A60-95E4-43DA197A330C}" srcOrd="2" destOrd="0" parTransId="{F640F79E-11CC-4A30-8995-B046DF6C1B37}" sibTransId="{32FD66EF-22AC-4877-9FEC-3FA8EC6592B6}"/>
    <dgm:cxn modelId="{1F8B856C-3557-470F-AED5-9C781861F6EE}" srcId="{FAC03F1F-3529-4A60-95E4-43DA197A330C}" destId="{787A1EA0-8223-449E-95A0-53A2BC4F1360}" srcOrd="0" destOrd="0" parTransId="{F6322927-9191-45E4-80E0-5725444E0E0F}" sibTransId="{ACD6D9EB-AE08-4F98-8778-0BC6D449014C}"/>
    <dgm:cxn modelId="{9EA21673-3597-4BED-8133-07896F76C0D9}" srcId="{685785BF-01A8-48E6-ABE7-A6E8C110B038}" destId="{EFBBC342-B55D-41A9-9C67-2177F84D4753}" srcOrd="1" destOrd="0" parTransId="{7F21F542-145F-4D66-A7F7-496BFFB5EE93}" sibTransId="{3E1A35B5-467C-4B85-A45C-44501597CD55}"/>
    <dgm:cxn modelId="{01E5AC76-4130-4D66-BD1D-9E3E3CA3466B}" srcId="{EFBBC342-B55D-41A9-9C67-2177F84D4753}" destId="{C4B730CD-A04F-4BBE-A8A6-4C1F1E9AF579}" srcOrd="0" destOrd="0" parTransId="{2FC4F08E-0DC6-461B-B721-0C7079DDCD22}" sibTransId="{44279A3E-5119-48F4-B9B9-37C94B66D7E3}"/>
    <dgm:cxn modelId="{5BE15877-65E1-4DD8-B3BB-48E9F046B4BB}" type="presOf" srcId="{EFBBC342-B55D-41A9-9C67-2177F84D4753}" destId="{B0CCAF89-FB73-4338-91EB-B1ED51A424EE}" srcOrd="0" destOrd="0" presId="urn:microsoft.com/office/officeart/2005/8/layout/default"/>
    <dgm:cxn modelId="{DF34FF57-CAF7-44C5-91D7-D87C884399F1}" type="presOf" srcId="{FAC03F1F-3529-4A60-95E4-43DA197A330C}" destId="{998162C9-BA40-44EE-8148-0688F07F49ED}" srcOrd="0" destOrd="0" presId="urn:microsoft.com/office/officeart/2005/8/layout/default"/>
    <dgm:cxn modelId="{BF4D4A59-83C6-4936-8D29-B20FAA7296A4}" srcId="{685785BF-01A8-48E6-ABE7-A6E8C110B038}" destId="{3D4508C9-4D42-422A-A23D-75BA1D5B752D}" srcOrd="0" destOrd="0" parTransId="{5BBF1D2D-A6F7-4B4E-9306-C28EA573550D}" sibTransId="{C86A7B5B-A40C-460F-9B52-E9419B9CE3C2}"/>
    <dgm:cxn modelId="{3906725A-7A1C-4CCE-ACDF-2E7DDE5D7760}" type="presOf" srcId="{685785BF-01A8-48E6-ABE7-A6E8C110B038}" destId="{D4969619-3E94-4498-834D-302F1D315280}" srcOrd="0" destOrd="0" presId="urn:microsoft.com/office/officeart/2005/8/layout/default"/>
    <dgm:cxn modelId="{6EC97B91-72AC-4EC8-AA9F-BEE023D1AD47}" type="presOf" srcId="{3D4508C9-4D42-422A-A23D-75BA1D5B752D}" destId="{DC7347F2-3487-4A5C-B0B1-D4DCC0CA6749}" srcOrd="0" destOrd="0" presId="urn:microsoft.com/office/officeart/2005/8/layout/default"/>
    <dgm:cxn modelId="{FB0DA4D9-3574-4523-9B84-84DC23452B78}" type="presOf" srcId="{787A1EA0-8223-449E-95A0-53A2BC4F1360}" destId="{998162C9-BA40-44EE-8148-0688F07F49ED}" srcOrd="0" destOrd="1" presId="urn:microsoft.com/office/officeart/2005/8/layout/default"/>
    <dgm:cxn modelId="{748FBA84-275F-40DD-BE8E-87CB91D884E1}" type="presParOf" srcId="{D4969619-3E94-4498-834D-302F1D315280}" destId="{DC7347F2-3487-4A5C-B0B1-D4DCC0CA6749}" srcOrd="0" destOrd="0" presId="urn:microsoft.com/office/officeart/2005/8/layout/default"/>
    <dgm:cxn modelId="{904C212E-B503-46F2-8865-D4D787F22990}" type="presParOf" srcId="{D4969619-3E94-4498-834D-302F1D315280}" destId="{9453F7C4-A8BE-4F88-ACED-F50058CEFC75}" srcOrd="1" destOrd="0" presId="urn:microsoft.com/office/officeart/2005/8/layout/default"/>
    <dgm:cxn modelId="{972C2D1D-D872-48D9-BB1C-7859CDEB6878}" type="presParOf" srcId="{D4969619-3E94-4498-834D-302F1D315280}" destId="{B0CCAF89-FB73-4338-91EB-B1ED51A424EE}" srcOrd="2" destOrd="0" presId="urn:microsoft.com/office/officeart/2005/8/layout/default"/>
    <dgm:cxn modelId="{D2E56B37-E971-4F11-91CD-295001FB6F50}" type="presParOf" srcId="{D4969619-3E94-4498-834D-302F1D315280}" destId="{C11141CF-0227-4B00-B040-9F9F5302D7D0}" srcOrd="3" destOrd="0" presId="urn:microsoft.com/office/officeart/2005/8/layout/default"/>
    <dgm:cxn modelId="{48057888-3738-4C07-A888-40B631A5CB14}" type="presParOf" srcId="{D4969619-3E94-4498-834D-302F1D315280}" destId="{998162C9-BA40-44EE-8148-0688F07F49ED}"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2441B1-2027-4D50-B60F-25E5EE14C6FC}" type="doc">
      <dgm:prSet loTypeId="urn:microsoft.com/office/officeart/2008/layout/LinedList" loCatId="list" qsTypeId="urn:microsoft.com/office/officeart/2005/8/quickstyle/simple2" qsCatId="simple" csTypeId="urn:microsoft.com/office/officeart/2005/8/colors/colorful1" csCatId="colorful" phldr="1"/>
      <dgm:spPr/>
      <dgm:t>
        <a:bodyPr/>
        <a:lstStyle/>
        <a:p>
          <a:endParaRPr lang="en-US"/>
        </a:p>
      </dgm:t>
    </dgm:pt>
    <dgm:pt modelId="{33190F8C-2C8F-4939-BC76-5B51C185B382}">
      <dgm:prSet/>
      <dgm:spPr/>
      <dgm:t>
        <a:bodyPr/>
        <a:lstStyle/>
        <a:p>
          <a:r>
            <a:rPr lang="en-US">
              <a:latin typeface="+mn-lt"/>
            </a:rPr>
            <a:t>Cybersecurity Objectives</a:t>
          </a:r>
          <a:endParaRPr lang="en-US">
            <a:latin typeface="+mn-lt"/>
            <a:cs typeface="Arial" panose="020B0604020202020204" pitchFamily="34" charset="0"/>
          </a:endParaRPr>
        </a:p>
      </dgm:t>
    </dgm:pt>
    <dgm:pt modelId="{686EFD7D-A48C-42E0-9CA1-FE98D7E5DA29}" type="parTrans" cxnId="{45404A74-CEB0-433B-B92F-BF5A464C90B9}">
      <dgm:prSet/>
      <dgm:spPr/>
      <dgm:t>
        <a:bodyPr/>
        <a:lstStyle/>
        <a:p>
          <a:endParaRPr lang="en-US">
            <a:latin typeface="Arial" panose="020B0604020202020204" pitchFamily="34" charset="0"/>
            <a:cs typeface="Arial" panose="020B0604020202020204" pitchFamily="34" charset="0"/>
          </a:endParaRPr>
        </a:p>
      </dgm:t>
    </dgm:pt>
    <dgm:pt modelId="{93EFEF7E-1935-4F45-A22D-5D0935599869}" type="sibTrans" cxnId="{45404A74-CEB0-433B-B92F-BF5A464C90B9}">
      <dgm:prSet/>
      <dgm:spPr/>
      <dgm:t>
        <a:bodyPr/>
        <a:lstStyle/>
        <a:p>
          <a:endParaRPr lang="en-US">
            <a:latin typeface="Arial" panose="020B0604020202020204" pitchFamily="34" charset="0"/>
            <a:cs typeface="Arial" panose="020B0604020202020204" pitchFamily="34" charset="0"/>
          </a:endParaRPr>
        </a:p>
      </dgm:t>
    </dgm:pt>
    <dgm:pt modelId="{01F2975E-E39B-46AB-8167-7A34D19C18B2}">
      <dgm:prSet/>
      <dgm:spPr/>
      <dgm:t>
        <a:bodyPr/>
        <a:lstStyle/>
        <a:p>
          <a:r>
            <a:rPr lang="en-US">
              <a:latin typeface="+mn-lt"/>
              <a:cs typeface="Arial" panose="020B0604020202020204" pitchFamily="34" charset="0"/>
            </a:rPr>
            <a:t>Cryptographic Hash Functions</a:t>
          </a:r>
        </a:p>
      </dgm:t>
    </dgm:pt>
    <dgm:pt modelId="{25ADD567-A1E9-4D76-8389-5B5A34425A08}" type="parTrans" cxnId="{3AC316CB-BCA1-45DE-9228-814FE816E93F}">
      <dgm:prSet/>
      <dgm:spPr/>
      <dgm:t>
        <a:bodyPr/>
        <a:lstStyle/>
        <a:p>
          <a:endParaRPr lang="en-US">
            <a:latin typeface="Arial" panose="020B0604020202020204" pitchFamily="34" charset="0"/>
            <a:cs typeface="Arial" panose="020B0604020202020204" pitchFamily="34" charset="0"/>
          </a:endParaRPr>
        </a:p>
      </dgm:t>
    </dgm:pt>
    <dgm:pt modelId="{B7DA3FE3-8987-4E85-B1F8-736902A5610F}" type="sibTrans" cxnId="{3AC316CB-BCA1-45DE-9228-814FE816E93F}">
      <dgm:prSet/>
      <dgm:spPr/>
      <dgm:t>
        <a:bodyPr/>
        <a:lstStyle/>
        <a:p>
          <a:endParaRPr lang="en-US">
            <a:latin typeface="Arial" panose="020B0604020202020204" pitchFamily="34" charset="0"/>
            <a:cs typeface="Arial" panose="020B0604020202020204" pitchFamily="34" charset="0"/>
          </a:endParaRPr>
        </a:p>
      </dgm:t>
    </dgm:pt>
    <dgm:pt modelId="{D0D1D7D6-9E31-45A5-8593-7C7A7A2D2537}">
      <dgm:prSet/>
      <dgm:spPr/>
      <dgm:t>
        <a:bodyPr/>
        <a:lstStyle/>
        <a:p>
          <a:r>
            <a:rPr lang="en-US">
              <a:latin typeface="+mn-lt"/>
              <a:cs typeface="Arial" panose="020B0604020202020204" pitchFamily="34" charset="0"/>
            </a:rPr>
            <a:t>Symmetric Cryptography</a:t>
          </a:r>
        </a:p>
      </dgm:t>
    </dgm:pt>
    <dgm:pt modelId="{6D9B4EA5-F06D-45B9-A2EA-AE1A79FFBDFB}" type="parTrans" cxnId="{CFB955B0-2891-4718-93BB-9D035DBE0D86}">
      <dgm:prSet/>
      <dgm:spPr/>
      <dgm:t>
        <a:bodyPr/>
        <a:lstStyle/>
        <a:p>
          <a:endParaRPr lang="en-US">
            <a:latin typeface="Arial" panose="020B0604020202020204" pitchFamily="34" charset="0"/>
            <a:cs typeface="Arial" panose="020B0604020202020204" pitchFamily="34" charset="0"/>
          </a:endParaRPr>
        </a:p>
      </dgm:t>
    </dgm:pt>
    <dgm:pt modelId="{5CE60938-5479-4F30-8FFC-A321865D1482}" type="sibTrans" cxnId="{CFB955B0-2891-4718-93BB-9D035DBE0D86}">
      <dgm:prSet/>
      <dgm:spPr/>
      <dgm:t>
        <a:bodyPr/>
        <a:lstStyle/>
        <a:p>
          <a:endParaRPr lang="en-US">
            <a:latin typeface="Arial" panose="020B0604020202020204" pitchFamily="34" charset="0"/>
            <a:cs typeface="Arial" panose="020B0604020202020204" pitchFamily="34" charset="0"/>
          </a:endParaRPr>
        </a:p>
      </dgm:t>
    </dgm:pt>
    <dgm:pt modelId="{C14BDE94-1BB1-4E98-8940-319A8830EB96}">
      <dgm:prSet/>
      <dgm:spPr/>
      <dgm:t>
        <a:bodyPr/>
        <a:lstStyle/>
        <a:p>
          <a:r>
            <a:rPr lang="en-US">
              <a:latin typeface="+mn-lt"/>
              <a:cs typeface="Arial" panose="020B0604020202020204" pitchFamily="34" charset="0"/>
            </a:rPr>
            <a:t>Asymmetric Cryptography</a:t>
          </a:r>
          <a:endParaRPr lang="en-US" b="1">
            <a:latin typeface="+mn-lt"/>
            <a:cs typeface="Arial" panose="020B0604020202020204" pitchFamily="34" charset="0"/>
          </a:endParaRPr>
        </a:p>
      </dgm:t>
    </dgm:pt>
    <dgm:pt modelId="{7F371A48-5D7E-45D6-9FC8-3DF69E8C18C4}" type="parTrans" cxnId="{BBED17C9-B645-4EBC-9268-4CF3FCC3D9AB}">
      <dgm:prSet/>
      <dgm:spPr/>
      <dgm:t>
        <a:bodyPr/>
        <a:lstStyle/>
        <a:p>
          <a:endParaRPr lang="en-US">
            <a:latin typeface="Arial" panose="020B0604020202020204" pitchFamily="34" charset="0"/>
            <a:cs typeface="Arial" panose="020B0604020202020204" pitchFamily="34" charset="0"/>
          </a:endParaRPr>
        </a:p>
      </dgm:t>
    </dgm:pt>
    <dgm:pt modelId="{BE032A03-DAFB-48FA-AFBE-01BBA0188128}" type="sibTrans" cxnId="{BBED17C9-B645-4EBC-9268-4CF3FCC3D9AB}">
      <dgm:prSet/>
      <dgm:spPr/>
      <dgm:t>
        <a:bodyPr/>
        <a:lstStyle/>
        <a:p>
          <a:endParaRPr lang="en-US">
            <a:latin typeface="Arial" panose="020B0604020202020204" pitchFamily="34" charset="0"/>
            <a:cs typeface="Arial" panose="020B0604020202020204" pitchFamily="34" charset="0"/>
          </a:endParaRPr>
        </a:p>
      </dgm:t>
    </dgm:pt>
    <dgm:pt modelId="{EB78749A-D303-487C-962A-7F607E9703AD}">
      <dgm:prSet/>
      <dgm:spPr/>
      <dgm:t>
        <a:bodyPr/>
        <a:lstStyle/>
        <a:p>
          <a:r>
            <a:rPr lang="en-US">
              <a:latin typeface="+mn-lt"/>
              <a:cs typeface="Arial" panose="020B0604020202020204" pitchFamily="34" charset="0"/>
            </a:rPr>
            <a:t>Keys management and distribution</a:t>
          </a:r>
        </a:p>
      </dgm:t>
    </dgm:pt>
    <dgm:pt modelId="{D04FEBD2-FCDD-4911-A652-58E55E70DCE9}" type="parTrans" cxnId="{DC0CD6E9-E6D7-466B-A6A2-D608DD5583DF}">
      <dgm:prSet/>
      <dgm:spPr/>
      <dgm:t>
        <a:bodyPr/>
        <a:lstStyle/>
        <a:p>
          <a:endParaRPr lang="en-US">
            <a:latin typeface="Arial" panose="020B0604020202020204" pitchFamily="34" charset="0"/>
            <a:cs typeface="Arial" panose="020B0604020202020204" pitchFamily="34" charset="0"/>
          </a:endParaRPr>
        </a:p>
      </dgm:t>
    </dgm:pt>
    <dgm:pt modelId="{698D0853-6609-469B-BA83-18A229140161}" type="sibTrans" cxnId="{DC0CD6E9-E6D7-466B-A6A2-D608DD5583DF}">
      <dgm:prSet/>
      <dgm:spPr/>
      <dgm:t>
        <a:bodyPr/>
        <a:lstStyle/>
        <a:p>
          <a:endParaRPr lang="en-US">
            <a:latin typeface="Arial" panose="020B0604020202020204" pitchFamily="34" charset="0"/>
            <a:cs typeface="Arial" panose="020B0604020202020204" pitchFamily="34" charset="0"/>
          </a:endParaRPr>
        </a:p>
      </dgm:t>
    </dgm:pt>
    <dgm:pt modelId="{DD853FFC-0610-4B19-9731-F716146561E1}">
      <dgm:prSet/>
      <dgm:spPr/>
      <dgm:t>
        <a:bodyPr/>
        <a:lstStyle/>
        <a:p>
          <a:r>
            <a:rPr lang="en-US" b="0">
              <a:latin typeface="+mn-lt"/>
              <a:cs typeface="Arial" panose="020B0604020202020204" pitchFamily="34" charset="0"/>
            </a:rPr>
            <a:t>Digital Signatures</a:t>
          </a:r>
        </a:p>
      </dgm:t>
    </dgm:pt>
    <dgm:pt modelId="{BE078676-7843-4BE2-9A43-C4CDBE3C5E00}" type="parTrans" cxnId="{1F0AB843-E28A-4CF9-9BEB-C4430F507E72}">
      <dgm:prSet/>
      <dgm:spPr/>
      <dgm:t>
        <a:bodyPr/>
        <a:lstStyle/>
        <a:p>
          <a:endParaRPr lang="en-US"/>
        </a:p>
      </dgm:t>
    </dgm:pt>
    <dgm:pt modelId="{D4DA8B1A-F871-4175-B275-39EBE8E0362B}" type="sibTrans" cxnId="{1F0AB843-E28A-4CF9-9BEB-C4430F507E72}">
      <dgm:prSet/>
      <dgm:spPr/>
      <dgm:t>
        <a:bodyPr/>
        <a:lstStyle/>
        <a:p>
          <a:endParaRPr lang="en-US"/>
        </a:p>
      </dgm:t>
    </dgm:pt>
    <dgm:pt modelId="{B8C56C98-3EC7-4933-8B53-087D251F5E37}">
      <dgm:prSet/>
      <dgm:spPr/>
      <dgm:t>
        <a:bodyPr/>
        <a:lstStyle/>
        <a:p>
          <a:r>
            <a:rPr lang="en-US" b="0">
              <a:latin typeface="+mn-lt"/>
              <a:cs typeface="Arial" panose="020B0604020202020204" pitchFamily="34" charset="0"/>
            </a:rPr>
            <a:t>Authentication</a:t>
          </a:r>
        </a:p>
      </dgm:t>
    </dgm:pt>
    <dgm:pt modelId="{9485F6F1-2511-4682-856D-09A4F8A62B63}" type="parTrans" cxnId="{2AC77CDB-3C6A-4612-AC09-C7A9D0039BF5}">
      <dgm:prSet/>
      <dgm:spPr/>
      <dgm:t>
        <a:bodyPr/>
        <a:lstStyle/>
        <a:p>
          <a:endParaRPr lang="en-US"/>
        </a:p>
      </dgm:t>
    </dgm:pt>
    <dgm:pt modelId="{F699A839-6DB3-4E25-BDF8-216C7E698996}" type="sibTrans" cxnId="{2AC77CDB-3C6A-4612-AC09-C7A9D0039BF5}">
      <dgm:prSet/>
      <dgm:spPr/>
      <dgm:t>
        <a:bodyPr/>
        <a:lstStyle/>
        <a:p>
          <a:endParaRPr lang="en-US"/>
        </a:p>
      </dgm:t>
    </dgm:pt>
    <dgm:pt modelId="{FB98F47D-D1D2-4E23-BB65-2FCDE2E80CAE}">
      <dgm:prSet/>
      <dgm:spPr/>
      <dgm:t>
        <a:bodyPr/>
        <a:lstStyle/>
        <a:p>
          <a:r>
            <a:rPr lang="en-US">
              <a:latin typeface="+mn-lt"/>
              <a:cs typeface="Arial" panose="020B0604020202020204" pitchFamily="34" charset="0"/>
            </a:rPr>
            <a:t>Digital Certificates. </a:t>
          </a:r>
        </a:p>
      </dgm:t>
    </dgm:pt>
    <dgm:pt modelId="{F27E4057-6BDA-4564-9AF3-CD735CFBFE1A}" type="parTrans" cxnId="{8FA325FC-C3C2-45B5-989E-615172D42C78}">
      <dgm:prSet/>
      <dgm:spPr/>
      <dgm:t>
        <a:bodyPr/>
        <a:lstStyle/>
        <a:p>
          <a:endParaRPr lang="en-US"/>
        </a:p>
      </dgm:t>
    </dgm:pt>
    <dgm:pt modelId="{E8BE57DA-559A-4B4C-A960-F693DAA6CAAF}" type="sibTrans" cxnId="{8FA325FC-C3C2-45B5-989E-615172D42C78}">
      <dgm:prSet/>
      <dgm:spPr/>
      <dgm:t>
        <a:bodyPr/>
        <a:lstStyle/>
        <a:p>
          <a:endParaRPr lang="en-US"/>
        </a:p>
      </dgm:t>
    </dgm:pt>
    <dgm:pt modelId="{8A1780DF-568B-40B2-9335-5B4C95A5250C}">
      <dgm:prSet/>
      <dgm:spPr/>
      <dgm:t>
        <a:bodyPr/>
        <a:lstStyle/>
        <a:p>
          <a:r>
            <a:rPr lang="en-US">
              <a:latin typeface="+mn-lt"/>
              <a:cs typeface="Arial" panose="020B0604020202020204" pitchFamily="34" charset="0"/>
            </a:rPr>
            <a:t>Certification Authorities</a:t>
          </a:r>
        </a:p>
      </dgm:t>
    </dgm:pt>
    <dgm:pt modelId="{D1985FC6-68A9-45A7-B750-464FE755E3E9}" type="parTrans" cxnId="{8F743299-0F35-4902-B69B-1372B6FCDC0D}">
      <dgm:prSet/>
      <dgm:spPr/>
      <dgm:t>
        <a:bodyPr/>
        <a:lstStyle/>
        <a:p>
          <a:endParaRPr lang="en-US"/>
        </a:p>
      </dgm:t>
    </dgm:pt>
    <dgm:pt modelId="{C0B20BFB-7FD6-4BA9-BD03-5C05F12ADC2C}" type="sibTrans" cxnId="{8F743299-0F35-4902-B69B-1372B6FCDC0D}">
      <dgm:prSet/>
      <dgm:spPr/>
      <dgm:t>
        <a:bodyPr/>
        <a:lstStyle/>
        <a:p>
          <a:endParaRPr lang="en-US"/>
        </a:p>
      </dgm:t>
    </dgm:pt>
    <dgm:pt modelId="{4436F940-1AEB-4C5E-8EA4-7BA95534B85E}" type="pres">
      <dgm:prSet presAssocID="{462441B1-2027-4D50-B60F-25E5EE14C6FC}" presName="vert0" presStyleCnt="0">
        <dgm:presLayoutVars>
          <dgm:dir/>
          <dgm:animOne val="branch"/>
          <dgm:animLvl val="lvl"/>
        </dgm:presLayoutVars>
      </dgm:prSet>
      <dgm:spPr/>
    </dgm:pt>
    <dgm:pt modelId="{2B428847-B448-4302-8DC1-C764A7F8D40D}" type="pres">
      <dgm:prSet presAssocID="{33190F8C-2C8F-4939-BC76-5B51C185B382}" presName="thickLine" presStyleLbl="alignNode1" presStyleIdx="0" presStyleCnt="9"/>
      <dgm:spPr/>
    </dgm:pt>
    <dgm:pt modelId="{5664FFD5-C0CF-4E14-93E7-6D99E0A4A47B}" type="pres">
      <dgm:prSet presAssocID="{33190F8C-2C8F-4939-BC76-5B51C185B382}" presName="horz1" presStyleCnt="0"/>
      <dgm:spPr/>
    </dgm:pt>
    <dgm:pt modelId="{7134B624-CC14-4E47-8BB7-8A2E8879408F}" type="pres">
      <dgm:prSet presAssocID="{33190F8C-2C8F-4939-BC76-5B51C185B382}" presName="tx1" presStyleLbl="revTx" presStyleIdx="0" presStyleCnt="9"/>
      <dgm:spPr/>
    </dgm:pt>
    <dgm:pt modelId="{75C5E323-D5E6-4032-8B4C-A0694258A3A8}" type="pres">
      <dgm:prSet presAssocID="{33190F8C-2C8F-4939-BC76-5B51C185B382}" presName="vert1" presStyleCnt="0"/>
      <dgm:spPr/>
    </dgm:pt>
    <dgm:pt modelId="{A479216D-744C-4D46-AA06-A96E4E113952}" type="pres">
      <dgm:prSet presAssocID="{01F2975E-E39B-46AB-8167-7A34D19C18B2}" presName="thickLine" presStyleLbl="alignNode1" presStyleIdx="1" presStyleCnt="9"/>
      <dgm:spPr/>
    </dgm:pt>
    <dgm:pt modelId="{109F8C85-7F82-4478-B050-3CCE8AD0D5B4}" type="pres">
      <dgm:prSet presAssocID="{01F2975E-E39B-46AB-8167-7A34D19C18B2}" presName="horz1" presStyleCnt="0"/>
      <dgm:spPr/>
    </dgm:pt>
    <dgm:pt modelId="{490E3D50-71A8-4165-A829-0811A3225ECF}" type="pres">
      <dgm:prSet presAssocID="{01F2975E-E39B-46AB-8167-7A34D19C18B2}" presName="tx1" presStyleLbl="revTx" presStyleIdx="1" presStyleCnt="9"/>
      <dgm:spPr/>
    </dgm:pt>
    <dgm:pt modelId="{39134F42-6156-4E9A-8F86-83B4EE4D6CFF}" type="pres">
      <dgm:prSet presAssocID="{01F2975E-E39B-46AB-8167-7A34D19C18B2}" presName="vert1" presStyleCnt="0"/>
      <dgm:spPr/>
    </dgm:pt>
    <dgm:pt modelId="{8516C8AB-0EB2-4483-868C-3AAF07114CDF}" type="pres">
      <dgm:prSet presAssocID="{D0D1D7D6-9E31-45A5-8593-7C7A7A2D2537}" presName="thickLine" presStyleLbl="alignNode1" presStyleIdx="2" presStyleCnt="9"/>
      <dgm:spPr/>
    </dgm:pt>
    <dgm:pt modelId="{D99CC277-0D1B-4185-A6FB-58420ECCBE0A}" type="pres">
      <dgm:prSet presAssocID="{D0D1D7D6-9E31-45A5-8593-7C7A7A2D2537}" presName="horz1" presStyleCnt="0"/>
      <dgm:spPr/>
    </dgm:pt>
    <dgm:pt modelId="{8CFE1CBD-C2B5-450D-82F6-6C347EF224A1}" type="pres">
      <dgm:prSet presAssocID="{D0D1D7D6-9E31-45A5-8593-7C7A7A2D2537}" presName="tx1" presStyleLbl="revTx" presStyleIdx="2" presStyleCnt="9"/>
      <dgm:spPr/>
    </dgm:pt>
    <dgm:pt modelId="{C822977E-3115-4FCB-ABFB-1AB83FF7E3E5}" type="pres">
      <dgm:prSet presAssocID="{D0D1D7D6-9E31-45A5-8593-7C7A7A2D2537}" presName="vert1" presStyleCnt="0"/>
      <dgm:spPr/>
    </dgm:pt>
    <dgm:pt modelId="{752AC539-8F72-485E-91EC-85911FB66BF5}" type="pres">
      <dgm:prSet presAssocID="{C14BDE94-1BB1-4E98-8940-319A8830EB96}" presName="thickLine" presStyleLbl="alignNode1" presStyleIdx="3" presStyleCnt="9"/>
      <dgm:spPr/>
    </dgm:pt>
    <dgm:pt modelId="{E6472CE5-12F8-4BC0-8C65-D2A7166C6E05}" type="pres">
      <dgm:prSet presAssocID="{C14BDE94-1BB1-4E98-8940-319A8830EB96}" presName="horz1" presStyleCnt="0"/>
      <dgm:spPr/>
    </dgm:pt>
    <dgm:pt modelId="{0E08F926-5B46-4B3F-91FB-0B22BD43E3B0}" type="pres">
      <dgm:prSet presAssocID="{C14BDE94-1BB1-4E98-8940-319A8830EB96}" presName="tx1" presStyleLbl="revTx" presStyleIdx="3" presStyleCnt="9"/>
      <dgm:spPr/>
    </dgm:pt>
    <dgm:pt modelId="{30720406-8ECF-4478-A3BC-3DE949835F66}" type="pres">
      <dgm:prSet presAssocID="{C14BDE94-1BB1-4E98-8940-319A8830EB96}" presName="vert1" presStyleCnt="0"/>
      <dgm:spPr/>
    </dgm:pt>
    <dgm:pt modelId="{083EF091-7BA7-425F-A6B8-07854AC8D318}" type="pres">
      <dgm:prSet presAssocID="{DD853FFC-0610-4B19-9731-F716146561E1}" presName="thickLine" presStyleLbl="alignNode1" presStyleIdx="4" presStyleCnt="9"/>
      <dgm:spPr/>
    </dgm:pt>
    <dgm:pt modelId="{878CC685-76A4-4B45-A662-5C82288AF5B6}" type="pres">
      <dgm:prSet presAssocID="{DD853FFC-0610-4B19-9731-F716146561E1}" presName="horz1" presStyleCnt="0"/>
      <dgm:spPr/>
    </dgm:pt>
    <dgm:pt modelId="{95B2CC40-E1DF-4F11-85EC-290EE22FEA3B}" type="pres">
      <dgm:prSet presAssocID="{DD853FFC-0610-4B19-9731-F716146561E1}" presName="tx1" presStyleLbl="revTx" presStyleIdx="4" presStyleCnt="9"/>
      <dgm:spPr/>
    </dgm:pt>
    <dgm:pt modelId="{F23B6D2B-5489-4A45-AEFB-062D15BFE1D3}" type="pres">
      <dgm:prSet presAssocID="{DD853FFC-0610-4B19-9731-F716146561E1}" presName="vert1" presStyleCnt="0"/>
      <dgm:spPr/>
    </dgm:pt>
    <dgm:pt modelId="{69BD837B-6A21-458B-8CE5-C1A6D12AAAA6}" type="pres">
      <dgm:prSet presAssocID="{B8C56C98-3EC7-4933-8B53-087D251F5E37}" presName="thickLine" presStyleLbl="alignNode1" presStyleIdx="5" presStyleCnt="9"/>
      <dgm:spPr/>
    </dgm:pt>
    <dgm:pt modelId="{BB80F78C-940B-466F-8A02-15F50D4DDC15}" type="pres">
      <dgm:prSet presAssocID="{B8C56C98-3EC7-4933-8B53-087D251F5E37}" presName="horz1" presStyleCnt="0"/>
      <dgm:spPr/>
    </dgm:pt>
    <dgm:pt modelId="{5C2822D7-50DC-4BAC-BF53-7984A5CDC418}" type="pres">
      <dgm:prSet presAssocID="{B8C56C98-3EC7-4933-8B53-087D251F5E37}" presName="tx1" presStyleLbl="revTx" presStyleIdx="5" presStyleCnt="9"/>
      <dgm:spPr/>
    </dgm:pt>
    <dgm:pt modelId="{5CC90DE7-949E-446A-A191-23B26C8F40D9}" type="pres">
      <dgm:prSet presAssocID="{B8C56C98-3EC7-4933-8B53-087D251F5E37}" presName="vert1" presStyleCnt="0"/>
      <dgm:spPr/>
    </dgm:pt>
    <dgm:pt modelId="{7F294E34-15A6-4533-9B53-D12AFB4BEB04}" type="pres">
      <dgm:prSet presAssocID="{EB78749A-D303-487C-962A-7F607E9703AD}" presName="thickLine" presStyleLbl="alignNode1" presStyleIdx="6" presStyleCnt="9"/>
      <dgm:spPr/>
    </dgm:pt>
    <dgm:pt modelId="{F9EB2DDD-36E6-4D43-87F4-8D074EC545CB}" type="pres">
      <dgm:prSet presAssocID="{EB78749A-D303-487C-962A-7F607E9703AD}" presName="horz1" presStyleCnt="0"/>
      <dgm:spPr/>
    </dgm:pt>
    <dgm:pt modelId="{2066609F-3BA4-4CE6-BC78-BF3BEF756C68}" type="pres">
      <dgm:prSet presAssocID="{EB78749A-D303-487C-962A-7F607E9703AD}" presName="tx1" presStyleLbl="revTx" presStyleIdx="6" presStyleCnt="9"/>
      <dgm:spPr/>
    </dgm:pt>
    <dgm:pt modelId="{88CC8D98-4CAE-4298-8A0F-81B64F8767FC}" type="pres">
      <dgm:prSet presAssocID="{EB78749A-D303-487C-962A-7F607E9703AD}" presName="vert1" presStyleCnt="0"/>
      <dgm:spPr/>
    </dgm:pt>
    <dgm:pt modelId="{6C11D291-3804-47A6-B34A-8382C3BDD0FD}" type="pres">
      <dgm:prSet presAssocID="{FB98F47D-D1D2-4E23-BB65-2FCDE2E80CAE}" presName="thickLine" presStyleLbl="alignNode1" presStyleIdx="7" presStyleCnt="9"/>
      <dgm:spPr/>
    </dgm:pt>
    <dgm:pt modelId="{3D5FD2FF-FA2B-458F-98E7-A8D59076F38F}" type="pres">
      <dgm:prSet presAssocID="{FB98F47D-D1D2-4E23-BB65-2FCDE2E80CAE}" presName="horz1" presStyleCnt="0"/>
      <dgm:spPr/>
    </dgm:pt>
    <dgm:pt modelId="{AA0275F0-4CD8-4E19-B56C-E99C94808404}" type="pres">
      <dgm:prSet presAssocID="{FB98F47D-D1D2-4E23-BB65-2FCDE2E80CAE}" presName="tx1" presStyleLbl="revTx" presStyleIdx="7" presStyleCnt="9"/>
      <dgm:spPr/>
    </dgm:pt>
    <dgm:pt modelId="{AE951A9D-E20A-4B20-94BC-61CC703FBF4C}" type="pres">
      <dgm:prSet presAssocID="{FB98F47D-D1D2-4E23-BB65-2FCDE2E80CAE}" presName="vert1" presStyleCnt="0"/>
      <dgm:spPr/>
    </dgm:pt>
    <dgm:pt modelId="{281B0C0C-D234-476C-94D2-E0BA5E6C2A21}" type="pres">
      <dgm:prSet presAssocID="{8A1780DF-568B-40B2-9335-5B4C95A5250C}" presName="thickLine" presStyleLbl="alignNode1" presStyleIdx="8" presStyleCnt="9"/>
      <dgm:spPr/>
    </dgm:pt>
    <dgm:pt modelId="{9AAA3552-8D63-4E8B-A260-082A82CE26C0}" type="pres">
      <dgm:prSet presAssocID="{8A1780DF-568B-40B2-9335-5B4C95A5250C}" presName="horz1" presStyleCnt="0"/>
      <dgm:spPr/>
    </dgm:pt>
    <dgm:pt modelId="{D59A7E5C-41AA-4A21-B343-A001A9DC21AC}" type="pres">
      <dgm:prSet presAssocID="{8A1780DF-568B-40B2-9335-5B4C95A5250C}" presName="tx1" presStyleLbl="revTx" presStyleIdx="8" presStyleCnt="9"/>
      <dgm:spPr/>
    </dgm:pt>
    <dgm:pt modelId="{25411738-3A7F-4943-A34F-60CDB9726E1D}" type="pres">
      <dgm:prSet presAssocID="{8A1780DF-568B-40B2-9335-5B4C95A5250C}" presName="vert1" presStyleCnt="0"/>
      <dgm:spPr/>
    </dgm:pt>
  </dgm:ptLst>
  <dgm:cxnLst>
    <dgm:cxn modelId="{40040038-6CA6-421B-8590-764466F3082D}" type="presOf" srcId="{33190F8C-2C8F-4939-BC76-5B51C185B382}" destId="{7134B624-CC14-4E47-8BB7-8A2E8879408F}" srcOrd="0" destOrd="0" presId="urn:microsoft.com/office/officeart/2008/layout/LinedList"/>
    <dgm:cxn modelId="{646CA23A-37B5-4C34-9341-7D69C7C38799}" type="presOf" srcId="{01F2975E-E39B-46AB-8167-7A34D19C18B2}" destId="{490E3D50-71A8-4165-A829-0811A3225ECF}" srcOrd="0" destOrd="0" presId="urn:microsoft.com/office/officeart/2008/layout/LinedList"/>
    <dgm:cxn modelId="{46DE933B-B448-4DA5-A7C4-D3035CD2FAE2}" type="presOf" srcId="{FB98F47D-D1D2-4E23-BB65-2FCDE2E80CAE}" destId="{AA0275F0-4CD8-4E19-B56C-E99C94808404}" srcOrd="0" destOrd="0" presId="urn:microsoft.com/office/officeart/2008/layout/LinedList"/>
    <dgm:cxn modelId="{1F0AB843-E28A-4CF9-9BEB-C4430F507E72}" srcId="{462441B1-2027-4D50-B60F-25E5EE14C6FC}" destId="{DD853FFC-0610-4B19-9731-F716146561E1}" srcOrd="4" destOrd="0" parTransId="{BE078676-7843-4BE2-9A43-C4CDBE3C5E00}" sibTransId="{D4DA8B1A-F871-4175-B275-39EBE8E0362B}"/>
    <dgm:cxn modelId="{C3F74A66-93AF-435C-8C75-8D9677E60890}" type="presOf" srcId="{C14BDE94-1BB1-4E98-8940-319A8830EB96}" destId="{0E08F926-5B46-4B3F-91FB-0B22BD43E3B0}" srcOrd="0" destOrd="0" presId="urn:microsoft.com/office/officeart/2008/layout/LinedList"/>
    <dgm:cxn modelId="{45404A74-CEB0-433B-B92F-BF5A464C90B9}" srcId="{462441B1-2027-4D50-B60F-25E5EE14C6FC}" destId="{33190F8C-2C8F-4939-BC76-5B51C185B382}" srcOrd="0" destOrd="0" parTransId="{686EFD7D-A48C-42E0-9CA1-FE98D7E5DA29}" sibTransId="{93EFEF7E-1935-4F45-A22D-5D0935599869}"/>
    <dgm:cxn modelId="{781D8078-BE30-4F47-9AAE-3C2F5CCCE32D}" type="presOf" srcId="{DD853FFC-0610-4B19-9731-F716146561E1}" destId="{95B2CC40-E1DF-4F11-85EC-290EE22FEA3B}" srcOrd="0" destOrd="0" presId="urn:microsoft.com/office/officeart/2008/layout/LinedList"/>
    <dgm:cxn modelId="{2EF3ED8E-27C2-4878-8021-991C8BD1BFDC}" type="presOf" srcId="{8A1780DF-568B-40B2-9335-5B4C95A5250C}" destId="{D59A7E5C-41AA-4A21-B343-A001A9DC21AC}" srcOrd="0" destOrd="0" presId="urn:microsoft.com/office/officeart/2008/layout/LinedList"/>
    <dgm:cxn modelId="{6F1C5A91-FEC2-460B-9EBE-5C30A70070AB}" type="presOf" srcId="{B8C56C98-3EC7-4933-8B53-087D251F5E37}" destId="{5C2822D7-50DC-4BAC-BF53-7984A5CDC418}" srcOrd="0" destOrd="0" presId="urn:microsoft.com/office/officeart/2008/layout/LinedList"/>
    <dgm:cxn modelId="{8F743299-0F35-4902-B69B-1372B6FCDC0D}" srcId="{462441B1-2027-4D50-B60F-25E5EE14C6FC}" destId="{8A1780DF-568B-40B2-9335-5B4C95A5250C}" srcOrd="8" destOrd="0" parTransId="{D1985FC6-68A9-45A7-B750-464FE755E3E9}" sibTransId="{C0B20BFB-7FD6-4BA9-BD03-5C05F12ADC2C}"/>
    <dgm:cxn modelId="{2B4F0DA4-F459-46E5-8B68-75EA3A0C6BF8}" type="presOf" srcId="{462441B1-2027-4D50-B60F-25E5EE14C6FC}" destId="{4436F940-1AEB-4C5E-8EA4-7BA95534B85E}" srcOrd="0" destOrd="0" presId="urn:microsoft.com/office/officeart/2008/layout/LinedList"/>
    <dgm:cxn modelId="{FFA8B0A4-9683-4F72-A749-1F90ECF5E68E}" type="presOf" srcId="{EB78749A-D303-487C-962A-7F607E9703AD}" destId="{2066609F-3BA4-4CE6-BC78-BF3BEF756C68}" srcOrd="0" destOrd="0" presId="urn:microsoft.com/office/officeart/2008/layout/LinedList"/>
    <dgm:cxn modelId="{CFB955B0-2891-4718-93BB-9D035DBE0D86}" srcId="{462441B1-2027-4D50-B60F-25E5EE14C6FC}" destId="{D0D1D7D6-9E31-45A5-8593-7C7A7A2D2537}" srcOrd="2" destOrd="0" parTransId="{6D9B4EA5-F06D-45B9-A2EA-AE1A79FFBDFB}" sibTransId="{5CE60938-5479-4F30-8FFC-A321865D1482}"/>
    <dgm:cxn modelId="{BBED17C9-B645-4EBC-9268-4CF3FCC3D9AB}" srcId="{462441B1-2027-4D50-B60F-25E5EE14C6FC}" destId="{C14BDE94-1BB1-4E98-8940-319A8830EB96}" srcOrd="3" destOrd="0" parTransId="{7F371A48-5D7E-45D6-9FC8-3DF69E8C18C4}" sibTransId="{BE032A03-DAFB-48FA-AFBE-01BBA0188128}"/>
    <dgm:cxn modelId="{3AC316CB-BCA1-45DE-9228-814FE816E93F}" srcId="{462441B1-2027-4D50-B60F-25E5EE14C6FC}" destId="{01F2975E-E39B-46AB-8167-7A34D19C18B2}" srcOrd="1" destOrd="0" parTransId="{25ADD567-A1E9-4D76-8389-5B5A34425A08}" sibTransId="{B7DA3FE3-8987-4E85-B1F8-736902A5610F}"/>
    <dgm:cxn modelId="{2AC77CDB-3C6A-4612-AC09-C7A9D0039BF5}" srcId="{462441B1-2027-4D50-B60F-25E5EE14C6FC}" destId="{B8C56C98-3EC7-4933-8B53-087D251F5E37}" srcOrd="5" destOrd="0" parTransId="{9485F6F1-2511-4682-856D-09A4F8A62B63}" sibTransId="{F699A839-6DB3-4E25-BDF8-216C7E698996}"/>
    <dgm:cxn modelId="{48FFD3E5-C6CA-4C10-A67F-132743E80C89}" type="presOf" srcId="{D0D1D7D6-9E31-45A5-8593-7C7A7A2D2537}" destId="{8CFE1CBD-C2B5-450D-82F6-6C347EF224A1}" srcOrd="0" destOrd="0" presId="urn:microsoft.com/office/officeart/2008/layout/LinedList"/>
    <dgm:cxn modelId="{DC0CD6E9-E6D7-466B-A6A2-D608DD5583DF}" srcId="{462441B1-2027-4D50-B60F-25E5EE14C6FC}" destId="{EB78749A-D303-487C-962A-7F607E9703AD}" srcOrd="6" destOrd="0" parTransId="{D04FEBD2-FCDD-4911-A652-58E55E70DCE9}" sibTransId="{698D0853-6609-469B-BA83-18A229140161}"/>
    <dgm:cxn modelId="{8FA325FC-C3C2-45B5-989E-615172D42C78}" srcId="{462441B1-2027-4D50-B60F-25E5EE14C6FC}" destId="{FB98F47D-D1D2-4E23-BB65-2FCDE2E80CAE}" srcOrd="7" destOrd="0" parTransId="{F27E4057-6BDA-4564-9AF3-CD735CFBFE1A}" sibTransId="{E8BE57DA-559A-4B4C-A960-F693DAA6CAAF}"/>
    <dgm:cxn modelId="{93304741-9DB5-4C10-86AB-C2A548BD9FDE}" type="presParOf" srcId="{4436F940-1AEB-4C5E-8EA4-7BA95534B85E}" destId="{2B428847-B448-4302-8DC1-C764A7F8D40D}" srcOrd="0" destOrd="0" presId="urn:microsoft.com/office/officeart/2008/layout/LinedList"/>
    <dgm:cxn modelId="{DD4B8E2D-4D62-4380-A15D-AC5935A5FABB}" type="presParOf" srcId="{4436F940-1AEB-4C5E-8EA4-7BA95534B85E}" destId="{5664FFD5-C0CF-4E14-93E7-6D99E0A4A47B}" srcOrd="1" destOrd="0" presId="urn:microsoft.com/office/officeart/2008/layout/LinedList"/>
    <dgm:cxn modelId="{A2B5F10A-A600-418B-B22A-523DCB617FF5}" type="presParOf" srcId="{5664FFD5-C0CF-4E14-93E7-6D99E0A4A47B}" destId="{7134B624-CC14-4E47-8BB7-8A2E8879408F}" srcOrd="0" destOrd="0" presId="urn:microsoft.com/office/officeart/2008/layout/LinedList"/>
    <dgm:cxn modelId="{07FB0863-733F-4399-B6F2-0A86A09AA4F4}" type="presParOf" srcId="{5664FFD5-C0CF-4E14-93E7-6D99E0A4A47B}" destId="{75C5E323-D5E6-4032-8B4C-A0694258A3A8}" srcOrd="1" destOrd="0" presId="urn:microsoft.com/office/officeart/2008/layout/LinedList"/>
    <dgm:cxn modelId="{8FF56C78-4884-4B4D-850D-24138E326A84}" type="presParOf" srcId="{4436F940-1AEB-4C5E-8EA4-7BA95534B85E}" destId="{A479216D-744C-4D46-AA06-A96E4E113952}" srcOrd="2" destOrd="0" presId="urn:microsoft.com/office/officeart/2008/layout/LinedList"/>
    <dgm:cxn modelId="{AB14A4D7-F17C-4A94-8794-687C9281F85F}" type="presParOf" srcId="{4436F940-1AEB-4C5E-8EA4-7BA95534B85E}" destId="{109F8C85-7F82-4478-B050-3CCE8AD0D5B4}" srcOrd="3" destOrd="0" presId="urn:microsoft.com/office/officeart/2008/layout/LinedList"/>
    <dgm:cxn modelId="{1AF29A40-D961-4F7F-8B63-BC62ABB7BC2B}" type="presParOf" srcId="{109F8C85-7F82-4478-B050-3CCE8AD0D5B4}" destId="{490E3D50-71A8-4165-A829-0811A3225ECF}" srcOrd="0" destOrd="0" presId="urn:microsoft.com/office/officeart/2008/layout/LinedList"/>
    <dgm:cxn modelId="{E9846ED1-10F4-4BD6-99FE-BAE43953FC90}" type="presParOf" srcId="{109F8C85-7F82-4478-B050-3CCE8AD0D5B4}" destId="{39134F42-6156-4E9A-8F86-83B4EE4D6CFF}" srcOrd="1" destOrd="0" presId="urn:microsoft.com/office/officeart/2008/layout/LinedList"/>
    <dgm:cxn modelId="{472CD32C-D829-4173-A4B3-E02C132B47AE}" type="presParOf" srcId="{4436F940-1AEB-4C5E-8EA4-7BA95534B85E}" destId="{8516C8AB-0EB2-4483-868C-3AAF07114CDF}" srcOrd="4" destOrd="0" presId="urn:microsoft.com/office/officeart/2008/layout/LinedList"/>
    <dgm:cxn modelId="{E9187A18-AB1D-4B69-A79A-130C1D7F5A62}" type="presParOf" srcId="{4436F940-1AEB-4C5E-8EA4-7BA95534B85E}" destId="{D99CC277-0D1B-4185-A6FB-58420ECCBE0A}" srcOrd="5" destOrd="0" presId="urn:microsoft.com/office/officeart/2008/layout/LinedList"/>
    <dgm:cxn modelId="{AE8077FE-88CC-4FE9-B54A-25AE8E2374C6}" type="presParOf" srcId="{D99CC277-0D1B-4185-A6FB-58420ECCBE0A}" destId="{8CFE1CBD-C2B5-450D-82F6-6C347EF224A1}" srcOrd="0" destOrd="0" presId="urn:microsoft.com/office/officeart/2008/layout/LinedList"/>
    <dgm:cxn modelId="{9C479B05-226D-46CB-B9F6-0CAE70633D04}" type="presParOf" srcId="{D99CC277-0D1B-4185-A6FB-58420ECCBE0A}" destId="{C822977E-3115-4FCB-ABFB-1AB83FF7E3E5}" srcOrd="1" destOrd="0" presId="urn:microsoft.com/office/officeart/2008/layout/LinedList"/>
    <dgm:cxn modelId="{1AD569E5-9244-418E-BEAE-34917C42E506}" type="presParOf" srcId="{4436F940-1AEB-4C5E-8EA4-7BA95534B85E}" destId="{752AC539-8F72-485E-91EC-85911FB66BF5}" srcOrd="6" destOrd="0" presId="urn:microsoft.com/office/officeart/2008/layout/LinedList"/>
    <dgm:cxn modelId="{C5F74316-3053-47FB-AAB4-6A2450F814D5}" type="presParOf" srcId="{4436F940-1AEB-4C5E-8EA4-7BA95534B85E}" destId="{E6472CE5-12F8-4BC0-8C65-D2A7166C6E05}" srcOrd="7" destOrd="0" presId="urn:microsoft.com/office/officeart/2008/layout/LinedList"/>
    <dgm:cxn modelId="{1EC48C02-1278-4199-BD30-7B5F93FF60CF}" type="presParOf" srcId="{E6472CE5-12F8-4BC0-8C65-D2A7166C6E05}" destId="{0E08F926-5B46-4B3F-91FB-0B22BD43E3B0}" srcOrd="0" destOrd="0" presId="urn:microsoft.com/office/officeart/2008/layout/LinedList"/>
    <dgm:cxn modelId="{3AA042BD-1044-478C-BCA4-46ACF2A900B1}" type="presParOf" srcId="{E6472CE5-12F8-4BC0-8C65-D2A7166C6E05}" destId="{30720406-8ECF-4478-A3BC-3DE949835F66}" srcOrd="1" destOrd="0" presId="urn:microsoft.com/office/officeart/2008/layout/LinedList"/>
    <dgm:cxn modelId="{38723660-A00B-4E30-90C0-A9891A538F61}" type="presParOf" srcId="{4436F940-1AEB-4C5E-8EA4-7BA95534B85E}" destId="{083EF091-7BA7-425F-A6B8-07854AC8D318}" srcOrd="8" destOrd="0" presId="urn:microsoft.com/office/officeart/2008/layout/LinedList"/>
    <dgm:cxn modelId="{F299377A-D8DE-4FC9-9F6D-31CA8B169A7A}" type="presParOf" srcId="{4436F940-1AEB-4C5E-8EA4-7BA95534B85E}" destId="{878CC685-76A4-4B45-A662-5C82288AF5B6}" srcOrd="9" destOrd="0" presId="urn:microsoft.com/office/officeart/2008/layout/LinedList"/>
    <dgm:cxn modelId="{7AE84A89-9E67-4266-8B66-6DB92C09EE84}" type="presParOf" srcId="{878CC685-76A4-4B45-A662-5C82288AF5B6}" destId="{95B2CC40-E1DF-4F11-85EC-290EE22FEA3B}" srcOrd="0" destOrd="0" presId="urn:microsoft.com/office/officeart/2008/layout/LinedList"/>
    <dgm:cxn modelId="{4AA3393B-0E10-4A04-B2A4-7F49E212ADB2}" type="presParOf" srcId="{878CC685-76A4-4B45-A662-5C82288AF5B6}" destId="{F23B6D2B-5489-4A45-AEFB-062D15BFE1D3}" srcOrd="1" destOrd="0" presId="urn:microsoft.com/office/officeart/2008/layout/LinedList"/>
    <dgm:cxn modelId="{52DFF423-7732-4D1B-8EAA-91E84B2382DD}" type="presParOf" srcId="{4436F940-1AEB-4C5E-8EA4-7BA95534B85E}" destId="{69BD837B-6A21-458B-8CE5-C1A6D12AAAA6}" srcOrd="10" destOrd="0" presId="urn:microsoft.com/office/officeart/2008/layout/LinedList"/>
    <dgm:cxn modelId="{9A7BD50A-DF22-4AA1-9AA9-FD176AB6241F}" type="presParOf" srcId="{4436F940-1AEB-4C5E-8EA4-7BA95534B85E}" destId="{BB80F78C-940B-466F-8A02-15F50D4DDC15}" srcOrd="11" destOrd="0" presId="urn:microsoft.com/office/officeart/2008/layout/LinedList"/>
    <dgm:cxn modelId="{614493DE-0620-4571-9DED-26A5CBBC718E}" type="presParOf" srcId="{BB80F78C-940B-466F-8A02-15F50D4DDC15}" destId="{5C2822D7-50DC-4BAC-BF53-7984A5CDC418}" srcOrd="0" destOrd="0" presId="urn:microsoft.com/office/officeart/2008/layout/LinedList"/>
    <dgm:cxn modelId="{34EBACA3-F868-4C2E-872B-026A6D48FF16}" type="presParOf" srcId="{BB80F78C-940B-466F-8A02-15F50D4DDC15}" destId="{5CC90DE7-949E-446A-A191-23B26C8F40D9}" srcOrd="1" destOrd="0" presId="urn:microsoft.com/office/officeart/2008/layout/LinedList"/>
    <dgm:cxn modelId="{FE516994-4D51-4420-91DF-640FC7370D6C}" type="presParOf" srcId="{4436F940-1AEB-4C5E-8EA4-7BA95534B85E}" destId="{7F294E34-15A6-4533-9B53-D12AFB4BEB04}" srcOrd="12" destOrd="0" presId="urn:microsoft.com/office/officeart/2008/layout/LinedList"/>
    <dgm:cxn modelId="{F7B21459-373E-4A4E-BA05-23AFA64ED9FC}" type="presParOf" srcId="{4436F940-1AEB-4C5E-8EA4-7BA95534B85E}" destId="{F9EB2DDD-36E6-4D43-87F4-8D074EC545CB}" srcOrd="13" destOrd="0" presId="urn:microsoft.com/office/officeart/2008/layout/LinedList"/>
    <dgm:cxn modelId="{8EEC9771-12B5-4EFE-86B6-E19DDD1E8DA2}" type="presParOf" srcId="{F9EB2DDD-36E6-4D43-87F4-8D074EC545CB}" destId="{2066609F-3BA4-4CE6-BC78-BF3BEF756C68}" srcOrd="0" destOrd="0" presId="urn:microsoft.com/office/officeart/2008/layout/LinedList"/>
    <dgm:cxn modelId="{2B1C2434-C6C9-4C4B-8C0F-C078B782A19C}" type="presParOf" srcId="{F9EB2DDD-36E6-4D43-87F4-8D074EC545CB}" destId="{88CC8D98-4CAE-4298-8A0F-81B64F8767FC}" srcOrd="1" destOrd="0" presId="urn:microsoft.com/office/officeart/2008/layout/LinedList"/>
    <dgm:cxn modelId="{9CD4D1CB-0FDB-46BA-B56C-B849CA467AE5}" type="presParOf" srcId="{4436F940-1AEB-4C5E-8EA4-7BA95534B85E}" destId="{6C11D291-3804-47A6-B34A-8382C3BDD0FD}" srcOrd="14" destOrd="0" presId="urn:microsoft.com/office/officeart/2008/layout/LinedList"/>
    <dgm:cxn modelId="{BCD84663-4448-41E9-B040-9324A9F7CF0A}" type="presParOf" srcId="{4436F940-1AEB-4C5E-8EA4-7BA95534B85E}" destId="{3D5FD2FF-FA2B-458F-98E7-A8D59076F38F}" srcOrd="15" destOrd="0" presId="urn:microsoft.com/office/officeart/2008/layout/LinedList"/>
    <dgm:cxn modelId="{8AAF0F07-EF3B-4808-9EB8-F26EB516CBEB}" type="presParOf" srcId="{3D5FD2FF-FA2B-458F-98E7-A8D59076F38F}" destId="{AA0275F0-4CD8-4E19-B56C-E99C94808404}" srcOrd="0" destOrd="0" presId="urn:microsoft.com/office/officeart/2008/layout/LinedList"/>
    <dgm:cxn modelId="{6AF35D8F-1027-45FE-811C-3436FE34E01E}" type="presParOf" srcId="{3D5FD2FF-FA2B-458F-98E7-A8D59076F38F}" destId="{AE951A9D-E20A-4B20-94BC-61CC703FBF4C}" srcOrd="1" destOrd="0" presId="urn:microsoft.com/office/officeart/2008/layout/LinedList"/>
    <dgm:cxn modelId="{856D96E4-4AB0-4FEF-B9DF-8890BC6FDE9A}" type="presParOf" srcId="{4436F940-1AEB-4C5E-8EA4-7BA95534B85E}" destId="{281B0C0C-D234-476C-94D2-E0BA5E6C2A21}" srcOrd="16" destOrd="0" presId="urn:microsoft.com/office/officeart/2008/layout/LinedList"/>
    <dgm:cxn modelId="{66340E22-4BA7-4D3E-9AA3-0EEBB7B004E4}" type="presParOf" srcId="{4436F940-1AEB-4C5E-8EA4-7BA95534B85E}" destId="{9AAA3552-8D63-4E8B-A260-082A82CE26C0}" srcOrd="17" destOrd="0" presId="urn:microsoft.com/office/officeart/2008/layout/LinedList"/>
    <dgm:cxn modelId="{597CDCF9-6AF5-4FE9-8529-B9E21D3F1626}" type="presParOf" srcId="{9AAA3552-8D63-4E8B-A260-082A82CE26C0}" destId="{D59A7E5C-41AA-4A21-B343-A001A9DC21AC}" srcOrd="0" destOrd="0" presId="urn:microsoft.com/office/officeart/2008/layout/LinedList"/>
    <dgm:cxn modelId="{C88489B6-0899-4D65-8BFB-F09B5611066F}" type="presParOf" srcId="{9AAA3552-8D63-4E8B-A260-082A82CE26C0}" destId="{25411738-3A7F-4943-A34F-60CDB9726E1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F0350-6B5B-4203-8652-54F6A087C3C6}">
      <dsp:nvSpPr>
        <dsp:cNvPr id="0" name=""/>
        <dsp:cNvSpPr/>
      </dsp:nvSpPr>
      <dsp:spPr>
        <a:xfrm>
          <a:off x="2410" y="259640"/>
          <a:ext cx="1721133" cy="109291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83BAAC5-28DC-40A1-B03F-F16E8E5D2FD7}">
      <dsp:nvSpPr>
        <dsp:cNvPr id="0" name=""/>
        <dsp:cNvSpPr/>
      </dsp:nvSpPr>
      <dsp:spPr>
        <a:xfrm>
          <a:off x="193647" y="441315"/>
          <a:ext cx="1721133" cy="109291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a:t>Ce este cloud computing?</a:t>
          </a:r>
          <a:endParaRPr lang="en-US" sz="1900" kern="1200"/>
        </a:p>
      </dsp:txBody>
      <dsp:txXfrm>
        <a:off x="225658" y="473326"/>
        <a:ext cx="1657111" cy="1028897"/>
      </dsp:txXfrm>
    </dsp:sp>
    <dsp:sp modelId="{B22F8194-93EB-4908-95F8-16E3F5899AD5}">
      <dsp:nvSpPr>
        <dsp:cNvPr id="0" name=""/>
        <dsp:cNvSpPr/>
      </dsp:nvSpPr>
      <dsp:spPr>
        <a:xfrm>
          <a:off x="2106017" y="259640"/>
          <a:ext cx="1721133" cy="109291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13F8C0B-0BD1-4D82-B7A3-A6A4EB839678}">
      <dsp:nvSpPr>
        <dsp:cNvPr id="0" name=""/>
        <dsp:cNvSpPr/>
      </dsp:nvSpPr>
      <dsp:spPr>
        <a:xfrm>
          <a:off x="2297254" y="441315"/>
          <a:ext cx="1721133" cy="109291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err="1"/>
            <a:t>Oferte</a:t>
          </a:r>
          <a:r>
            <a:rPr lang="en-US" sz="1900" kern="1200"/>
            <a:t> de cloud: </a:t>
          </a:r>
          <a:r>
            <a:rPr lang="ro-RO" sz="1900" kern="1200"/>
            <a:t>IaaS</a:t>
          </a:r>
          <a:r>
            <a:rPr lang="en-US" sz="1900" kern="1200"/>
            <a:t>,</a:t>
          </a:r>
          <a:r>
            <a:rPr lang="ro-RO" sz="1900" kern="1200"/>
            <a:t> PaaS</a:t>
          </a:r>
          <a:r>
            <a:rPr lang="en-US" sz="1900" kern="1200"/>
            <a:t>,</a:t>
          </a:r>
          <a:r>
            <a:rPr lang="ro-RO" sz="1900" kern="1200"/>
            <a:t> SaaS</a:t>
          </a:r>
          <a:endParaRPr lang="en-US" sz="1900" kern="1200"/>
        </a:p>
      </dsp:txBody>
      <dsp:txXfrm>
        <a:off x="2329265" y="473326"/>
        <a:ext cx="1657111" cy="1028897"/>
      </dsp:txXfrm>
    </dsp:sp>
    <dsp:sp modelId="{D1611F96-75E2-4A1B-A89C-57774A49F626}">
      <dsp:nvSpPr>
        <dsp:cNvPr id="0" name=""/>
        <dsp:cNvSpPr/>
      </dsp:nvSpPr>
      <dsp:spPr>
        <a:xfrm>
          <a:off x="4209625" y="259640"/>
          <a:ext cx="1721133" cy="109291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2BBE704-B09B-4894-9AA4-85515D995CD7}">
      <dsp:nvSpPr>
        <dsp:cNvPr id="0" name=""/>
        <dsp:cNvSpPr/>
      </dsp:nvSpPr>
      <dsp:spPr>
        <a:xfrm>
          <a:off x="4400862" y="441315"/>
          <a:ext cx="1721133" cy="109291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err="1"/>
            <a:t>Containere</a:t>
          </a:r>
          <a:r>
            <a:rPr lang="en-US" sz="1900" b="0" kern="1200"/>
            <a:t> </a:t>
          </a:r>
          <a:r>
            <a:rPr lang="en-US" sz="1900" b="0" kern="1200" err="1"/>
            <a:t>și</a:t>
          </a:r>
          <a:r>
            <a:rPr lang="en-US" sz="1900" b="0" kern="1200"/>
            <a:t> </a:t>
          </a:r>
          <a:r>
            <a:rPr lang="en-US" sz="1900" b="0" kern="1200" err="1"/>
            <a:t>Mașini</a:t>
          </a:r>
          <a:r>
            <a:rPr lang="en-US" sz="1900" b="0" kern="1200"/>
            <a:t> </a:t>
          </a:r>
          <a:r>
            <a:rPr lang="en-US" sz="1900" b="0" kern="1200" err="1"/>
            <a:t>Virtuale</a:t>
          </a:r>
          <a:endParaRPr lang="en-US" sz="1900" kern="1200"/>
        </a:p>
      </dsp:txBody>
      <dsp:txXfrm>
        <a:off x="4432873" y="473326"/>
        <a:ext cx="1657111" cy="1028897"/>
      </dsp:txXfrm>
    </dsp:sp>
    <dsp:sp modelId="{94CADAC6-3562-4A1F-A897-FD7D70B338AE}">
      <dsp:nvSpPr>
        <dsp:cNvPr id="0" name=""/>
        <dsp:cNvSpPr/>
      </dsp:nvSpPr>
      <dsp:spPr>
        <a:xfrm>
          <a:off x="6313232" y="259640"/>
          <a:ext cx="1721133" cy="109291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A314671-89C6-4590-9175-6443D50067B3}">
      <dsp:nvSpPr>
        <dsp:cNvPr id="0" name=""/>
        <dsp:cNvSpPr/>
      </dsp:nvSpPr>
      <dsp:spPr>
        <a:xfrm>
          <a:off x="6504469" y="441315"/>
          <a:ext cx="1721133" cy="109291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err="1"/>
            <a:t>Aplica</a:t>
          </a:r>
          <a:r>
            <a:rPr lang="ro-RO" sz="1900" kern="1200"/>
            <a:t>ț</a:t>
          </a:r>
          <a:r>
            <a:rPr lang="en-US" sz="1900" kern="1200"/>
            <a:t>ii </a:t>
          </a:r>
          <a:r>
            <a:rPr lang="ro-RO" sz="1900" kern="1200"/>
            <a:t>î</a:t>
          </a:r>
          <a:r>
            <a:rPr lang="en-US" sz="1900" kern="1200"/>
            <a:t>n cloud </a:t>
          </a:r>
        </a:p>
      </dsp:txBody>
      <dsp:txXfrm>
        <a:off x="6536480" y="473326"/>
        <a:ext cx="1657111" cy="10288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347F2-3487-4A5C-B0B1-D4DCC0CA6749}">
      <dsp:nvSpPr>
        <dsp:cNvPr id="0" name=""/>
        <dsp:cNvSpPr/>
      </dsp:nvSpPr>
      <dsp:spPr>
        <a:xfrm>
          <a:off x="1111073" y="1195"/>
          <a:ext cx="2095389" cy="1257233"/>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ro-RO" sz="1600" kern="1200"/>
            <a:t>Lift and shift</a:t>
          </a:r>
          <a:endParaRPr lang="en-US" sz="1600" kern="1200"/>
        </a:p>
        <a:p>
          <a:pPr marL="114300" lvl="1" indent="-114300" algn="l" defTabSz="533400">
            <a:lnSpc>
              <a:spcPct val="90000"/>
            </a:lnSpc>
            <a:spcBef>
              <a:spcPct val="0"/>
            </a:spcBef>
            <a:spcAft>
              <a:spcPct val="15000"/>
            </a:spcAft>
            <a:buChar char="•"/>
          </a:pPr>
          <a:r>
            <a:rPr lang="ro-RO" sz="1200" kern="1200"/>
            <a:t>Migrează așa cum este. Aplicații dezvoltate on-premises și translatate în cloud</a:t>
          </a:r>
          <a:endParaRPr lang="en-US" sz="1200" kern="1200"/>
        </a:p>
      </dsp:txBody>
      <dsp:txXfrm>
        <a:off x="1111073" y="1195"/>
        <a:ext cx="2095389" cy="1257233"/>
      </dsp:txXfrm>
    </dsp:sp>
    <dsp:sp modelId="{B0CCAF89-FB73-4338-91EB-B1ED51A424EE}">
      <dsp:nvSpPr>
        <dsp:cNvPr id="0" name=""/>
        <dsp:cNvSpPr/>
      </dsp:nvSpPr>
      <dsp:spPr>
        <a:xfrm>
          <a:off x="3416001" y="1195"/>
          <a:ext cx="2095389" cy="125723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ro-RO" sz="1600" kern="1200"/>
            <a:t>Refactorizare &amp; shift</a:t>
          </a:r>
          <a:endParaRPr lang="en-US" sz="1600" kern="1200"/>
        </a:p>
        <a:p>
          <a:pPr marL="114300" lvl="1" indent="-114300" algn="l" defTabSz="533400">
            <a:lnSpc>
              <a:spcPct val="90000"/>
            </a:lnSpc>
            <a:spcBef>
              <a:spcPct val="0"/>
            </a:spcBef>
            <a:spcAft>
              <a:spcPct val="15000"/>
            </a:spcAft>
            <a:buChar char="•"/>
          </a:pPr>
          <a:r>
            <a:rPr lang="ro-RO" sz="1200" kern="1200"/>
            <a:t>Migrează cu modificări pentru a folosi capabilitațile din cloud (servicii native, scalabilitate) </a:t>
          </a:r>
          <a:endParaRPr lang="en-US" sz="1200" kern="1200"/>
        </a:p>
      </dsp:txBody>
      <dsp:txXfrm>
        <a:off x="3416001" y="1195"/>
        <a:ext cx="2095389" cy="1257233"/>
      </dsp:txXfrm>
    </dsp:sp>
    <dsp:sp modelId="{998162C9-BA40-44EE-8148-0688F07F49ED}">
      <dsp:nvSpPr>
        <dsp:cNvPr id="0" name=""/>
        <dsp:cNvSpPr/>
      </dsp:nvSpPr>
      <dsp:spPr>
        <a:xfrm>
          <a:off x="2263537" y="1467968"/>
          <a:ext cx="2095389" cy="12572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ro-RO" sz="1600" kern="1200"/>
            <a:t>Cloud Native</a:t>
          </a:r>
          <a:endParaRPr lang="en-US" sz="1600" kern="1200"/>
        </a:p>
        <a:p>
          <a:pPr marL="114300" lvl="1" indent="-114300" algn="l" defTabSz="533400">
            <a:lnSpc>
              <a:spcPct val="90000"/>
            </a:lnSpc>
            <a:spcBef>
              <a:spcPct val="0"/>
            </a:spcBef>
            <a:spcAft>
              <a:spcPct val="15000"/>
            </a:spcAft>
            <a:buChar char="•"/>
          </a:pPr>
          <a:r>
            <a:rPr lang="ro-RO" sz="1200" kern="1200"/>
            <a:t>Implementare de la zero folosind servicii cloud IaaS/PaaS</a:t>
          </a:r>
          <a:endParaRPr lang="en-US" sz="1200" kern="1200"/>
        </a:p>
      </dsp:txBody>
      <dsp:txXfrm>
        <a:off x="2263537" y="1467968"/>
        <a:ext cx="2095389" cy="12572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28847-B448-4302-8DC1-C764A7F8D40D}">
      <dsp:nvSpPr>
        <dsp:cNvPr id="0" name=""/>
        <dsp:cNvSpPr/>
      </dsp:nvSpPr>
      <dsp:spPr>
        <a:xfrm>
          <a:off x="0" y="402"/>
          <a:ext cx="431382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134B624-CC14-4E47-8BB7-8A2E8879408F}">
      <dsp:nvSpPr>
        <dsp:cNvPr id="0" name=""/>
        <dsp:cNvSpPr/>
      </dsp:nvSpPr>
      <dsp:spPr>
        <a:xfrm>
          <a:off x="0" y="402"/>
          <a:ext cx="4313820" cy="3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mn-lt"/>
            </a:rPr>
            <a:t>Cybersecurity Objectives</a:t>
          </a:r>
          <a:endParaRPr lang="en-US" sz="1600" kern="1200">
            <a:latin typeface="+mn-lt"/>
            <a:cs typeface="Arial" panose="020B0604020202020204" pitchFamily="34" charset="0"/>
          </a:endParaRPr>
        </a:p>
      </dsp:txBody>
      <dsp:txXfrm>
        <a:off x="0" y="402"/>
        <a:ext cx="4313820" cy="366620"/>
      </dsp:txXfrm>
    </dsp:sp>
    <dsp:sp modelId="{A479216D-744C-4D46-AA06-A96E4E113952}">
      <dsp:nvSpPr>
        <dsp:cNvPr id="0" name=""/>
        <dsp:cNvSpPr/>
      </dsp:nvSpPr>
      <dsp:spPr>
        <a:xfrm>
          <a:off x="0" y="367022"/>
          <a:ext cx="431382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90E3D50-71A8-4165-A829-0811A3225ECF}">
      <dsp:nvSpPr>
        <dsp:cNvPr id="0" name=""/>
        <dsp:cNvSpPr/>
      </dsp:nvSpPr>
      <dsp:spPr>
        <a:xfrm>
          <a:off x="0" y="367022"/>
          <a:ext cx="4313820" cy="3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mn-lt"/>
              <a:cs typeface="Arial" panose="020B0604020202020204" pitchFamily="34" charset="0"/>
            </a:rPr>
            <a:t>Cryptographic Hash Functions</a:t>
          </a:r>
        </a:p>
      </dsp:txBody>
      <dsp:txXfrm>
        <a:off x="0" y="367022"/>
        <a:ext cx="4313820" cy="366620"/>
      </dsp:txXfrm>
    </dsp:sp>
    <dsp:sp modelId="{8516C8AB-0EB2-4483-868C-3AAF07114CDF}">
      <dsp:nvSpPr>
        <dsp:cNvPr id="0" name=""/>
        <dsp:cNvSpPr/>
      </dsp:nvSpPr>
      <dsp:spPr>
        <a:xfrm>
          <a:off x="0" y="733642"/>
          <a:ext cx="431382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CFE1CBD-C2B5-450D-82F6-6C347EF224A1}">
      <dsp:nvSpPr>
        <dsp:cNvPr id="0" name=""/>
        <dsp:cNvSpPr/>
      </dsp:nvSpPr>
      <dsp:spPr>
        <a:xfrm>
          <a:off x="0" y="733642"/>
          <a:ext cx="4313820" cy="3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mn-lt"/>
              <a:cs typeface="Arial" panose="020B0604020202020204" pitchFamily="34" charset="0"/>
            </a:rPr>
            <a:t>Symmetric Cryptography</a:t>
          </a:r>
        </a:p>
      </dsp:txBody>
      <dsp:txXfrm>
        <a:off x="0" y="733642"/>
        <a:ext cx="4313820" cy="366620"/>
      </dsp:txXfrm>
    </dsp:sp>
    <dsp:sp modelId="{752AC539-8F72-485E-91EC-85911FB66BF5}">
      <dsp:nvSpPr>
        <dsp:cNvPr id="0" name=""/>
        <dsp:cNvSpPr/>
      </dsp:nvSpPr>
      <dsp:spPr>
        <a:xfrm>
          <a:off x="0" y="1100262"/>
          <a:ext cx="431382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E08F926-5B46-4B3F-91FB-0B22BD43E3B0}">
      <dsp:nvSpPr>
        <dsp:cNvPr id="0" name=""/>
        <dsp:cNvSpPr/>
      </dsp:nvSpPr>
      <dsp:spPr>
        <a:xfrm>
          <a:off x="0" y="1100262"/>
          <a:ext cx="4313820" cy="3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mn-lt"/>
              <a:cs typeface="Arial" panose="020B0604020202020204" pitchFamily="34" charset="0"/>
            </a:rPr>
            <a:t>Asymmetric Cryptography</a:t>
          </a:r>
          <a:endParaRPr lang="en-US" sz="1600" b="1" kern="1200">
            <a:latin typeface="+mn-lt"/>
            <a:cs typeface="Arial" panose="020B0604020202020204" pitchFamily="34" charset="0"/>
          </a:endParaRPr>
        </a:p>
      </dsp:txBody>
      <dsp:txXfrm>
        <a:off x="0" y="1100262"/>
        <a:ext cx="4313820" cy="366620"/>
      </dsp:txXfrm>
    </dsp:sp>
    <dsp:sp modelId="{083EF091-7BA7-425F-A6B8-07854AC8D318}">
      <dsp:nvSpPr>
        <dsp:cNvPr id="0" name=""/>
        <dsp:cNvSpPr/>
      </dsp:nvSpPr>
      <dsp:spPr>
        <a:xfrm>
          <a:off x="0" y="1466882"/>
          <a:ext cx="431382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5B2CC40-E1DF-4F11-85EC-290EE22FEA3B}">
      <dsp:nvSpPr>
        <dsp:cNvPr id="0" name=""/>
        <dsp:cNvSpPr/>
      </dsp:nvSpPr>
      <dsp:spPr>
        <a:xfrm>
          <a:off x="0" y="1466882"/>
          <a:ext cx="4313820" cy="3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a:latin typeface="+mn-lt"/>
              <a:cs typeface="Arial" panose="020B0604020202020204" pitchFamily="34" charset="0"/>
            </a:rPr>
            <a:t>Digital Signatures</a:t>
          </a:r>
        </a:p>
      </dsp:txBody>
      <dsp:txXfrm>
        <a:off x="0" y="1466882"/>
        <a:ext cx="4313820" cy="366620"/>
      </dsp:txXfrm>
    </dsp:sp>
    <dsp:sp modelId="{69BD837B-6A21-458B-8CE5-C1A6D12AAAA6}">
      <dsp:nvSpPr>
        <dsp:cNvPr id="0" name=""/>
        <dsp:cNvSpPr/>
      </dsp:nvSpPr>
      <dsp:spPr>
        <a:xfrm>
          <a:off x="0" y="1833503"/>
          <a:ext cx="431382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C2822D7-50DC-4BAC-BF53-7984A5CDC418}">
      <dsp:nvSpPr>
        <dsp:cNvPr id="0" name=""/>
        <dsp:cNvSpPr/>
      </dsp:nvSpPr>
      <dsp:spPr>
        <a:xfrm>
          <a:off x="0" y="1833503"/>
          <a:ext cx="4313820" cy="3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a:latin typeface="+mn-lt"/>
              <a:cs typeface="Arial" panose="020B0604020202020204" pitchFamily="34" charset="0"/>
            </a:rPr>
            <a:t>Authentication</a:t>
          </a:r>
        </a:p>
      </dsp:txBody>
      <dsp:txXfrm>
        <a:off x="0" y="1833503"/>
        <a:ext cx="4313820" cy="366620"/>
      </dsp:txXfrm>
    </dsp:sp>
    <dsp:sp modelId="{7F294E34-15A6-4533-9B53-D12AFB4BEB04}">
      <dsp:nvSpPr>
        <dsp:cNvPr id="0" name=""/>
        <dsp:cNvSpPr/>
      </dsp:nvSpPr>
      <dsp:spPr>
        <a:xfrm>
          <a:off x="0" y="2200123"/>
          <a:ext cx="431382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066609F-3BA4-4CE6-BC78-BF3BEF756C68}">
      <dsp:nvSpPr>
        <dsp:cNvPr id="0" name=""/>
        <dsp:cNvSpPr/>
      </dsp:nvSpPr>
      <dsp:spPr>
        <a:xfrm>
          <a:off x="0" y="2200123"/>
          <a:ext cx="4313820" cy="3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mn-lt"/>
              <a:cs typeface="Arial" panose="020B0604020202020204" pitchFamily="34" charset="0"/>
            </a:rPr>
            <a:t>Keys management and distribution</a:t>
          </a:r>
        </a:p>
      </dsp:txBody>
      <dsp:txXfrm>
        <a:off x="0" y="2200123"/>
        <a:ext cx="4313820" cy="366620"/>
      </dsp:txXfrm>
    </dsp:sp>
    <dsp:sp modelId="{6C11D291-3804-47A6-B34A-8382C3BDD0FD}">
      <dsp:nvSpPr>
        <dsp:cNvPr id="0" name=""/>
        <dsp:cNvSpPr/>
      </dsp:nvSpPr>
      <dsp:spPr>
        <a:xfrm>
          <a:off x="0" y="2566743"/>
          <a:ext cx="431382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A0275F0-4CD8-4E19-B56C-E99C94808404}">
      <dsp:nvSpPr>
        <dsp:cNvPr id="0" name=""/>
        <dsp:cNvSpPr/>
      </dsp:nvSpPr>
      <dsp:spPr>
        <a:xfrm>
          <a:off x="0" y="2566743"/>
          <a:ext cx="4313820" cy="3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mn-lt"/>
              <a:cs typeface="Arial" panose="020B0604020202020204" pitchFamily="34" charset="0"/>
            </a:rPr>
            <a:t>Digital Certificates. </a:t>
          </a:r>
        </a:p>
      </dsp:txBody>
      <dsp:txXfrm>
        <a:off x="0" y="2566743"/>
        <a:ext cx="4313820" cy="366620"/>
      </dsp:txXfrm>
    </dsp:sp>
    <dsp:sp modelId="{281B0C0C-D234-476C-94D2-E0BA5E6C2A21}">
      <dsp:nvSpPr>
        <dsp:cNvPr id="0" name=""/>
        <dsp:cNvSpPr/>
      </dsp:nvSpPr>
      <dsp:spPr>
        <a:xfrm>
          <a:off x="0" y="2933363"/>
          <a:ext cx="431382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59A7E5C-41AA-4A21-B343-A001A9DC21AC}">
      <dsp:nvSpPr>
        <dsp:cNvPr id="0" name=""/>
        <dsp:cNvSpPr/>
      </dsp:nvSpPr>
      <dsp:spPr>
        <a:xfrm>
          <a:off x="0" y="2933363"/>
          <a:ext cx="4313820" cy="3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mn-lt"/>
              <a:cs typeface="Arial" panose="020B0604020202020204" pitchFamily="34" charset="0"/>
            </a:rPr>
            <a:t>Certification Authorities</a:t>
          </a:r>
        </a:p>
      </dsp:txBody>
      <dsp:txXfrm>
        <a:off x="0" y="2933363"/>
        <a:ext cx="4313820" cy="3666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ED7FC5FE-6F0D-D34A-8EE6-C95B4F5F4DC8}" type="datetimeFigureOut">
              <a:rPr lang="en-US" smtClean="0"/>
              <a:pPr/>
              <a:t>7/25/2024</a:t>
            </a:fld>
            <a:endParaRPr lang="en-US"/>
          </a:p>
        </p:txBody>
      </p:sp>
      <p:sp>
        <p:nvSpPr>
          <p:cNvPr id="4" name="Slide Image Placeholder 3"/>
          <p:cNvSpPr>
            <a:spLocks noGrp="1" noRot="1" noChangeAspect="1"/>
          </p:cNvSpPr>
          <p:nvPr>
            <p:ph type="sldImg" idx="2"/>
          </p:nvPr>
        </p:nvSpPr>
        <p:spPr>
          <a:xfrm>
            <a:off x="422275" y="704850"/>
            <a:ext cx="6257925"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D61C8689-8455-3546-ADF9-3B7273760F66}" type="slidenum">
              <a:rPr lang="en-US" smtClean="0"/>
              <a:pPr/>
              <a:t>‹#›</a:t>
            </a:fld>
            <a:endParaRPr lang="en-US"/>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hattered.io/"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valerieaurora.org/hash.html"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Cryptographic_hash_function%29."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ideone.com/GGAA8d"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Key_derivation_functi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Advanced_Encryption_Standard"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en.wikipedia.org/wiki/Rainbow_table"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nakedsecurity.sophos.com/2012/06/21/linkedin-slapped-with-5-million-class-action-suit-over-leaked-passwords/" TargetMode="External"/><Relationship Id="rId4" Type="http://schemas.openxmlformats.org/officeDocument/2006/relationships/hyperlink" Target="http://cwe.mitre.org/data/definitions/759.html"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Brute_force_attack"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en.wikipedia.org/wiki/Data_Encryption_Standard" TargetMode="External"/><Relationship Id="rId4" Type="http://schemas.openxmlformats.org/officeDocument/2006/relationships/hyperlink" Target="https://en.wikipedia.org/wiki/RSA_Security"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xkcd.com/936/"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en.wikipedia.org/wiki/Dicewar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5366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Prima </a:t>
            </a:r>
            <a:r>
              <a:rPr lang="en-US" err="1"/>
              <a:t>tehnologie</a:t>
            </a:r>
            <a:r>
              <a:rPr lang="en-US"/>
              <a:t> </a:t>
            </a:r>
            <a:r>
              <a:rPr lang="en-US" err="1"/>
              <a:t>interesanta</a:t>
            </a:r>
            <a:r>
              <a:rPr lang="en-US"/>
              <a:t> care a </a:t>
            </a:r>
            <a:r>
              <a:rPr lang="en-US" err="1"/>
              <a:t>aparut</a:t>
            </a:r>
            <a:r>
              <a:rPr lang="en-US"/>
              <a:t> a </a:t>
            </a:r>
            <a:r>
              <a:rPr lang="en-US" err="1"/>
              <a:t>fost</a:t>
            </a:r>
            <a:r>
              <a:rPr lang="en-US"/>
              <a:t> </a:t>
            </a:r>
            <a:r>
              <a:rPr lang="en-US" b="1" err="1"/>
              <a:t>virtualizarea</a:t>
            </a:r>
            <a:r>
              <a:rPr lang="en-US"/>
              <a:t>. </a:t>
            </a:r>
            <a:r>
              <a:rPr lang="en-US" err="1"/>
              <a:t>Aceasta</a:t>
            </a:r>
            <a:r>
              <a:rPr lang="en-US"/>
              <a:t> </a:t>
            </a:r>
            <a:r>
              <a:rPr lang="en-US" err="1"/>
              <a:t>este</a:t>
            </a:r>
            <a:r>
              <a:rPr lang="en-US"/>
              <a:t> un </a:t>
            </a:r>
            <a:r>
              <a:rPr lang="en-US" err="1"/>
              <a:t>nivel</a:t>
            </a:r>
            <a:r>
              <a:rPr lang="en-US"/>
              <a:t> software care se </a:t>
            </a:r>
            <a:r>
              <a:rPr lang="en-US" err="1"/>
              <a:t>gaseste</a:t>
            </a:r>
            <a:r>
              <a:rPr lang="en-US"/>
              <a:t> </a:t>
            </a:r>
            <a:r>
              <a:rPr lang="en-US" err="1"/>
              <a:t>deasupra</a:t>
            </a:r>
            <a:r>
              <a:rPr lang="en-US"/>
              <a:t> </a:t>
            </a:r>
            <a:r>
              <a:rPr lang="en-US" err="1"/>
              <a:t>sistemului</a:t>
            </a:r>
            <a:r>
              <a:rPr lang="en-US"/>
              <a:t> de </a:t>
            </a:r>
            <a:r>
              <a:rPr lang="en-US" err="1"/>
              <a:t>operare</a:t>
            </a:r>
            <a:r>
              <a:rPr lang="en-US"/>
              <a:t> de pe server </a:t>
            </a:r>
            <a:r>
              <a:rPr lang="en-US" err="1"/>
              <a:t>si</a:t>
            </a:r>
            <a:r>
              <a:rPr lang="en-US"/>
              <a:t> </a:t>
            </a:r>
            <a:r>
              <a:rPr lang="en-US" err="1"/>
              <a:t>iti</a:t>
            </a:r>
            <a:r>
              <a:rPr lang="en-US"/>
              <a:t> da </a:t>
            </a:r>
            <a:r>
              <a:rPr lang="en-US" err="1"/>
              <a:t>posibilitatea</a:t>
            </a:r>
            <a:r>
              <a:rPr lang="en-US"/>
              <a:t> </a:t>
            </a:r>
            <a:r>
              <a:rPr lang="en-US" err="1"/>
              <a:t>sa</a:t>
            </a:r>
            <a:r>
              <a:rPr lang="en-US"/>
              <a:t> </a:t>
            </a:r>
            <a:r>
              <a:rPr lang="en-US" err="1"/>
              <a:t>incarci</a:t>
            </a:r>
            <a:r>
              <a:rPr lang="en-US"/>
              <a:t> un </a:t>
            </a:r>
            <a:r>
              <a:rPr lang="en-US" err="1"/>
              <a:t>fisier</a:t>
            </a:r>
            <a:r>
              <a:rPr lang="en-US"/>
              <a:t> (care </a:t>
            </a:r>
            <a:r>
              <a:rPr lang="en-US" err="1"/>
              <a:t>este</a:t>
            </a:r>
            <a:r>
              <a:rPr lang="en-US"/>
              <a:t> </a:t>
            </a:r>
            <a:r>
              <a:rPr lang="en-US" err="1"/>
              <a:t>masina</a:t>
            </a:r>
            <a:r>
              <a:rPr lang="en-US"/>
              <a:t> </a:t>
            </a:r>
            <a:r>
              <a:rPr lang="en-US" err="1"/>
              <a:t>virtuala</a:t>
            </a:r>
            <a:r>
              <a:rPr lang="en-US"/>
              <a:t>) </a:t>
            </a:r>
            <a:r>
              <a:rPr lang="en-US" err="1"/>
              <a:t>si</a:t>
            </a:r>
            <a:r>
              <a:rPr lang="en-US"/>
              <a:t> care </a:t>
            </a:r>
            <a:r>
              <a:rPr lang="en-US" err="1"/>
              <a:t>descrie</a:t>
            </a:r>
            <a:r>
              <a:rPr lang="en-US"/>
              <a:t> un </a:t>
            </a:r>
            <a:r>
              <a:rPr lang="en-US" err="1"/>
              <a:t>intreg</a:t>
            </a:r>
            <a:r>
              <a:rPr lang="en-US"/>
              <a:t> system de </a:t>
            </a:r>
            <a:r>
              <a:rPr lang="en-US" err="1"/>
              <a:t>operare</a:t>
            </a:r>
            <a:r>
              <a:rPr lang="en-US"/>
              <a:t>, </a:t>
            </a:r>
            <a:r>
              <a:rPr lang="en-US" err="1"/>
              <a:t>partea</a:t>
            </a:r>
            <a:r>
              <a:rPr lang="en-US"/>
              <a:t> de runtime, </a:t>
            </a:r>
            <a:r>
              <a:rPr lang="en-US" err="1"/>
              <a:t>setarile</a:t>
            </a:r>
            <a:r>
              <a:rPr lang="en-US"/>
              <a:t> </a:t>
            </a:r>
            <a:r>
              <a:rPr lang="en-US" err="1"/>
              <a:t>si</a:t>
            </a:r>
            <a:r>
              <a:rPr lang="en-US"/>
              <a:t> </a:t>
            </a:r>
            <a:r>
              <a:rPr lang="en-US" err="1"/>
              <a:t>aplicatiile</a:t>
            </a:r>
            <a:r>
              <a:rPr lang="en-US"/>
              <a:t> care </a:t>
            </a:r>
            <a:r>
              <a:rPr lang="en-US" err="1"/>
              <a:t>ruleaza</a:t>
            </a:r>
            <a:r>
              <a:rPr lang="en-US"/>
              <a:t>. Din </a:t>
            </a:r>
            <a:r>
              <a:rPr lang="en-US" b="1"/>
              <a:t>afara </a:t>
            </a:r>
            <a:r>
              <a:rPr lang="en-US" err="1"/>
              <a:t>privind</a:t>
            </a:r>
            <a:r>
              <a:rPr lang="en-US"/>
              <a:t> </a:t>
            </a:r>
            <a:r>
              <a:rPr lang="en-US" err="1"/>
              <a:t>este</a:t>
            </a:r>
            <a:r>
              <a:rPr lang="en-US"/>
              <a:t> un </a:t>
            </a:r>
            <a:r>
              <a:rPr lang="en-US" err="1"/>
              <a:t>fisier</a:t>
            </a:r>
            <a:r>
              <a:rPr lang="en-US"/>
              <a:t> care </a:t>
            </a:r>
            <a:r>
              <a:rPr lang="en-US" err="1"/>
              <a:t>ruleaza</a:t>
            </a:r>
            <a:r>
              <a:rPr lang="en-US"/>
              <a:t> pe server, din </a:t>
            </a:r>
            <a:r>
              <a:rPr lang="en-US" b="1"/>
              <a:t>interior </a:t>
            </a:r>
            <a:r>
              <a:rPr lang="en-US" err="1"/>
              <a:t>este</a:t>
            </a:r>
            <a:r>
              <a:rPr lang="en-US"/>
              <a:t> un </a:t>
            </a:r>
            <a:r>
              <a:rPr lang="en-US" err="1"/>
              <a:t>intreg</a:t>
            </a:r>
            <a:r>
              <a:rPr lang="en-US"/>
              <a:t> server virtual. </a:t>
            </a:r>
            <a:r>
              <a:rPr lang="en-US" err="1"/>
              <a:t>Aplicatiile</a:t>
            </a:r>
            <a:r>
              <a:rPr lang="en-US"/>
              <a:t> il </a:t>
            </a:r>
            <a:r>
              <a:rPr lang="en-US" err="1"/>
              <a:t>vad</a:t>
            </a:r>
            <a:r>
              <a:rPr lang="en-US"/>
              <a:t> ca </a:t>
            </a:r>
            <a:r>
              <a:rPr lang="en-US" err="1"/>
              <a:t>fiind</a:t>
            </a:r>
            <a:r>
              <a:rPr lang="en-US"/>
              <a:t> un calculator </a:t>
            </a:r>
            <a:r>
              <a:rPr lang="en-US" err="1"/>
              <a:t>dedicat</a:t>
            </a:r>
            <a:r>
              <a:rPr lang="en-US"/>
              <a:t>. </a:t>
            </a:r>
            <a:r>
              <a:rPr lang="en-US" err="1"/>
              <a:t>Veti</a:t>
            </a:r>
            <a:r>
              <a:rPr lang="en-US"/>
              <a:t> </a:t>
            </a:r>
            <a:r>
              <a:rPr lang="en-US" err="1"/>
              <a:t>avea</a:t>
            </a:r>
            <a:r>
              <a:rPr lang="en-US"/>
              <a:t> </a:t>
            </a:r>
            <a:r>
              <a:rPr lang="en-US" err="1"/>
              <a:t>acest</a:t>
            </a:r>
            <a:r>
              <a:rPr lang="en-US"/>
              <a:t> </a:t>
            </a:r>
            <a:r>
              <a:rPr lang="en-US" err="1"/>
              <a:t>exemplu</a:t>
            </a:r>
            <a:r>
              <a:rPr lang="en-US"/>
              <a:t> in </a:t>
            </a:r>
            <a:r>
              <a:rPr lang="en-US" err="1"/>
              <a:t>cadrul</a:t>
            </a:r>
            <a:r>
              <a:rPr lang="en-US"/>
              <a:t> </a:t>
            </a:r>
            <a:r>
              <a:rPr lang="en-US" err="1"/>
              <a:t>scolii</a:t>
            </a:r>
            <a:r>
              <a:rPr lang="en-US"/>
              <a:t> de </a:t>
            </a:r>
            <a:r>
              <a:rPr lang="en-US" err="1"/>
              <a:t>vara</a:t>
            </a:r>
            <a:r>
              <a:rPr lang="en-US"/>
              <a:t>, cand </a:t>
            </a:r>
            <a:r>
              <a:rPr lang="en-US" err="1"/>
              <a:t>va</a:t>
            </a:r>
            <a:r>
              <a:rPr lang="en-US"/>
              <a:t> </a:t>
            </a:r>
            <a:r>
              <a:rPr lang="en-US" err="1"/>
              <a:t>vom</a:t>
            </a:r>
            <a:r>
              <a:rPr lang="en-US"/>
              <a:t> </a:t>
            </a:r>
            <a:r>
              <a:rPr lang="en-US" err="1"/>
              <a:t>furniza</a:t>
            </a:r>
            <a:r>
              <a:rPr lang="en-US"/>
              <a:t> un </a:t>
            </a:r>
            <a:r>
              <a:rPr lang="en-US" err="1"/>
              <a:t>astfel</a:t>
            </a:r>
            <a:r>
              <a:rPr lang="en-US"/>
              <a:t> de </a:t>
            </a:r>
            <a:r>
              <a:rPr lang="en-US" err="1"/>
              <a:t>fisier</a:t>
            </a:r>
            <a:r>
              <a:rPr lang="en-US"/>
              <a:t> </a:t>
            </a:r>
            <a:r>
              <a:rPr lang="en-US" err="1"/>
              <a:t>ce</a:t>
            </a:r>
            <a:r>
              <a:rPr lang="en-US"/>
              <a:t> se </a:t>
            </a:r>
            <a:r>
              <a:rPr lang="en-US" err="1"/>
              <a:t>poate</a:t>
            </a:r>
            <a:r>
              <a:rPr lang="en-US"/>
              <a:t> </a:t>
            </a:r>
            <a:r>
              <a:rPr lang="en-US" err="1"/>
              <a:t>rula</a:t>
            </a:r>
            <a:r>
              <a:rPr lang="en-US"/>
              <a:t> </a:t>
            </a:r>
            <a:r>
              <a:rPr lang="en-US" err="1"/>
              <a:t>si</a:t>
            </a:r>
            <a:r>
              <a:rPr lang="en-US"/>
              <a:t> pe </a:t>
            </a:r>
            <a:r>
              <a:rPr lang="en-US" err="1"/>
              <a:t>laptopul</a:t>
            </a:r>
            <a:r>
              <a:rPr lang="en-US"/>
              <a:t> </a:t>
            </a:r>
            <a:r>
              <a:rPr lang="en-US" err="1"/>
              <a:t>vostru</a:t>
            </a:r>
            <a:r>
              <a:rPr lang="en-US"/>
              <a:t>.  </a:t>
            </a:r>
          </a:p>
          <a:p>
            <a:r>
              <a:rPr lang="en-US"/>
              <a:t>2) A </a:t>
            </a:r>
            <a:r>
              <a:rPr lang="en-US" err="1"/>
              <a:t>doua</a:t>
            </a:r>
            <a:r>
              <a:rPr lang="en-US"/>
              <a:t> </a:t>
            </a:r>
            <a:r>
              <a:rPr lang="en-US" err="1"/>
              <a:t>tehnologie</a:t>
            </a:r>
            <a:r>
              <a:rPr lang="en-US"/>
              <a:t> </a:t>
            </a:r>
            <a:r>
              <a:rPr lang="en-US" err="1"/>
              <a:t>cheie</a:t>
            </a:r>
            <a:r>
              <a:rPr lang="en-US"/>
              <a:t> </a:t>
            </a:r>
            <a:r>
              <a:rPr lang="en-US" err="1"/>
              <a:t>descrisa</a:t>
            </a:r>
            <a:r>
              <a:rPr lang="en-US"/>
              <a:t> </a:t>
            </a:r>
            <a:r>
              <a:rPr lang="en-US" err="1"/>
              <a:t>aici</a:t>
            </a:r>
            <a:r>
              <a:rPr lang="en-US"/>
              <a:t> </a:t>
            </a:r>
            <a:r>
              <a:rPr lang="en-US" err="1"/>
              <a:t>pentru</a:t>
            </a:r>
            <a:r>
              <a:rPr lang="en-US"/>
              <a:t> </a:t>
            </a:r>
            <a:r>
              <a:rPr lang="en-US" err="1"/>
              <a:t>rula</a:t>
            </a:r>
            <a:r>
              <a:rPr lang="en-US"/>
              <a:t> </a:t>
            </a:r>
            <a:r>
              <a:rPr lang="en-US" err="1"/>
              <a:t>mai</a:t>
            </a:r>
            <a:r>
              <a:rPr lang="en-US"/>
              <a:t> </a:t>
            </a:r>
            <a:r>
              <a:rPr lang="en-US" err="1"/>
              <a:t>mult</a:t>
            </a:r>
            <a:r>
              <a:rPr lang="en-US"/>
              <a:t> </a:t>
            </a:r>
            <a:r>
              <a:rPr lang="en-US" err="1"/>
              <a:t>decat</a:t>
            </a:r>
            <a:r>
              <a:rPr lang="en-US"/>
              <a:t> o </a:t>
            </a:r>
            <a:r>
              <a:rPr lang="en-US" err="1"/>
              <a:t>singura</a:t>
            </a:r>
            <a:r>
              <a:rPr lang="en-US"/>
              <a:t> </a:t>
            </a:r>
            <a:r>
              <a:rPr lang="en-US" err="1"/>
              <a:t>aplicatie</a:t>
            </a:r>
            <a:r>
              <a:rPr lang="en-US"/>
              <a:t> pe un </a:t>
            </a:r>
            <a:r>
              <a:rPr lang="en-US" err="1"/>
              <a:t>singur</a:t>
            </a:r>
            <a:r>
              <a:rPr lang="en-US"/>
              <a:t> server o </a:t>
            </a:r>
            <a:r>
              <a:rPr lang="en-US" err="1"/>
              <a:t>reprezinta</a:t>
            </a:r>
            <a:r>
              <a:rPr lang="en-US"/>
              <a:t> </a:t>
            </a:r>
            <a:r>
              <a:rPr lang="en-US" b="1" err="1"/>
              <a:t>containerele</a:t>
            </a:r>
            <a:r>
              <a:rPr lang="en-US"/>
              <a:t>. </a:t>
            </a:r>
            <a:r>
              <a:rPr lang="en-US" err="1"/>
              <a:t>Dupa</a:t>
            </a:r>
            <a:r>
              <a:rPr lang="en-US"/>
              <a:t> cum </a:t>
            </a:r>
            <a:r>
              <a:rPr lang="en-US" err="1"/>
              <a:t>vedeti</a:t>
            </a:r>
            <a:r>
              <a:rPr lang="en-US"/>
              <a:t> VM </a:t>
            </a:r>
            <a:r>
              <a:rPr lang="en-US" err="1"/>
              <a:t>este</a:t>
            </a:r>
            <a:r>
              <a:rPr lang="en-US"/>
              <a:t> </a:t>
            </a:r>
            <a:r>
              <a:rPr lang="en-US" err="1"/>
              <a:t>destul</a:t>
            </a:r>
            <a:r>
              <a:rPr lang="en-US"/>
              <a:t> de mare </a:t>
            </a:r>
            <a:r>
              <a:rPr lang="en-US" err="1"/>
              <a:t>si</a:t>
            </a:r>
            <a:r>
              <a:rPr lang="en-US"/>
              <a:t> nu ne </a:t>
            </a:r>
            <a:r>
              <a:rPr lang="en-US" err="1"/>
              <a:t>trebuie</a:t>
            </a:r>
            <a:r>
              <a:rPr lang="en-US"/>
              <a:t> </a:t>
            </a:r>
            <a:r>
              <a:rPr lang="en-US" err="1"/>
              <a:t>pentru</a:t>
            </a:r>
            <a:r>
              <a:rPr lang="en-US"/>
              <a:t> </a:t>
            </a:r>
            <a:r>
              <a:rPr lang="en-US" err="1"/>
              <a:t>fiecare</a:t>
            </a:r>
            <a:r>
              <a:rPr lang="en-US"/>
              <a:t> </a:t>
            </a:r>
            <a:r>
              <a:rPr lang="en-US" err="1"/>
              <a:t>aplicatie</a:t>
            </a:r>
            <a:r>
              <a:rPr lang="en-US"/>
              <a:t> care </a:t>
            </a:r>
            <a:r>
              <a:rPr lang="en-US" err="1"/>
              <a:t>ruleaza</a:t>
            </a:r>
            <a:r>
              <a:rPr lang="en-US"/>
              <a:t> </a:t>
            </a:r>
            <a:r>
              <a:rPr lang="en-US" err="1"/>
              <a:t>toate</a:t>
            </a:r>
            <a:r>
              <a:rPr lang="en-US"/>
              <a:t> </a:t>
            </a:r>
            <a:r>
              <a:rPr lang="en-US" err="1"/>
              <a:t>componentele</a:t>
            </a:r>
            <a:r>
              <a:rPr lang="en-US"/>
              <a:t>, </a:t>
            </a:r>
            <a:r>
              <a:rPr lang="en-US" err="1"/>
              <a:t>sistemul</a:t>
            </a:r>
            <a:r>
              <a:rPr lang="en-US"/>
              <a:t> de </a:t>
            </a:r>
            <a:r>
              <a:rPr lang="en-US" err="1"/>
              <a:t>operare</a:t>
            </a:r>
            <a:r>
              <a:rPr lang="en-US"/>
              <a:t> </a:t>
            </a:r>
            <a:r>
              <a:rPr lang="en-US" err="1"/>
              <a:t>separat</a:t>
            </a:r>
            <a:r>
              <a:rPr lang="en-US"/>
              <a:t>, etc.  </a:t>
            </a:r>
            <a:r>
              <a:rPr lang="en-US" err="1"/>
              <a:t>Multe</a:t>
            </a:r>
            <a:r>
              <a:rPr lang="en-US"/>
              <a:t> </a:t>
            </a:r>
            <a:r>
              <a:rPr lang="en-US" err="1"/>
              <a:t>componente</a:t>
            </a:r>
            <a:r>
              <a:rPr lang="en-US"/>
              <a:t> pot fi </a:t>
            </a:r>
            <a:r>
              <a:rPr lang="en-US" err="1"/>
              <a:t>partajate</a:t>
            </a:r>
            <a:r>
              <a:rPr lang="en-US"/>
              <a:t> </a:t>
            </a:r>
            <a:r>
              <a:rPr lang="en-US" err="1"/>
              <a:t>intre</a:t>
            </a:r>
            <a:r>
              <a:rPr lang="en-US"/>
              <a:t> </a:t>
            </a:r>
            <a:r>
              <a:rPr lang="en-US" err="1"/>
              <a:t>aplicatii</a:t>
            </a:r>
            <a:r>
              <a:rPr lang="en-US"/>
              <a:t>, de </a:t>
            </a:r>
            <a:r>
              <a:rPr lang="en-US" err="1"/>
              <a:t>exemplu</a:t>
            </a:r>
            <a:r>
              <a:rPr lang="en-US"/>
              <a:t> parti din </a:t>
            </a:r>
            <a:r>
              <a:rPr lang="en-US" err="1"/>
              <a:t>kernelul</a:t>
            </a:r>
            <a:r>
              <a:rPr lang="en-US"/>
              <a:t> de Linux. Un container </a:t>
            </a:r>
            <a:r>
              <a:rPr lang="en-US" err="1"/>
              <a:t>contine</a:t>
            </a:r>
            <a:r>
              <a:rPr lang="en-US"/>
              <a:t> </a:t>
            </a:r>
            <a:r>
              <a:rPr lang="en-US" err="1"/>
              <a:t>doar</a:t>
            </a:r>
            <a:r>
              <a:rPr lang="en-US"/>
              <a:t> </a:t>
            </a:r>
            <a:r>
              <a:rPr lang="en-US" err="1"/>
              <a:t>aplicatia</a:t>
            </a:r>
            <a:r>
              <a:rPr lang="en-US"/>
              <a:t> </a:t>
            </a:r>
            <a:r>
              <a:rPr lang="en-US" err="1"/>
              <a:t>si</a:t>
            </a:r>
            <a:r>
              <a:rPr lang="en-US"/>
              <a:t> </a:t>
            </a:r>
            <a:r>
              <a:rPr lang="en-US" err="1"/>
              <a:t>cateva</a:t>
            </a:r>
            <a:r>
              <a:rPr lang="en-US"/>
              <a:t> din </a:t>
            </a:r>
            <a:r>
              <a:rPr lang="en-US" err="1"/>
              <a:t>componentele</a:t>
            </a:r>
            <a:r>
              <a:rPr lang="en-US"/>
              <a:t> de runtime </a:t>
            </a:r>
            <a:r>
              <a:rPr lang="en-US" err="1"/>
              <a:t>necesare</a:t>
            </a:r>
            <a:r>
              <a:rPr lang="en-US"/>
              <a:t> </a:t>
            </a:r>
            <a:r>
              <a:rPr lang="en-US" err="1"/>
              <a:t>pentru</a:t>
            </a:r>
            <a:r>
              <a:rPr lang="en-US"/>
              <a:t> </a:t>
            </a:r>
            <a:r>
              <a:rPr lang="en-US" err="1"/>
              <a:t>acea</a:t>
            </a:r>
            <a:r>
              <a:rPr lang="en-US"/>
              <a:t> </a:t>
            </a:r>
            <a:r>
              <a:rPr lang="en-US" err="1"/>
              <a:t>aplicatie</a:t>
            </a:r>
            <a:r>
              <a:rPr lang="en-US"/>
              <a:t>. </a:t>
            </a:r>
            <a:r>
              <a:rPr lang="en-US" err="1"/>
              <a:t>Acestea</a:t>
            </a:r>
            <a:r>
              <a:rPr lang="en-US"/>
              <a:t> sunt </a:t>
            </a:r>
            <a:r>
              <a:rPr lang="en-US" err="1"/>
              <a:t>traduse</a:t>
            </a:r>
            <a:r>
              <a:rPr lang="en-US"/>
              <a:t> de un </a:t>
            </a:r>
            <a:r>
              <a:rPr lang="en-US" b="1"/>
              <a:t>manager de </a:t>
            </a:r>
            <a:r>
              <a:rPr lang="en-US" b="1" err="1"/>
              <a:t>containere</a:t>
            </a:r>
            <a:r>
              <a:rPr lang="en-US" b="1"/>
              <a:t> </a:t>
            </a:r>
            <a:r>
              <a:rPr lang="en-US"/>
              <a:t>care se </a:t>
            </a:r>
            <a:r>
              <a:rPr lang="en-US" err="1"/>
              <a:t>gaseste</a:t>
            </a:r>
            <a:r>
              <a:rPr lang="en-US"/>
              <a:t> </a:t>
            </a:r>
            <a:r>
              <a:rPr lang="en-US" err="1"/>
              <a:t>peste</a:t>
            </a:r>
            <a:r>
              <a:rPr lang="en-US"/>
              <a:t> </a:t>
            </a:r>
            <a:r>
              <a:rPr lang="en-US" err="1"/>
              <a:t>sistemul</a:t>
            </a:r>
            <a:r>
              <a:rPr lang="en-US"/>
              <a:t> de </a:t>
            </a:r>
            <a:r>
              <a:rPr lang="en-US" err="1"/>
              <a:t>operare</a:t>
            </a:r>
            <a:r>
              <a:rPr lang="en-US"/>
              <a:t>. </a:t>
            </a:r>
          </a:p>
          <a:p>
            <a:endParaRPr lang="en-US"/>
          </a:p>
          <a:p>
            <a:r>
              <a:rPr lang="en-US" err="1"/>
              <a:t>Pentru</a:t>
            </a:r>
            <a:r>
              <a:rPr lang="en-US"/>
              <a:t> </a:t>
            </a:r>
            <a:r>
              <a:rPr lang="en-US" err="1"/>
              <a:t>ambele</a:t>
            </a:r>
            <a:r>
              <a:rPr lang="en-US"/>
              <a:t> </a:t>
            </a:r>
            <a:r>
              <a:rPr lang="en-US" err="1"/>
              <a:t>tehnologii</a:t>
            </a:r>
            <a:r>
              <a:rPr lang="en-US"/>
              <a:t>, </a:t>
            </a:r>
            <a:r>
              <a:rPr lang="en-US" err="1"/>
              <a:t>atat</a:t>
            </a:r>
            <a:r>
              <a:rPr lang="en-US"/>
              <a:t> </a:t>
            </a:r>
            <a:r>
              <a:rPr lang="en-US" err="1"/>
              <a:t>containere</a:t>
            </a:r>
            <a:r>
              <a:rPr lang="en-US"/>
              <a:t> cat </a:t>
            </a:r>
            <a:r>
              <a:rPr lang="en-US" err="1"/>
              <a:t>si</a:t>
            </a:r>
            <a:r>
              <a:rPr lang="en-US"/>
              <a:t> VMs, </a:t>
            </a:r>
            <a:r>
              <a:rPr lang="en-US" err="1"/>
              <a:t>modul</a:t>
            </a:r>
            <a:r>
              <a:rPr lang="en-US"/>
              <a:t> in care se </a:t>
            </a:r>
            <a:r>
              <a:rPr lang="en-US" err="1"/>
              <a:t>definesc</a:t>
            </a:r>
            <a:r>
              <a:rPr lang="en-US"/>
              <a:t> </a:t>
            </a:r>
            <a:r>
              <a:rPr lang="en-US" err="1"/>
              <a:t>resursele</a:t>
            </a:r>
            <a:r>
              <a:rPr lang="en-US"/>
              <a:t> </a:t>
            </a:r>
            <a:r>
              <a:rPr lang="en-US" err="1"/>
              <a:t>ce</a:t>
            </a:r>
            <a:r>
              <a:rPr lang="en-US"/>
              <a:t> </a:t>
            </a:r>
            <a:r>
              <a:rPr lang="en-US" err="1"/>
              <a:t>vor</a:t>
            </a:r>
            <a:r>
              <a:rPr lang="en-US"/>
              <a:t> fi </a:t>
            </a:r>
            <a:r>
              <a:rPr lang="en-US" err="1"/>
              <a:t>folosite</a:t>
            </a:r>
            <a:r>
              <a:rPr lang="en-US"/>
              <a:t> </a:t>
            </a:r>
            <a:r>
              <a:rPr lang="en-US" err="1"/>
              <a:t>presupune</a:t>
            </a:r>
            <a:r>
              <a:rPr lang="en-US"/>
              <a:t> </a:t>
            </a:r>
            <a:r>
              <a:rPr lang="en-US" err="1"/>
              <a:t>specificarea</a:t>
            </a:r>
            <a:r>
              <a:rPr lang="en-US"/>
              <a:t> </a:t>
            </a:r>
            <a:r>
              <a:rPr lang="ro-RO"/>
              <a:t>v</a:t>
            </a:r>
            <a:r>
              <a:rPr lang="en-US" err="1"/>
              <a:t>irtual</a:t>
            </a:r>
            <a:r>
              <a:rPr lang="en-US"/>
              <a:t>-CPUs (VPCs), </a:t>
            </a:r>
            <a:r>
              <a:rPr lang="en-US" err="1"/>
              <a:t>cantitatea</a:t>
            </a:r>
            <a:r>
              <a:rPr lang="en-US"/>
              <a:t> de </a:t>
            </a:r>
            <a:r>
              <a:rPr lang="en-US" err="1"/>
              <a:t>memorie</a:t>
            </a:r>
            <a:r>
              <a:rPr lang="en-US"/>
              <a:t> RAM, </a:t>
            </a:r>
            <a:r>
              <a:rPr lang="en-US" err="1"/>
              <a:t>cantitatea</a:t>
            </a:r>
            <a:r>
              <a:rPr lang="en-US"/>
              <a:t> de disc </a:t>
            </a:r>
            <a:r>
              <a:rPr lang="en-US" err="1"/>
              <a:t>si</a:t>
            </a:r>
            <a:r>
              <a:rPr lang="en-US"/>
              <a:t> </a:t>
            </a:r>
            <a:r>
              <a:rPr lang="en-US" err="1"/>
              <a:t>retelistica</a:t>
            </a:r>
            <a:r>
              <a:rPr lang="en-US"/>
              <a:t> de care </a:t>
            </a:r>
            <a:r>
              <a:rPr lang="en-US" err="1"/>
              <a:t>fiecare</a:t>
            </a:r>
            <a:r>
              <a:rPr lang="en-US"/>
              <a:t> container </a:t>
            </a:r>
            <a:r>
              <a:rPr lang="en-US" err="1"/>
              <a:t>sau</a:t>
            </a:r>
            <a:r>
              <a:rPr lang="en-US"/>
              <a:t> </a:t>
            </a:r>
            <a:r>
              <a:rPr lang="en-US" err="1"/>
              <a:t>masina</a:t>
            </a:r>
            <a:r>
              <a:rPr lang="en-US"/>
              <a:t> </a:t>
            </a:r>
            <a:r>
              <a:rPr lang="en-US" err="1"/>
              <a:t>virtuala</a:t>
            </a:r>
            <a:r>
              <a:rPr lang="en-US"/>
              <a:t> are </a:t>
            </a:r>
            <a:r>
              <a:rPr lang="en-US" err="1"/>
              <a:t>nevoie</a:t>
            </a:r>
            <a:r>
              <a:rPr lang="en-US"/>
              <a:t>.    </a:t>
            </a:r>
          </a:p>
        </p:txBody>
      </p:sp>
      <p:sp>
        <p:nvSpPr>
          <p:cNvPr id="4" name="Slide Number Placeholder 3"/>
          <p:cNvSpPr>
            <a:spLocks noGrp="1"/>
          </p:cNvSpPr>
          <p:nvPr>
            <p:ph type="sldNum" sz="quarter" idx="5"/>
          </p:nvPr>
        </p:nvSpPr>
        <p:spPr/>
        <p:txBody>
          <a:bodyPr/>
          <a:lstStyle/>
          <a:p>
            <a:fld id="{D61C8689-8455-3546-ADF9-3B7273760F66}" type="slidenum">
              <a:rPr lang="en-US" smtClean="0"/>
              <a:pPr/>
              <a:t>10</a:t>
            </a:fld>
            <a:endParaRPr lang="en-US"/>
          </a:p>
        </p:txBody>
      </p:sp>
    </p:spTree>
    <p:extLst>
      <p:ext uri="{BB962C8B-B14F-4D97-AF65-F5344CB8AC3E}">
        <p14:creationId xmlns:p14="http://schemas.microsoft.com/office/powerpoint/2010/main" val="663324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Cateva modele de utilizare ale masinilor virtuale: </a:t>
            </a:r>
          </a:p>
          <a:p>
            <a:r>
              <a:rPr lang="en-US"/>
              <a:t>1) </a:t>
            </a:r>
            <a:r>
              <a:rPr lang="en-US" b="1"/>
              <a:t>impachetarea mai multor aplicatii </a:t>
            </a:r>
            <a:r>
              <a:rPr lang="en-US"/>
              <a:t>pe un singur server pentru a se creste utilizarea serverului respectiv si a scadea costul total (TCO). </a:t>
            </a:r>
          </a:p>
          <a:p>
            <a:r>
              <a:rPr lang="en-US"/>
              <a:t>2) Un alt aspect este legat de </a:t>
            </a:r>
            <a:r>
              <a:rPr lang="en-US" b="1"/>
              <a:t>izolarea aplicatiilor</a:t>
            </a:r>
            <a:r>
              <a:rPr lang="en-US"/>
              <a:t>. Pentru ca acest mediu virtual este complet izolat intre masinile virtuale, pute opera ceva intr-o masina virtuala intr-un mod complet izolat de mediul serverului pe care ruleaza. Aceasta este o capabilitate foarte utila. </a:t>
            </a:r>
          </a:p>
          <a:p>
            <a:r>
              <a:rPr lang="en-US"/>
              <a:t>3)Cel de-al treilea mod de utilizare este migrarea aplicatiilor vechi (legacy)  Multe medii IT  au aplicatii care necesita o versiune </a:t>
            </a:r>
            <a:r>
              <a:rPr lang="en-US" b="1"/>
              <a:t>antica </a:t>
            </a:r>
            <a:r>
              <a:rPr lang="en-US"/>
              <a:t>de baze de date, un sistem de operare sau un driver care nu mai exista de mult. Ceea ce putem face in aceasta situatie, este sa impachetam tot acel mediu de operare </a:t>
            </a:r>
            <a:r>
              <a:rPr lang="en-US" b="1"/>
              <a:t>cu tot ce este necesar</a:t>
            </a:r>
            <a:r>
              <a:rPr lang="en-US"/>
              <a:t> pentru acea aplicatie intr-o masina virtuala. Aplicatia crede ca este in mediul vechi si astfel putem multa acea aplicatie pe un </a:t>
            </a:r>
            <a:r>
              <a:rPr lang="en-US" b="1"/>
              <a:t>hardware mai nou</a:t>
            </a:r>
            <a:r>
              <a:rPr lang="en-US"/>
              <a:t> sau </a:t>
            </a:r>
            <a:r>
              <a:rPr lang="en-US" b="1"/>
              <a:t>in cloud</a:t>
            </a:r>
            <a:r>
              <a:rPr lang="en-US"/>
              <a:t>. </a:t>
            </a:r>
          </a:p>
          <a:p>
            <a:endParaRPr lang="en-US"/>
          </a:p>
          <a:p>
            <a:r>
              <a:rPr lang="en-US"/>
              <a:t>Ce exemplu de mediu de calcul, un host virtual este un server Xeon dual-socket cu 192/386GB RAM  cu storage distribuit (NVMe sau Optane SSDs pentru Caching). </a:t>
            </a:r>
          </a:p>
          <a:p>
            <a:r>
              <a:rPr lang="en-US"/>
              <a:t>Vendori populari in acest spatiu: </a:t>
            </a:r>
          </a:p>
          <a:p>
            <a:pPr marL="176679" indent="-176679">
              <a:buFontTx/>
              <a:buChar char="-"/>
            </a:pPr>
            <a:r>
              <a:rPr lang="en-US"/>
              <a:t>numarul 1 este VMWare pentru hypervisor, au ani si ani de experienta in IT, Microsoft cu HyperV beneficiaza de foarte multa incredere din partea departamentelor de IT.</a:t>
            </a:r>
          </a:p>
          <a:p>
            <a:pPr marL="176679" indent="-176679">
              <a:buFontTx/>
              <a:buChar char="-"/>
            </a:pPr>
            <a:r>
              <a:rPr lang="en-US"/>
              <a:t>In open source, Linux KVM (Kernel Virtual Machine) este foarte popular. </a:t>
            </a:r>
          </a:p>
          <a:p>
            <a:pPr marL="176679" indent="-176679">
              <a:buFontTx/>
              <a:buChar char="-"/>
            </a:pPr>
            <a:r>
              <a:rPr lang="en-US"/>
              <a:t>Cand ne gandim sa folosim VMs in public cloud, ne gandim la AWS EC2, sau orice furnizor de cloud care ofera IaaS</a:t>
            </a:r>
          </a:p>
        </p:txBody>
      </p:sp>
      <p:sp>
        <p:nvSpPr>
          <p:cNvPr id="4" name="Slide Number Placeholder 3"/>
          <p:cNvSpPr>
            <a:spLocks noGrp="1"/>
          </p:cNvSpPr>
          <p:nvPr>
            <p:ph type="sldNum" sz="quarter" idx="5"/>
          </p:nvPr>
        </p:nvSpPr>
        <p:spPr/>
        <p:txBody>
          <a:bodyPr/>
          <a:lstStyle/>
          <a:p>
            <a:fld id="{D61C8689-8455-3546-ADF9-3B7273760F66}" type="slidenum">
              <a:rPr lang="en-US" smtClean="0"/>
              <a:pPr/>
              <a:t>11</a:t>
            </a:fld>
            <a:endParaRPr lang="en-US"/>
          </a:p>
        </p:txBody>
      </p:sp>
    </p:spTree>
    <p:extLst>
      <p:ext uri="{BB962C8B-B14F-4D97-AF65-F5344CB8AC3E}">
        <p14:creationId xmlns:p14="http://schemas.microsoft.com/office/powerpoint/2010/main" val="4219946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Containerele</a:t>
            </a:r>
            <a:r>
              <a:rPr lang="en-US"/>
              <a:t> sunt </a:t>
            </a:r>
            <a:r>
              <a:rPr lang="en-US" err="1"/>
              <a:t>blocurile</a:t>
            </a:r>
            <a:r>
              <a:rPr lang="en-US"/>
              <a:t> de </a:t>
            </a:r>
            <a:r>
              <a:rPr lang="en-US" err="1"/>
              <a:t>baza</a:t>
            </a:r>
            <a:r>
              <a:rPr lang="en-US"/>
              <a:t> </a:t>
            </a:r>
            <a:r>
              <a:rPr lang="en-US" err="1"/>
              <a:t>pentru</a:t>
            </a:r>
            <a:r>
              <a:rPr lang="en-US"/>
              <a:t> </a:t>
            </a:r>
            <a:r>
              <a:rPr lang="en-US" err="1"/>
              <a:t>asa-numitele</a:t>
            </a:r>
            <a:r>
              <a:rPr lang="en-US"/>
              <a:t> </a:t>
            </a:r>
            <a:r>
              <a:rPr lang="en-US" err="1"/>
              <a:t>aplicatii</a:t>
            </a:r>
            <a:r>
              <a:rPr lang="en-US"/>
              <a:t> </a:t>
            </a:r>
            <a:r>
              <a:rPr lang="en-US" b="1"/>
              <a:t>cloud native</a:t>
            </a:r>
            <a:r>
              <a:rPr lang="en-US"/>
              <a:t>. O </a:t>
            </a:r>
            <a:r>
              <a:rPr lang="en-US" err="1"/>
              <a:t>astfel</a:t>
            </a:r>
            <a:r>
              <a:rPr lang="en-US"/>
              <a:t> de </a:t>
            </a:r>
            <a:r>
              <a:rPr lang="en-US" err="1"/>
              <a:t>aplicatie</a:t>
            </a:r>
            <a:r>
              <a:rPr lang="en-US"/>
              <a:t> </a:t>
            </a:r>
            <a:r>
              <a:rPr lang="en-US" err="1"/>
              <a:t>nativa</a:t>
            </a:r>
            <a:r>
              <a:rPr lang="en-US"/>
              <a:t> </a:t>
            </a:r>
            <a:r>
              <a:rPr lang="en-US" err="1"/>
              <a:t>pentru</a:t>
            </a:r>
            <a:r>
              <a:rPr lang="en-US"/>
              <a:t> cloud </a:t>
            </a:r>
            <a:r>
              <a:rPr lang="en-US" err="1"/>
              <a:t>este</a:t>
            </a:r>
            <a:r>
              <a:rPr lang="en-US"/>
              <a:t> </a:t>
            </a:r>
            <a:r>
              <a:rPr lang="en-US" err="1"/>
              <a:t>formata</a:t>
            </a:r>
            <a:r>
              <a:rPr lang="en-US"/>
              <a:t> </a:t>
            </a:r>
            <a:r>
              <a:rPr lang="en-US" err="1"/>
              <a:t>dintr</a:t>
            </a:r>
            <a:r>
              <a:rPr lang="en-US"/>
              <a:t>-un set de </a:t>
            </a:r>
            <a:r>
              <a:rPr lang="en-US" err="1"/>
              <a:t>containere</a:t>
            </a:r>
            <a:r>
              <a:rPr lang="en-US"/>
              <a:t> </a:t>
            </a:r>
            <a:r>
              <a:rPr lang="en-US" err="1"/>
              <a:t>asamblate</a:t>
            </a:r>
            <a:r>
              <a:rPr lang="en-US"/>
              <a:t> </a:t>
            </a:r>
            <a:r>
              <a:rPr lang="en-US" err="1"/>
              <a:t>pentru</a:t>
            </a:r>
            <a:r>
              <a:rPr lang="en-US"/>
              <a:t> a </a:t>
            </a:r>
            <a:r>
              <a:rPr lang="en-US" err="1"/>
              <a:t>crea</a:t>
            </a:r>
            <a:r>
              <a:rPr lang="en-US"/>
              <a:t> </a:t>
            </a:r>
            <a:r>
              <a:rPr lang="en-US" err="1"/>
              <a:t>functionalitatea</a:t>
            </a:r>
            <a:r>
              <a:rPr lang="en-US"/>
              <a:t> </a:t>
            </a:r>
            <a:r>
              <a:rPr lang="en-US" err="1"/>
              <a:t>pentru</a:t>
            </a:r>
            <a:r>
              <a:rPr lang="en-US"/>
              <a:t> o </a:t>
            </a:r>
            <a:r>
              <a:rPr lang="en-US" err="1"/>
              <a:t>aplicatie</a:t>
            </a:r>
            <a:r>
              <a:rPr lang="en-US"/>
              <a:t> </a:t>
            </a:r>
            <a:r>
              <a:rPr lang="en-US" err="1"/>
              <a:t>mai</a:t>
            </a:r>
            <a:r>
              <a:rPr lang="en-US"/>
              <a:t> </a:t>
            </a:r>
            <a:r>
              <a:rPr lang="en-US" err="1"/>
              <a:t>bogata</a:t>
            </a:r>
            <a:r>
              <a:rPr lang="en-US"/>
              <a:t>. </a:t>
            </a:r>
          </a:p>
          <a:p>
            <a:r>
              <a:rPr lang="en-US"/>
              <a:t>Un model de </a:t>
            </a:r>
            <a:r>
              <a:rPr lang="en-US" err="1"/>
              <a:t>utilizare</a:t>
            </a:r>
            <a:r>
              <a:rPr lang="en-US"/>
              <a:t> </a:t>
            </a:r>
            <a:r>
              <a:rPr lang="en-US" err="1"/>
              <a:t>pentru</a:t>
            </a:r>
            <a:r>
              <a:rPr lang="en-US"/>
              <a:t> </a:t>
            </a:r>
            <a:r>
              <a:rPr lang="en-US" err="1"/>
              <a:t>containere</a:t>
            </a:r>
            <a:r>
              <a:rPr lang="en-US"/>
              <a:t> </a:t>
            </a:r>
            <a:r>
              <a:rPr lang="en-US" err="1"/>
              <a:t>este</a:t>
            </a:r>
            <a:r>
              <a:rPr lang="en-US"/>
              <a:t> ca </a:t>
            </a:r>
            <a:r>
              <a:rPr lang="en-US" err="1"/>
              <a:t>functii</a:t>
            </a:r>
            <a:r>
              <a:rPr lang="en-US"/>
              <a:t> (FaaS). O </a:t>
            </a:r>
            <a:r>
              <a:rPr lang="en-US" err="1"/>
              <a:t>astfel</a:t>
            </a:r>
            <a:r>
              <a:rPr lang="en-US"/>
              <a:t> de </a:t>
            </a:r>
            <a:r>
              <a:rPr lang="en-US" err="1"/>
              <a:t>functie</a:t>
            </a:r>
            <a:r>
              <a:rPr lang="en-US"/>
              <a:t> </a:t>
            </a:r>
            <a:r>
              <a:rPr lang="en-US" err="1"/>
              <a:t>este</a:t>
            </a:r>
            <a:r>
              <a:rPr lang="en-US"/>
              <a:t> </a:t>
            </a:r>
            <a:r>
              <a:rPr lang="en-US" err="1"/>
              <a:t>pornita</a:t>
            </a:r>
            <a:r>
              <a:rPr lang="en-US"/>
              <a:t> de un </a:t>
            </a:r>
            <a:r>
              <a:rPr lang="en-US" err="1"/>
              <a:t>anumit</a:t>
            </a:r>
            <a:r>
              <a:rPr lang="en-US"/>
              <a:t> </a:t>
            </a:r>
            <a:r>
              <a:rPr lang="en-US" err="1"/>
              <a:t>eveniment</a:t>
            </a:r>
            <a:r>
              <a:rPr lang="en-US"/>
              <a:t> (moment al </a:t>
            </a:r>
            <a:r>
              <a:rPr lang="en-US" err="1"/>
              <a:t>zilei</a:t>
            </a:r>
            <a:r>
              <a:rPr lang="en-US"/>
              <a:t>, </a:t>
            </a:r>
            <a:r>
              <a:rPr lang="en-US" err="1"/>
              <a:t>etc</a:t>
            </a:r>
            <a:r>
              <a:rPr lang="en-US"/>
              <a:t>), </a:t>
            </a:r>
            <a:r>
              <a:rPr lang="en-US" err="1"/>
              <a:t>ruleaza</a:t>
            </a:r>
            <a:r>
              <a:rPr lang="en-US"/>
              <a:t> </a:t>
            </a:r>
            <a:r>
              <a:rPr lang="en-US" err="1"/>
              <a:t>si</a:t>
            </a:r>
            <a:r>
              <a:rPr lang="en-US"/>
              <a:t> </a:t>
            </a:r>
            <a:r>
              <a:rPr lang="en-US" err="1"/>
              <a:t>isi</a:t>
            </a:r>
            <a:r>
              <a:rPr lang="en-US"/>
              <a:t> face </a:t>
            </a:r>
            <a:r>
              <a:rPr lang="en-US" err="1"/>
              <a:t>jobul</a:t>
            </a:r>
            <a:r>
              <a:rPr lang="en-US"/>
              <a:t> </a:t>
            </a:r>
            <a:r>
              <a:rPr lang="en-US" err="1"/>
              <a:t>iar</a:t>
            </a:r>
            <a:r>
              <a:rPr lang="en-US"/>
              <a:t> </a:t>
            </a:r>
            <a:r>
              <a:rPr lang="en-US" err="1"/>
              <a:t>apoi</a:t>
            </a:r>
            <a:r>
              <a:rPr lang="en-US"/>
              <a:t> se termina. </a:t>
            </a:r>
            <a:r>
              <a:rPr lang="en-US" err="1"/>
              <a:t>Astfel</a:t>
            </a:r>
            <a:r>
              <a:rPr lang="en-US"/>
              <a:t> nu </a:t>
            </a:r>
            <a:r>
              <a:rPr lang="en-US" err="1"/>
              <a:t>platesti</a:t>
            </a:r>
            <a:r>
              <a:rPr lang="en-US"/>
              <a:t> </a:t>
            </a:r>
            <a:r>
              <a:rPr lang="en-US" err="1"/>
              <a:t>serviciul</a:t>
            </a:r>
            <a:r>
              <a:rPr lang="en-US"/>
              <a:t> </a:t>
            </a:r>
            <a:r>
              <a:rPr lang="en-US" err="1"/>
              <a:t>decat</a:t>
            </a:r>
            <a:r>
              <a:rPr lang="en-US"/>
              <a:t> </a:t>
            </a:r>
            <a:r>
              <a:rPr lang="en-US" err="1"/>
              <a:t>pentru</a:t>
            </a:r>
            <a:r>
              <a:rPr lang="en-US"/>
              <a:t> cat ai </a:t>
            </a:r>
            <a:r>
              <a:rPr lang="en-US" err="1"/>
              <a:t>nevoie</a:t>
            </a:r>
            <a:r>
              <a:rPr lang="en-US"/>
              <a:t> </a:t>
            </a:r>
            <a:r>
              <a:rPr lang="en-US" err="1"/>
              <a:t>sa</a:t>
            </a:r>
            <a:r>
              <a:rPr lang="en-US"/>
              <a:t> </a:t>
            </a:r>
            <a:r>
              <a:rPr lang="en-US" err="1"/>
              <a:t>ruleze</a:t>
            </a:r>
            <a:r>
              <a:rPr lang="en-US"/>
              <a:t> (pay-per-use) </a:t>
            </a:r>
          </a:p>
          <a:p>
            <a:endParaRPr lang="en-US"/>
          </a:p>
          <a:p>
            <a:r>
              <a:rPr lang="en-US"/>
              <a:t>Un host </a:t>
            </a:r>
            <a:r>
              <a:rPr lang="en-US" err="1"/>
              <a:t>pentru</a:t>
            </a:r>
            <a:r>
              <a:rPr lang="en-US"/>
              <a:t> containers </a:t>
            </a:r>
            <a:r>
              <a:rPr lang="en-US" err="1"/>
              <a:t>este</a:t>
            </a:r>
            <a:r>
              <a:rPr lang="en-US"/>
              <a:t> de </a:t>
            </a:r>
            <a:r>
              <a:rPr lang="en-US" err="1"/>
              <a:t>obicei</a:t>
            </a:r>
            <a:r>
              <a:rPr lang="en-US"/>
              <a:t> un server Xeon Scalable cu 2S, cu </a:t>
            </a:r>
            <a:r>
              <a:rPr lang="en-US" err="1"/>
              <a:t>destul</a:t>
            </a:r>
            <a:r>
              <a:rPr lang="ro-RO"/>
              <a:t> </a:t>
            </a:r>
            <a:r>
              <a:rPr lang="en-US"/>
              <a:t>de </a:t>
            </a:r>
            <a:r>
              <a:rPr lang="en-US" err="1"/>
              <a:t>mult</a:t>
            </a:r>
            <a:r>
              <a:rPr lang="en-US"/>
              <a:t> RAM &gt;384GB RAM, cu storage </a:t>
            </a:r>
            <a:r>
              <a:rPr lang="en-US" err="1"/>
              <a:t>distribuit</a:t>
            </a:r>
            <a:r>
              <a:rPr lang="en-US"/>
              <a:t> </a:t>
            </a:r>
            <a:r>
              <a:rPr lang="ro-RO"/>
              <a:t>ș</a:t>
            </a:r>
            <a:r>
              <a:rPr lang="en-US"/>
              <a:t>i performant, cum </a:t>
            </a:r>
            <a:r>
              <a:rPr lang="en-US" err="1"/>
              <a:t>ar</a:t>
            </a:r>
            <a:r>
              <a:rPr lang="en-US"/>
              <a:t> fi </a:t>
            </a:r>
            <a:r>
              <a:rPr lang="en-US" err="1"/>
              <a:t>NVMe</a:t>
            </a:r>
            <a:r>
              <a:rPr lang="en-US"/>
              <a:t> </a:t>
            </a:r>
            <a:r>
              <a:rPr lang="en-US" err="1"/>
              <a:t>si</a:t>
            </a:r>
            <a:r>
              <a:rPr lang="en-US"/>
              <a:t> </a:t>
            </a:r>
            <a:r>
              <a:rPr lang="en-US" err="1"/>
              <a:t>chiar</a:t>
            </a:r>
            <a:r>
              <a:rPr lang="en-US"/>
              <a:t> caching cu SSD. </a:t>
            </a:r>
          </a:p>
          <a:p>
            <a:endParaRPr lang="en-US"/>
          </a:p>
          <a:p>
            <a:r>
              <a:rPr lang="en-US" err="1"/>
              <a:t>Medii</a:t>
            </a:r>
            <a:r>
              <a:rPr lang="en-US"/>
              <a:t> </a:t>
            </a:r>
            <a:r>
              <a:rPr lang="en-US" err="1"/>
              <a:t>populare</a:t>
            </a:r>
            <a:r>
              <a:rPr lang="en-US"/>
              <a:t> </a:t>
            </a:r>
            <a:r>
              <a:rPr lang="en-US" err="1"/>
              <a:t>pentru</a:t>
            </a:r>
            <a:r>
              <a:rPr lang="en-US"/>
              <a:t>  </a:t>
            </a:r>
            <a:r>
              <a:rPr lang="en-US" err="1"/>
              <a:t>containere</a:t>
            </a:r>
            <a:r>
              <a:rPr lang="en-US"/>
              <a:t> sunt </a:t>
            </a:r>
          </a:p>
          <a:p>
            <a:pPr marL="176679" indent="-176679">
              <a:buFontTx/>
              <a:buChar char="-"/>
            </a:pPr>
            <a:r>
              <a:rPr lang="en-US"/>
              <a:t>RedHat cu </a:t>
            </a:r>
            <a:r>
              <a:rPr lang="en-US" err="1"/>
              <a:t>produsul</a:t>
            </a:r>
            <a:r>
              <a:rPr lang="en-US"/>
              <a:t> OpenShift care include </a:t>
            </a:r>
            <a:r>
              <a:rPr lang="en-US" err="1"/>
              <a:t>capabilitati</a:t>
            </a:r>
            <a:r>
              <a:rPr lang="en-US"/>
              <a:t> de </a:t>
            </a:r>
            <a:r>
              <a:rPr lang="en-US" err="1"/>
              <a:t>orchestrare</a:t>
            </a:r>
            <a:r>
              <a:rPr lang="en-US"/>
              <a:t>,  </a:t>
            </a:r>
          </a:p>
          <a:p>
            <a:pPr marL="176679" indent="-176679">
              <a:buFontTx/>
              <a:buChar char="-"/>
            </a:pPr>
            <a:r>
              <a:rPr lang="en-US"/>
              <a:t>Docker </a:t>
            </a:r>
            <a:r>
              <a:rPr lang="en-US" err="1"/>
              <a:t>este</a:t>
            </a:r>
            <a:r>
              <a:rPr lang="en-US"/>
              <a:t> </a:t>
            </a:r>
            <a:r>
              <a:rPr lang="en-US" err="1"/>
              <a:t>cel</a:t>
            </a:r>
            <a:r>
              <a:rPr lang="en-US"/>
              <a:t> </a:t>
            </a:r>
            <a:r>
              <a:rPr lang="en-US" err="1"/>
              <a:t>mai</a:t>
            </a:r>
            <a:r>
              <a:rPr lang="en-US"/>
              <a:t> popular</a:t>
            </a:r>
          </a:p>
          <a:p>
            <a:pPr marL="176679" indent="-176679">
              <a:buFontTx/>
              <a:buChar char="-"/>
            </a:pPr>
            <a:r>
              <a:rPr lang="en-US"/>
              <a:t>CoreOS RKT </a:t>
            </a:r>
          </a:p>
          <a:p>
            <a:pPr marL="176679" indent="-176679">
              <a:buFontTx/>
              <a:buChar char="-"/>
            </a:pPr>
            <a:r>
              <a:rPr lang="en-US"/>
              <a:t>Sunt </a:t>
            </a:r>
            <a:r>
              <a:rPr lang="en-US" err="1"/>
              <a:t>si</a:t>
            </a:r>
            <a:r>
              <a:rPr lang="en-US"/>
              <a:t> runtime-</a:t>
            </a:r>
            <a:r>
              <a:rPr lang="en-US" err="1"/>
              <a:t>uri</a:t>
            </a:r>
            <a:r>
              <a:rPr lang="en-US"/>
              <a:t> open source </a:t>
            </a:r>
            <a:r>
              <a:rPr lang="en-US" err="1"/>
              <a:t>pentru</a:t>
            </a:r>
            <a:r>
              <a:rPr lang="en-US"/>
              <a:t> </a:t>
            </a:r>
            <a:r>
              <a:rPr lang="en-US" err="1"/>
              <a:t>containere</a:t>
            </a:r>
            <a:r>
              <a:rPr lang="en-US"/>
              <a:t> cum </a:t>
            </a:r>
            <a:r>
              <a:rPr lang="en-US" err="1"/>
              <a:t>ar</a:t>
            </a:r>
            <a:r>
              <a:rPr lang="en-US"/>
              <a:t> fi </a:t>
            </a:r>
            <a:r>
              <a:rPr lang="en-US" err="1"/>
              <a:t>ContainerD</a:t>
            </a:r>
            <a:endParaRPr lang="en-US"/>
          </a:p>
          <a:p>
            <a:r>
              <a:rPr lang="en-US"/>
              <a:t>Cand </a:t>
            </a:r>
            <a:r>
              <a:rPr lang="en-US" err="1"/>
              <a:t>vorbim</a:t>
            </a:r>
            <a:r>
              <a:rPr lang="en-US"/>
              <a:t> de </a:t>
            </a:r>
            <a:r>
              <a:rPr lang="en-US" err="1"/>
              <a:t>folosirea</a:t>
            </a:r>
            <a:r>
              <a:rPr lang="en-US"/>
              <a:t> </a:t>
            </a:r>
            <a:r>
              <a:rPr lang="en-US" err="1"/>
              <a:t>containerelor</a:t>
            </a:r>
            <a:r>
              <a:rPr lang="en-US"/>
              <a:t> in public cloud, de </a:t>
            </a:r>
            <a:r>
              <a:rPr lang="en-US" err="1"/>
              <a:t>cele</a:t>
            </a:r>
            <a:r>
              <a:rPr lang="en-US"/>
              <a:t> </a:t>
            </a:r>
            <a:r>
              <a:rPr lang="en-US" err="1"/>
              <a:t>mai</a:t>
            </a:r>
            <a:r>
              <a:rPr lang="en-US"/>
              <a:t> </a:t>
            </a:r>
            <a:r>
              <a:rPr lang="en-US" err="1"/>
              <a:t>multe</a:t>
            </a:r>
            <a:r>
              <a:rPr lang="en-US"/>
              <a:t> </a:t>
            </a:r>
            <a:r>
              <a:rPr lang="en-US" err="1"/>
              <a:t>ori</a:t>
            </a:r>
            <a:r>
              <a:rPr lang="en-US"/>
              <a:t> </a:t>
            </a:r>
            <a:r>
              <a:rPr lang="en-US" err="1"/>
              <a:t>vorbim</a:t>
            </a:r>
            <a:r>
              <a:rPr lang="en-US"/>
              <a:t> de AWS ECS (Elastic Container Service) EKS (Elastic Kubernetes Service), Azure Containers </a:t>
            </a:r>
            <a:r>
              <a:rPr lang="en-US" err="1"/>
              <a:t>este</a:t>
            </a:r>
            <a:r>
              <a:rPr lang="en-US"/>
              <a:t> un </a:t>
            </a:r>
            <a:r>
              <a:rPr lang="en-US" err="1"/>
              <a:t>produs</a:t>
            </a:r>
            <a:r>
              <a:rPr lang="en-US"/>
              <a:t> </a:t>
            </a:r>
            <a:r>
              <a:rPr lang="en-US" err="1"/>
              <a:t>foarte</a:t>
            </a:r>
            <a:r>
              <a:rPr lang="en-US"/>
              <a:t> popular in </a:t>
            </a:r>
            <a:r>
              <a:rPr lang="en-US" err="1"/>
              <a:t>acest</a:t>
            </a:r>
            <a:r>
              <a:rPr lang="en-US"/>
              <a:t> </a:t>
            </a:r>
            <a:r>
              <a:rPr lang="en-US" err="1"/>
              <a:t>spatiu</a:t>
            </a:r>
            <a:r>
              <a:rPr lang="en-US"/>
              <a:t>, </a:t>
            </a:r>
            <a:r>
              <a:rPr lang="en-US" err="1"/>
              <a:t>etc</a:t>
            </a:r>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12</a:t>
            </a:fld>
            <a:endParaRPr lang="en-US"/>
          </a:p>
        </p:txBody>
      </p:sp>
    </p:spTree>
    <p:extLst>
      <p:ext uri="{BB962C8B-B14F-4D97-AF65-F5344CB8AC3E}">
        <p14:creationId xmlns:p14="http://schemas.microsoft.com/office/powerpoint/2010/main" val="152662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Ceea</a:t>
            </a:r>
            <a:r>
              <a:rPr lang="en-US"/>
              <a:t> </a:t>
            </a:r>
            <a:r>
              <a:rPr lang="en-US" err="1"/>
              <a:t>ce</a:t>
            </a:r>
            <a:r>
              <a:rPr lang="en-US"/>
              <a:t> face </a:t>
            </a:r>
            <a:r>
              <a:rPr lang="en-US" err="1"/>
              <a:t>containerele</a:t>
            </a:r>
            <a:r>
              <a:rPr lang="en-US"/>
              <a:t> </a:t>
            </a:r>
            <a:r>
              <a:rPr lang="en-US" err="1"/>
              <a:t>si</a:t>
            </a:r>
            <a:r>
              <a:rPr lang="en-US"/>
              <a:t> </a:t>
            </a:r>
            <a:r>
              <a:rPr lang="en-US" err="1"/>
              <a:t>Masinile</a:t>
            </a:r>
            <a:r>
              <a:rPr lang="en-US"/>
              <a:t> </a:t>
            </a:r>
            <a:r>
              <a:rPr lang="en-US" err="1"/>
              <a:t>Virtuale</a:t>
            </a:r>
            <a:r>
              <a:rPr lang="en-US"/>
              <a:t> </a:t>
            </a:r>
            <a:r>
              <a:rPr lang="en-US" err="1"/>
              <a:t>extraordinar</a:t>
            </a:r>
            <a:r>
              <a:rPr lang="en-US"/>
              <a:t> de utile </a:t>
            </a:r>
            <a:r>
              <a:rPr lang="en-US" err="1"/>
              <a:t>este</a:t>
            </a:r>
            <a:r>
              <a:rPr lang="en-US"/>
              <a:t> idea de a </a:t>
            </a:r>
            <a:r>
              <a:rPr lang="en-US" b="1"/>
              <a:t>re-</a:t>
            </a:r>
            <a:r>
              <a:rPr lang="en-US" b="1" err="1"/>
              <a:t>folosi</a:t>
            </a:r>
            <a:r>
              <a:rPr lang="en-US" b="1"/>
              <a:t> </a:t>
            </a:r>
            <a:r>
              <a:rPr lang="en-US" err="1"/>
              <a:t>ce</a:t>
            </a:r>
            <a:r>
              <a:rPr lang="en-US"/>
              <a:t> ai </a:t>
            </a:r>
            <a:r>
              <a:rPr lang="en-US" err="1"/>
              <a:t>facut</a:t>
            </a:r>
            <a:r>
              <a:rPr lang="en-US"/>
              <a:t>. </a:t>
            </a:r>
            <a:r>
              <a:rPr lang="en-US" err="1"/>
              <a:t>Intr</a:t>
            </a:r>
            <a:r>
              <a:rPr lang="en-US"/>
              <a:t>-o </a:t>
            </a:r>
            <a:r>
              <a:rPr lang="en-US" err="1"/>
              <a:t>masina</a:t>
            </a:r>
            <a:r>
              <a:rPr lang="en-US"/>
              <a:t> </a:t>
            </a:r>
            <a:r>
              <a:rPr lang="en-US" err="1"/>
              <a:t>virtuala</a:t>
            </a:r>
            <a:r>
              <a:rPr lang="en-US"/>
              <a:t> </a:t>
            </a:r>
            <a:r>
              <a:rPr lang="en-US" err="1"/>
              <a:t>lucrezi</a:t>
            </a:r>
            <a:r>
              <a:rPr lang="en-US"/>
              <a:t>, </a:t>
            </a:r>
            <a:r>
              <a:rPr lang="en-US" err="1"/>
              <a:t>salvezi</a:t>
            </a:r>
            <a:r>
              <a:rPr lang="en-US"/>
              <a:t> </a:t>
            </a:r>
            <a:r>
              <a:rPr lang="en-US" err="1"/>
              <a:t>si</a:t>
            </a:r>
            <a:r>
              <a:rPr lang="en-US"/>
              <a:t> </a:t>
            </a:r>
            <a:r>
              <a:rPr lang="en-US" b="1" err="1"/>
              <a:t>repornesti</a:t>
            </a:r>
            <a:r>
              <a:rPr lang="en-US" b="1"/>
              <a:t> </a:t>
            </a:r>
            <a:r>
              <a:rPr lang="en-US" err="1"/>
              <a:t>acea</a:t>
            </a:r>
            <a:r>
              <a:rPr lang="en-US"/>
              <a:t> </a:t>
            </a:r>
            <a:r>
              <a:rPr lang="en-US" err="1"/>
              <a:t>masina</a:t>
            </a:r>
            <a:r>
              <a:rPr lang="en-US"/>
              <a:t> </a:t>
            </a:r>
            <a:r>
              <a:rPr lang="en-US" err="1"/>
              <a:t>virtuala</a:t>
            </a:r>
            <a:r>
              <a:rPr lang="en-US"/>
              <a:t> de cate </a:t>
            </a:r>
            <a:r>
              <a:rPr lang="en-US" err="1"/>
              <a:t>ori</a:t>
            </a:r>
            <a:r>
              <a:rPr lang="en-US"/>
              <a:t> ai </a:t>
            </a:r>
            <a:r>
              <a:rPr lang="en-US" err="1"/>
              <a:t>nevoie</a:t>
            </a:r>
            <a:endParaRPr lang="en-US"/>
          </a:p>
          <a:p>
            <a:r>
              <a:rPr lang="en-US"/>
              <a:t>Si </a:t>
            </a:r>
            <a:r>
              <a:rPr lang="en-US" err="1"/>
              <a:t>mai</a:t>
            </a:r>
            <a:r>
              <a:rPr lang="en-US"/>
              <a:t> util </a:t>
            </a:r>
            <a:r>
              <a:rPr lang="en-US" err="1"/>
              <a:t>este</a:t>
            </a:r>
            <a:r>
              <a:rPr lang="en-US"/>
              <a:t> </a:t>
            </a:r>
            <a:r>
              <a:rPr lang="en-US" err="1"/>
              <a:t>sa</a:t>
            </a:r>
            <a:r>
              <a:rPr lang="en-US"/>
              <a:t> </a:t>
            </a:r>
            <a:r>
              <a:rPr lang="en-US" err="1"/>
              <a:t>folosesti</a:t>
            </a:r>
            <a:r>
              <a:rPr lang="en-US"/>
              <a:t> </a:t>
            </a:r>
            <a:r>
              <a:rPr lang="en-US" err="1"/>
              <a:t>colectii</a:t>
            </a:r>
            <a:r>
              <a:rPr lang="en-US"/>
              <a:t> de </a:t>
            </a:r>
            <a:r>
              <a:rPr lang="en-US" err="1"/>
              <a:t>imagini</a:t>
            </a:r>
            <a:r>
              <a:rPr lang="en-US"/>
              <a:t> de </a:t>
            </a:r>
            <a:r>
              <a:rPr lang="en-US" err="1"/>
              <a:t>masini</a:t>
            </a:r>
            <a:r>
              <a:rPr lang="en-US"/>
              <a:t> </a:t>
            </a:r>
            <a:r>
              <a:rPr lang="en-US" err="1"/>
              <a:t>virtuale</a:t>
            </a:r>
            <a:r>
              <a:rPr lang="en-US"/>
              <a:t>, create de </a:t>
            </a:r>
            <a:r>
              <a:rPr lang="en-US" err="1"/>
              <a:t>altcineva</a:t>
            </a:r>
            <a:r>
              <a:rPr lang="en-US"/>
              <a:t>. </a:t>
            </a:r>
          </a:p>
          <a:p>
            <a:endParaRPr lang="en-US"/>
          </a:p>
          <a:p>
            <a:r>
              <a:rPr lang="en-US"/>
              <a:t>Sa </a:t>
            </a:r>
            <a:r>
              <a:rPr lang="en-US" err="1"/>
              <a:t>incepem</a:t>
            </a:r>
            <a:r>
              <a:rPr lang="en-US"/>
              <a:t> cu AWS: </a:t>
            </a:r>
            <a:r>
              <a:rPr lang="en-US" err="1"/>
              <a:t>exista</a:t>
            </a:r>
            <a:r>
              <a:rPr lang="en-US"/>
              <a:t> mii de AMI (Amazon Machine images) pre-configurate cu </a:t>
            </a:r>
            <a:r>
              <a:rPr lang="en-US" err="1"/>
              <a:t>medii</a:t>
            </a:r>
            <a:r>
              <a:rPr lang="en-US"/>
              <a:t> de </a:t>
            </a:r>
            <a:r>
              <a:rPr lang="en-US" err="1"/>
              <a:t>operare</a:t>
            </a:r>
            <a:r>
              <a:rPr lang="en-US"/>
              <a:t> care </a:t>
            </a:r>
            <a:r>
              <a:rPr lang="en-US" err="1"/>
              <a:t>te</a:t>
            </a:r>
            <a:r>
              <a:rPr lang="en-US"/>
              <a:t> </a:t>
            </a:r>
            <a:r>
              <a:rPr lang="en-US" err="1"/>
              <a:t>ajuta</a:t>
            </a:r>
            <a:r>
              <a:rPr lang="en-US"/>
              <a:t> </a:t>
            </a:r>
            <a:r>
              <a:rPr lang="en-US" err="1"/>
              <a:t>sa</a:t>
            </a:r>
            <a:r>
              <a:rPr lang="en-US"/>
              <a:t> </a:t>
            </a:r>
            <a:r>
              <a:rPr lang="en-US" b="1"/>
              <a:t>nu </a:t>
            </a:r>
            <a:r>
              <a:rPr lang="en-US" b="1" err="1"/>
              <a:t>mai</a:t>
            </a:r>
            <a:r>
              <a:rPr lang="en-US" b="1"/>
              <a:t> </a:t>
            </a:r>
            <a:r>
              <a:rPr lang="en-US" b="1" err="1"/>
              <a:t>instalezi</a:t>
            </a:r>
            <a:r>
              <a:rPr lang="en-US" b="1"/>
              <a:t> software-</a:t>
            </a:r>
            <a:r>
              <a:rPr lang="en-US" b="1" err="1"/>
              <a:t>ul</a:t>
            </a:r>
            <a:r>
              <a:rPr lang="en-US" b="1"/>
              <a:t> de la zero </a:t>
            </a:r>
            <a:r>
              <a:rPr lang="en-US"/>
              <a:t>ci </a:t>
            </a:r>
            <a:r>
              <a:rPr lang="en-US" err="1"/>
              <a:t>sa</a:t>
            </a:r>
            <a:r>
              <a:rPr lang="en-US"/>
              <a:t> </a:t>
            </a:r>
            <a:r>
              <a:rPr lang="en-US" err="1"/>
              <a:t>preiei</a:t>
            </a:r>
            <a:r>
              <a:rPr lang="en-US"/>
              <a:t> o </a:t>
            </a:r>
            <a:r>
              <a:rPr lang="en-US" err="1"/>
              <a:t>masina</a:t>
            </a:r>
            <a:r>
              <a:rPr lang="en-US"/>
              <a:t> </a:t>
            </a:r>
            <a:r>
              <a:rPr lang="en-US" err="1"/>
              <a:t>deja</a:t>
            </a:r>
            <a:r>
              <a:rPr lang="en-US"/>
              <a:t> </a:t>
            </a:r>
            <a:r>
              <a:rPr lang="en-US" err="1"/>
              <a:t>instalata</a:t>
            </a:r>
            <a:r>
              <a:rPr lang="en-US"/>
              <a:t> cu </a:t>
            </a:r>
            <a:r>
              <a:rPr lang="en-US" err="1"/>
              <a:t>medii</a:t>
            </a:r>
            <a:r>
              <a:rPr lang="en-US"/>
              <a:t> de </a:t>
            </a:r>
            <a:r>
              <a:rPr lang="en-US" err="1"/>
              <a:t>dezvoltare</a:t>
            </a:r>
            <a:r>
              <a:rPr lang="en-US"/>
              <a:t> </a:t>
            </a:r>
            <a:r>
              <a:rPr lang="en-US" err="1"/>
              <a:t>deja</a:t>
            </a:r>
            <a:r>
              <a:rPr lang="en-US"/>
              <a:t> configurate. Cu </a:t>
            </a:r>
            <a:r>
              <a:rPr lang="en-US" err="1"/>
              <a:t>aplicatii</a:t>
            </a:r>
            <a:r>
              <a:rPr lang="en-US"/>
              <a:t> cum </a:t>
            </a:r>
            <a:r>
              <a:rPr lang="en-US" err="1"/>
              <a:t>ar</a:t>
            </a:r>
            <a:r>
              <a:rPr lang="en-US"/>
              <a:t> fi </a:t>
            </a:r>
            <a:r>
              <a:rPr lang="en-US" err="1"/>
              <a:t>servere</a:t>
            </a:r>
            <a:r>
              <a:rPr lang="en-US"/>
              <a:t> de web  </a:t>
            </a:r>
            <a:r>
              <a:rPr lang="en-US" err="1"/>
              <a:t>sau</a:t>
            </a:r>
            <a:r>
              <a:rPr lang="en-US"/>
              <a:t> </a:t>
            </a:r>
            <a:r>
              <a:rPr lang="en-US" err="1"/>
              <a:t>baze</a:t>
            </a:r>
            <a:r>
              <a:rPr lang="en-US"/>
              <a:t> de date de </a:t>
            </a:r>
            <a:r>
              <a:rPr lang="en-US" err="1"/>
              <a:t>exemplu</a:t>
            </a:r>
            <a:r>
              <a:rPr lang="en-US"/>
              <a:t>  Oracle </a:t>
            </a:r>
            <a:r>
              <a:rPr lang="en-US" err="1"/>
              <a:t>ofera</a:t>
            </a:r>
            <a:r>
              <a:rPr lang="en-US"/>
              <a:t> AMI cu </a:t>
            </a:r>
            <a:r>
              <a:rPr lang="en-US" err="1"/>
              <a:t>sisteme</a:t>
            </a:r>
            <a:r>
              <a:rPr lang="en-US"/>
              <a:t> de </a:t>
            </a:r>
            <a:r>
              <a:rPr lang="en-US" err="1"/>
              <a:t>operare</a:t>
            </a:r>
            <a:r>
              <a:rPr lang="en-US"/>
              <a:t> pre-configurate </a:t>
            </a:r>
            <a:r>
              <a:rPr lang="en-US" err="1"/>
              <a:t>si</a:t>
            </a:r>
            <a:r>
              <a:rPr lang="en-US"/>
              <a:t> </a:t>
            </a:r>
            <a:r>
              <a:rPr lang="en-US" err="1"/>
              <a:t>bazele</a:t>
            </a:r>
            <a:r>
              <a:rPr lang="en-US"/>
              <a:t> de date </a:t>
            </a:r>
            <a:r>
              <a:rPr lang="en-US" err="1"/>
              <a:t>deja</a:t>
            </a:r>
            <a:r>
              <a:rPr lang="en-US"/>
              <a:t> </a:t>
            </a:r>
            <a:r>
              <a:rPr lang="en-US" err="1"/>
              <a:t>instalate</a:t>
            </a:r>
            <a:r>
              <a:rPr lang="en-US"/>
              <a:t> </a:t>
            </a:r>
            <a:r>
              <a:rPr lang="en-US" err="1"/>
              <a:t>si</a:t>
            </a:r>
            <a:r>
              <a:rPr lang="en-US"/>
              <a:t> </a:t>
            </a:r>
            <a:r>
              <a:rPr lang="en-US" err="1"/>
              <a:t>gata</a:t>
            </a:r>
            <a:r>
              <a:rPr lang="en-US"/>
              <a:t> de a </a:t>
            </a:r>
            <a:r>
              <a:rPr lang="en-US" err="1"/>
              <a:t>porni</a:t>
            </a:r>
            <a:r>
              <a:rPr lang="en-US"/>
              <a:t> in </a:t>
            </a:r>
            <a:r>
              <a:rPr lang="en-US" err="1"/>
              <a:t>productie</a:t>
            </a:r>
            <a:r>
              <a:rPr lang="en-US"/>
              <a:t>.  </a:t>
            </a:r>
            <a:r>
              <a:rPr lang="en-US" err="1"/>
              <a:t>Acestea</a:t>
            </a:r>
            <a:r>
              <a:rPr lang="en-US"/>
              <a:t> </a:t>
            </a:r>
            <a:r>
              <a:rPr lang="en-US" err="1"/>
              <a:t>iti</a:t>
            </a:r>
            <a:r>
              <a:rPr lang="en-US"/>
              <a:t> </a:t>
            </a:r>
            <a:r>
              <a:rPr lang="en-US" err="1"/>
              <a:t>dau</a:t>
            </a:r>
            <a:r>
              <a:rPr lang="en-US"/>
              <a:t> un </a:t>
            </a:r>
            <a:r>
              <a:rPr lang="en-US" err="1"/>
              <a:t>avantaj</a:t>
            </a:r>
            <a:r>
              <a:rPr lang="en-US"/>
              <a:t> major </a:t>
            </a:r>
            <a:r>
              <a:rPr lang="en-US" err="1"/>
              <a:t>si</a:t>
            </a:r>
            <a:r>
              <a:rPr lang="en-US"/>
              <a:t> </a:t>
            </a:r>
            <a:r>
              <a:rPr lang="en-US" b="1" err="1"/>
              <a:t>economisesc</a:t>
            </a:r>
            <a:r>
              <a:rPr lang="en-US" b="1"/>
              <a:t> </a:t>
            </a:r>
            <a:r>
              <a:rPr lang="en-US" b="1" err="1"/>
              <a:t>foarte</a:t>
            </a:r>
            <a:r>
              <a:rPr lang="en-US" b="1"/>
              <a:t> </a:t>
            </a:r>
            <a:r>
              <a:rPr lang="en-US" b="1" err="1"/>
              <a:t>mult</a:t>
            </a:r>
            <a:r>
              <a:rPr lang="en-US" b="1"/>
              <a:t> </a:t>
            </a:r>
            <a:r>
              <a:rPr lang="en-US" b="1" err="1"/>
              <a:t>timp</a:t>
            </a:r>
            <a:r>
              <a:rPr lang="en-US"/>
              <a:t>, in special cand </a:t>
            </a:r>
            <a:r>
              <a:rPr lang="en-US" err="1"/>
              <a:t>acest</a:t>
            </a:r>
            <a:r>
              <a:rPr lang="en-US"/>
              <a:t> </a:t>
            </a:r>
            <a:r>
              <a:rPr lang="en-US" err="1"/>
              <a:t>timp</a:t>
            </a:r>
            <a:r>
              <a:rPr lang="en-US"/>
              <a:t> costa bani in </a:t>
            </a:r>
            <a:r>
              <a:rPr lang="en-US" err="1"/>
              <a:t>productie</a:t>
            </a:r>
            <a:r>
              <a:rPr lang="en-US"/>
              <a:t>. </a:t>
            </a:r>
          </a:p>
          <a:p>
            <a:endParaRPr lang="en-US"/>
          </a:p>
          <a:p>
            <a:r>
              <a:rPr lang="en-US"/>
              <a:t>In </a:t>
            </a:r>
            <a:r>
              <a:rPr lang="en-US" err="1"/>
              <a:t>containere</a:t>
            </a:r>
            <a:r>
              <a:rPr lang="en-US"/>
              <a:t>, </a:t>
            </a:r>
            <a:r>
              <a:rPr lang="en-US" err="1"/>
              <a:t>cel</a:t>
            </a:r>
            <a:r>
              <a:rPr lang="en-US"/>
              <a:t> </a:t>
            </a:r>
            <a:r>
              <a:rPr lang="en-US" err="1"/>
              <a:t>mai</a:t>
            </a:r>
            <a:r>
              <a:rPr lang="en-US"/>
              <a:t> popular loc </a:t>
            </a:r>
            <a:r>
              <a:rPr lang="en-US" err="1"/>
              <a:t>pentru</a:t>
            </a:r>
            <a:r>
              <a:rPr lang="en-US"/>
              <a:t> </a:t>
            </a:r>
            <a:r>
              <a:rPr lang="en-US" err="1"/>
              <a:t>containere</a:t>
            </a:r>
            <a:r>
              <a:rPr lang="en-US"/>
              <a:t> </a:t>
            </a:r>
            <a:r>
              <a:rPr lang="en-US" err="1"/>
              <a:t>este</a:t>
            </a:r>
            <a:r>
              <a:rPr lang="en-US"/>
              <a:t> </a:t>
            </a:r>
            <a:r>
              <a:rPr lang="en-US" err="1"/>
              <a:t>DockerHub</a:t>
            </a:r>
            <a:r>
              <a:rPr lang="en-US"/>
              <a:t>, </a:t>
            </a:r>
            <a:r>
              <a:rPr lang="en-US" err="1"/>
              <a:t>mai</a:t>
            </a:r>
            <a:r>
              <a:rPr lang="en-US"/>
              <a:t> </a:t>
            </a:r>
            <a:r>
              <a:rPr lang="en-US" err="1"/>
              <a:t>mult</a:t>
            </a:r>
            <a:r>
              <a:rPr lang="en-US"/>
              <a:t> de 1 million </a:t>
            </a:r>
            <a:r>
              <a:rPr lang="en-US" err="1"/>
              <a:t>stocate</a:t>
            </a:r>
            <a:r>
              <a:rPr lang="en-US"/>
              <a:t> </a:t>
            </a:r>
            <a:r>
              <a:rPr lang="en-US" err="1"/>
              <a:t>acolo</a:t>
            </a:r>
            <a:r>
              <a:rPr lang="en-US"/>
              <a:t>. </a:t>
            </a:r>
            <a:r>
              <a:rPr lang="en-US" err="1"/>
              <a:t>Aceste</a:t>
            </a:r>
            <a:r>
              <a:rPr lang="en-US"/>
              <a:t> </a:t>
            </a:r>
            <a:r>
              <a:rPr lang="en-US" err="1"/>
              <a:t>containere</a:t>
            </a:r>
            <a:r>
              <a:rPr lang="en-US"/>
              <a:t> </a:t>
            </a:r>
            <a:r>
              <a:rPr lang="en-US" err="1"/>
              <a:t>iti</a:t>
            </a:r>
            <a:r>
              <a:rPr lang="en-US"/>
              <a:t> spun </a:t>
            </a:r>
            <a:r>
              <a:rPr lang="en-US" b="1"/>
              <a:t>pe </a:t>
            </a:r>
            <a:r>
              <a:rPr lang="en-US" b="1" err="1"/>
              <a:t>ce</a:t>
            </a:r>
            <a:r>
              <a:rPr lang="en-US" b="1"/>
              <a:t> </a:t>
            </a:r>
            <a:r>
              <a:rPr lang="en-US" b="1" err="1"/>
              <a:t>sistem</a:t>
            </a:r>
            <a:r>
              <a:rPr lang="en-US" b="1"/>
              <a:t> de </a:t>
            </a:r>
            <a:r>
              <a:rPr lang="en-US" b="1" err="1"/>
              <a:t>operare</a:t>
            </a:r>
            <a:r>
              <a:rPr lang="en-US" b="1"/>
              <a:t> host se </a:t>
            </a:r>
            <a:r>
              <a:rPr lang="en-US" b="1" err="1"/>
              <a:t>asteapta</a:t>
            </a:r>
            <a:r>
              <a:rPr lang="en-US" b="1"/>
              <a:t> </a:t>
            </a:r>
            <a:r>
              <a:rPr lang="en-US" b="1" err="1"/>
              <a:t>sa</a:t>
            </a:r>
            <a:r>
              <a:rPr lang="en-US" b="1"/>
              <a:t> fie </a:t>
            </a:r>
            <a:r>
              <a:rPr lang="en-US" b="1" err="1"/>
              <a:t>instalate</a:t>
            </a:r>
            <a:r>
              <a:rPr lang="en-US" b="1"/>
              <a:t>.</a:t>
            </a:r>
            <a:r>
              <a:rPr lang="en-US"/>
              <a:t> Sunt </a:t>
            </a:r>
            <a:r>
              <a:rPr lang="en-US" err="1"/>
              <a:t>foarte</a:t>
            </a:r>
            <a:r>
              <a:rPr lang="en-US"/>
              <a:t> </a:t>
            </a:r>
            <a:r>
              <a:rPr lang="en-US" err="1"/>
              <a:t>usor</a:t>
            </a:r>
            <a:r>
              <a:rPr lang="en-US"/>
              <a:t> de </a:t>
            </a:r>
            <a:r>
              <a:rPr lang="en-US" err="1"/>
              <a:t>instalat</a:t>
            </a:r>
            <a:r>
              <a:rPr lang="en-US"/>
              <a:t>, </a:t>
            </a:r>
            <a:r>
              <a:rPr lang="en-US" err="1"/>
              <a:t>folosit</a:t>
            </a:r>
            <a:r>
              <a:rPr lang="en-US"/>
              <a:t> </a:t>
            </a:r>
            <a:r>
              <a:rPr lang="en-US" err="1"/>
              <a:t>si</a:t>
            </a:r>
            <a:r>
              <a:rPr lang="en-US"/>
              <a:t> re-</a:t>
            </a:r>
            <a:r>
              <a:rPr lang="en-US" err="1"/>
              <a:t>folosit</a:t>
            </a:r>
            <a:r>
              <a:rPr lang="en-US"/>
              <a:t>. </a:t>
            </a:r>
          </a:p>
        </p:txBody>
      </p:sp>
      <p:sp>
        <p:nvSpPr>
          <p:cNvPr id="4" name="Slide Number Placeholder 3"/>
          <p:cNvSpPr>
            <a:spLocks noGrp="1"/>
          </p:cNvSpPr>
          <p:nvPr>
            <p:ph type="sldNum" sz="quarter" idx="5"/>
          </p:nvPr>
        </p:nvSpPr>
        <p:spPr/>
        <p:txBody>
          <a:bodyPr/>
          <a:lstStyle/>
          <a:p>
            <a:fld id="{D61C8689-8455-3546-ADF9-3B7273760F66}" type="slidenum">
              <a:rPr lang="en-US" smtClean="0"/>
              <a:pPr/>
              <a:t>13</a:t>
            </a:fld>
            <a:endParaRPr lang="en-US"/>
          </a:p>
        </p:txBody>
      </p:sp>
    </p:spTree>
    <p:extLst>
      <p:ext uri="{BB962C8B-B14F-4D97-AF65-F5344CB8AC3E}">
        <p14:creationId xmlns:p14="http://schemas.microsoft.com/office/powerpoint/2010/main" val="3527932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Atat VMs cat si containers sunt foarte utile in medii virtuale </a:t>
            </a:r>
            <a:r>
              <a:rPr lang="en-US" b="1"/>
              <a:t>in care se folosesc mai multe aplicatii</a:t>
            </a:r>
            <a:r>
              <a:rPr lang="en-US"/>
              <a:t>. </a:t>
            </a:r>
          </a:p>
          <a:p>
            <a:r>
              <a:rPr lang="en-US"/>
              <a:t>VMs se folosesc in special in </a:t>
            </a:r>
            <a:r>
              <a:rPr lang="en-US" b="1"/>
              <a:t>medii multi-tenant</a:t>
            </a:r>
            <a:r>
              <a:rPr lang="en-US"/>
              <a:t>, in care este necesara izolarea si securitatea aplicatiilor una fata de cealalta. De asemenea VMs se folosesc pentru aplicatii care isi </a:t>
            </a:r>
            <a:r>
              <a:rPr lang="en-US" b="1"/>
              <a:t>memoreaza starea (state full) </a:t>
            </a:r>
            <a:r>
              <a:rPr lang="en-US"/>
              <a:t>si necesita </a:t>
            </a:r>
            <a:r>
              <a:rPr lang="en-US" b="1"/>
              <a:t>back-ups</a:t>
            </a:r>
            <a:r>
              <a:rPr lang="en-US"/>
              <a:t>. Si de asemenea pentru migrarea unei aplicatii vechi in cloud.  De mentionat aici ca sistemul de operare de pe masina fizica (host) poate fi Linux in timp de sistemul de operare de pe masina virtuala (guest) poate fi Windows sau Linux sau chiar MacOS. Avem foarte multa flexibilitate pentru mediul de operare al masinii virtuale. </a:t>
            </a:r>
          </a:p>
          <a:p>
            <a:endParaRPr lang="en-US"/>
          </a:p>
          <a:p>
            <a:r>
              <a:rPr lang="en-US"/>
              <a:t>Preferam containerele atunci cand dezvoltam aplicatii NOI pentru cloud fiindca acestea sunt </a:t>
            </a:r>
            <a:r>
              <a:rPr lang="en-US" b="1"/>
              <a:t>usoare</a:t>
            </a:r>
            <a:r>
              <a:rPr lang="en-US"/>
              <a:t>, </a:t>
            </a:r>
            <a:r>
              <a:rPr lang="en-US" b="1"/>
              <a:t>rapide </a:t>
            </a:r>
            <a:r>
              <a:rPr lang="en-US"/>
              <a:t>si </a:t>
            </a:r>
            <a:r>
              <a:rPr lang="en-US" b="1"/>
              <a:t>conecteaza </a:t>
            </a:r>
            <a:r>
              <a:rPr lang="en-US"/>
              <a:t>mai multe servicii. Daca implementam functii sau aplicatii care  NU trebuie sa pastreze starea, acestea se preteaza foarte bine la containere. De asemenea daca sunt aplicatii </a:t>
            </a:r>
            <a:r>
              <a:rPr lang="en-US" b="1"/>
              <a:t>single tenant </a:t>
            </a:r>
            <a:r>
              <a:rPr lang="en-US"/>
              <a:t>(care ruleaza singure pe masina) atunci containerele sunt ideale fiindca se incarca </a:t>
            </a:r>
            <a:r>
              <a:rPr lang="en-US" b="1"/>
              <a:t>mult mai rapid </a:t>
            </a:r>
            <a:r>
              <a:rPr lang="en-US"/>
              <a:t>decat masinile virtuale. Si daca vrem sa maximizam numarul de aplicatii care ruleaza pe un singur server folosim containerele fiindca sunt mai mici, neavand intregul sistem de operare in ele si sunt mai eficiente.  </a:t>
            </a:r>
          </a:p>
        </p:txBody>
      </p:sp>
      <p:sp>
        <p:nvSpPr>
          <p:cNvPr id="4" name="Slide Number Placeholder 3"/>
          <p:cNvSpPr>
            <a:spLocks noGrp="1"/>
          </p:cNvSpPr>
          <p:nvPr>
            <p:ph type="sldNum" sz="quarter" idx="5"/>
          </p:nvPr>
        </p:nvSpPr>
        <p:spPr/>
        <p:txBody>
          <a:bodyPr/>
          <a:lstStyle/>
          <a:p>
            <a:fld id="{D61C8689-8455-3546-ADF9-3B7273760F66}" type="slidenum">
              <a:rPr lang="en-US" smtClean="0"/>
              <a:pPr/>
              <a:t>14</a:t>
            </a:fld>
            <a:endParaRPr lang="en-US"/>
          </a:p>
        </p:txBody>
      </p:sp>
    </p:spTree>
    <p:extLst>
      <p:ext uri="{BB962C8B-B14F-4D97-AF65-F5344CB8AC3E}">
        <p14:creationId xmlns:p14="http://schemas.microsoft.com/office/powerpoint/2010/main" val="3779698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a:t>Re-hosting</a:t>
            </a:r>
            <a:r>
              <a:rPr lang="en-US"/>
              <a:t> – “lift and shift” – migrate as-is to the new environment. Typically IaaS and/or PaaS offerings.</a:t>
            </a:r>
          </a:p>
          <a:p>
            <a:pPr marL="294465" indent="-294465">
              <a:buFont typeface="Wingdings" panose="05000000000000000000" pitchFamily="2" charset="2"/>
              <a:buChar char="§"/>
            </a:pPr>
            <a:r>
              <a:rPr lang="en-US"/>
              <a:t>Make minimal changes to the underlying applications.  </a:t>
            </a:r>
          </a:p>
          <a:p>
            <a:pPr marL="294465" indent="-294465">
              <a:buFont typeface="Wingdings" panose="05000000000000000000" pitchFamily="2" charset="2"/>
              <a:buChar char="§"/>
            </a:pPr>
            <a:r>
              <a:rPr lang="en-US"/>
              <a:t>Apps not optimized to run in a cloud environment and don’t use “cloud native” features.  </a:t>
            </a:r>
          </a:p>
          <a:p>
            <a:pPr marL="294465" indent="-294465">
              <a:buFont typeface="Wingdings" panose="05000000000000000000" pitchFamily="2" charset="2"/>
              <a:buChar char="§"/>
            </a:pPr>
            <a:r>
              <a:rPr lang="en-US"/>
              <a:t>Good for quick moves, but may be more expensive in the long run</a:t>
            </a:r>
            <a:endParaRPr lang="en-GB"/>
          </a:p>
          <a:p>
            <a:endParaRPr lang="ro-RO" sz="1400" b="1"/>
          </a:p>
          <a:p>
            <a:r>
              <a:rPr lang="en-US" sz="1400" b="1"/>
              <a:t>Re-platforming</a:t>
            </a:r>
            <a:r>
              <a:rPr lang="en-US"/>
              <a:t> – “lift, tinker and shift” - making a few changes to the applications. Typically PaaS and/or IaaS.</a:t>
            </a:r>
          </a:p>
          <a:p>
            <a:pPr marL="294465" indent="-294465">
              <a:buFont typeface="Wingdings" panose="05000000000000000000" pitchFamily="2" charset="2"/>
              <a:buChar char="§"/>
            </a:pPr>
            <a:r>
              <a:rPr lang="en-US"/>
              <a:t>Example – utilizing a new cloud-based database system (AWS Aurora) or adopting new web server based in the cloud (Apache)</a:t>
            </a:r>
          </a:p>
          <a:p>
            <a:endParaRPr lang="ro-RO"/>
          </a:p>
          <a:p>
            <a:r>
              <a:rPr lang="en-US" sz="1400" b="1"/>
              <a:t>Re-factoring</a:t>
            </a:r>
            <a:r>
              <a:rPr lang="en-US" sz="1400"/>
              <a:t> </a:t>
            </a:r>
            <a:r>
              <a:rPr lang="en-US"/>
              <a:t>– complete change and re-engineering of applications to cloud-native capability  </a:t>
            </a:r>
          </a:p>
          <a:p>
            <a:pPr marL="294465" indent="-294465">
              <a:buFont typeface="Wingdings" panose="05000000000000000000" pitchFamily="2" charset="2"/>
              <a:buChar char="§"/>
            </a:pPr>
            <a:r>
              <a:rPr lang="en-US"/>
              <a:t>Requires a detailed business case analysis, development, test and deployment plan</a:t>
            </a:r>
          </a:p>
          <a:p>
            <a:pPr marL="294465" indent="-294465">
              <a:buFont typeface="Wingdings" panose="05000000000000000000" pitchFamily="2" charset="2"/>
              <a:buChar char="§"/>
            </a:pPr>
            <a:r>
              <a:rPr lang="en-US"/>
              <a:t>Example – change from mainframe to a cloud-native micro-services architecture </a:t>
            </a:r>
            <a:endParaRPr lang="en-GB"/>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15</a:t>
            </a:fld>
            <a:endParaRPr lang="en-US"/>
          </a:p>
        </p:txBody>
      </p:sp>
    </p:spTree>
    <p:extLst>
      <p:ext uri="{BB962C8B-B14F-4D97-AF65-F5344CB8AC3E}">
        <p14:creationId xmlns:p14="http://schemas.microsoft.com/office/powerpoint/2010/main" val="4153736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16</a:t>
            </a:fld>
            <a:endParaRPr lang="en-US"/>
          </a:p>
        </p:txBody>
      </p:sp>
    </p:spTree>
    <p:extLst>
      <p:ext uri="{BB962C8B-B14F-4D97-AF65-F5344CB8AC3E}">
        <p14:creationId xmlns:p14="http://schemas.microsoft.com/office/powerpoint/2010/main" val="2809297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17</a:t>
            </a:fld>
            <a:endParaRPr lang="en-US"/>
          </a:p>
        </p:txBody>
      </p:sp>
    </p:spTree>
    <p:extLst>
      <p:ext uri="{BB962C8B-B14F-4D97-AF65-F5344CB8AC3E}">
        <p14:creationId xmlns:p14="http://schemas.microsoft.com/office/powerpoint/2010/main" val="1852572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18</a:t>
            </a:fld>
            <a:endParaRPr lang="en-US"/>
          </a:p>
        </p:txBody>
      </p:sp>
    </p:spTree>
    <p:extLst>
      <p:ext uri="{BB962C8B-B14F-4D97-AF65-F5344CB8AC3E}">
        <p14:creationId xmlns:p14="http://schemas.microsoft.com/office/powerpoint/2010/main" val="3564527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19</a:t>
            </a:fld>
            <a:endParaRPr lang="en-US"/>
          </a:p>
        </p:txBody>
      </p:sp>
    </p:spTree>
    <p:extLst>
      <p:ext uri="{BB962C8B-B14F-4D97-AF65-F5344CB8AC3E}">
        <p14:creationId xmlns:p14="http://schemas.microsoft.com/office/powerpoint/2010/main" val="297304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29965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20</a:t>
            </a:fld>
            <a:endParaRPr lang="en-US"/>
          </a:p>
        </p:txBody>
      </p:sp>
    </p:spTree>
    <p:extLst>
      <p:ext uri="{BB962C8B-B14F-4D97-AF65-F5344CB8AC3E}">
        <p14:creationId xmlns:p14="http://schemas.microsoft.com/office/powerpoint/2010/main" val="3124316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rezumat: </a:t>
            </a:r>
          </a:p>
          <a:p>
            <a:pPr marL="176679" indent="-176679">
              <a:buFontTx/>
              <a:buChar char="-"/>
            </a:pPr>
            <a:r>
              <a:rPr lang="en-US"/>
              <a:t>timpul de butare </a:t>
            </a:r>
          </a:p>
          <a:p>
            <a:pPr marL="176679" indent="-176679">
              <a:buFontTx/>
              <a:buChar char="-"/>
            </a:pPr>
            <a:r>
              <a:rPr lang="en-US"/>
              <a:t>izolare; vm furnizeaza foarte buna izolare</a:t>
            </a:r>
          </a:p>
          <a:p>
            <a:pPr marL="176679" indent="-176679">
              <a:buFontTx/>
              <a:buChar char="-"/>
            </a:pPr>
            <a:r>
              <a:rPr lang="en-US"/>
              <a:t>Pentru re-utilizarea codului, instrumente de automatizare care permit crearea de noi imagini</a:t>
            </a:r>
          </a:p>
        </p:txBody>
      </p:sp>
      <p:sp>
        <p:nvSpPr>
          <p:cNvPr id="4" name="Slide Number Placeholder 3"/>
          <p:cNvSpPr>
            <a:spLocks noGrp="1"/>
          </p:cNvSpPr>
          <p:nvPr>
            <p:ph type="sldNum" sz="quarter" idx="5"/>
          </p:nvPr>
        </p:nvSpPr>
        <p:spPr/>
        <p:txBody>
          <a:bodyPr/>
          <a:lstStyle/>
          <a:p>
            <a:fld id="{D61C8689-8455-3546-ADF9-3B7273760F66}" type="slidenum">
              <a:rPr lang="en-US" smtClean="0"/>
              <a:pPr/>
              <a:t>21</a:t>
            </a:fld>
            <a:endParaRPr lang="en-US"/>
          </a:p>
        </p:txBody>
      </p:sp>
    </p:spTree>
    <p:extLst>
      <p:ext uri="{BB962C8B-B14F-4D97-AF65-F5344CB8AC3E}">
        <p14:creationId xmlns:p14="http://schemas.microsoft.com/office/powerpoint/2010/main" val="2703771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5366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confidentiality – only the sender and the intended receiver of the data can “understand” the content</a:t>
            </a:r>
          </a:p>
          <a:p>
            <a:pPr lvl="1"/>
            <a:r>
              <a:rPr lang="en-US"/>
              <a:t>sender encrypts message</a:t>
            </a:r>
          </a:p>
          <a:p>
            <a:pPr lvl="1"/>
            <a:r>
              <a:rPr lang="en-US"/>
              <a:t>receiver decrypts message</a:t>
            </a:r>
          </a:p>
          <a:p>
            <a:r>
              <a:rPr lang="en-US"/>
              <a:t>Autenticitatea: </a:t>
            </a:r>
            <a:r>
              <a:rPr lang="en-US" err="1"/>
              <a:t>expeditorul</a:t>
            </a:r>
            <a:r>
              <a:rPr lang="en-US"/>
              <a:t> si destinatarul isi pot confirma unul altuia identitatea</a:t>
            </a:r>
          </a:p>
          <a:p>
            <a:r>
              <a:rPr lang="en-US"/>
              <a:t>Data Integrity: expeditorul si destinatarul se pot asigura ca mesajul nu a suferit alterare (in tranzit sau dupa), fara ca aceasta sa fie detectata. </a:t>
            </a:r>
          </a:p>
          <a:p>
            <a:r>
              <a:rPr lang="en-US"/>
              <a:t>Data availability: access and availability: services must be accessible and available to users</a:t>
            </a:r>
          </a:p>
          <a:p>
            <a:r>
              <a:rPr lang="en-US"/>
              <a:t>Privacy - protejarea vie</a:t>
            </a:r>
            <a:r>
              <a:rPr lang="en-US">
                <a:latin typeface="Calibri" panose="020F0502020204030204" pitchFamily="34" charset="0"/>
                <a:cs typeface="Calibri" panose="020F0502020204030204" pitchFamily="34" charset="0"/>
              </a:rPr>
              <a:t>ţ</a:t>
            </a:r>
            <a:r>
              <a:rPr lang="en-US"/>
              <a:t>ii private (GDPR)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5599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200">
                <a:latin typeface="Arial" panose="020B0604020202020204" pitchFamily="34" charset="0"/>
                <a:cs typeface="Arial" panose="020B0604020202020204" pitchFamily="34" charset="0"/>
              </a:rPr>
              <a:t>Technology (security functions or features – encrypt data in transit and at rest)</a:t>
            </a:r>
          </a:p>
          <a:p>
            <a:pPr marL="285750" indent="-285750">
              <a:buFontTx/>
              <a:buChar char="-"/>
            </a:pPr>
            <a:r>
              <a:rPr lang="en-US" sz="1200">
                <a:latin typeface="Arial" panose="020B0604020202020204" pitchFamily="34" charset="0"/>
                <a:cs typeface="Arial" panose="020B0604020202020204" pitchFamily="34" charset="0"/>
              </a:rPr>
              <a:t>Humans (end-users, tech-support staff, infrastructure admins – susceptibility to social engineering)</a:t>
            </a:r>
          </a:p>
          <a:p>
            <a:pPr marL="285750" indent="-285750">
              <a:buFontTx/>
              <a:buChar char="-"/>
            </a:pPr>
            <a:r>
              <a:rPr lang="en-US" sz="1200">
                <a:latin typeface="Arial" panose="020B0604020202020204" pitchFamily="34" charset="0"/>
                <a:cs typeface="Arial" panose="020B0604020202020204" pitchFamily="34" charset="0"/>
              </a:rPr>
              <a:t>Laws</a:t>
            </a:r>
          </a:p>
          <a:p>
            <a:pPr marL="285750" indent="-285750">
              <a:buFontTx/>
              <a:buChar char="-"/>
            </a:pPr>
            <a:r>
              <a:rPr lang="en-US" sz="1200">
                <a:latin typeface="Arial" panose="020B0604020202020204" pitchFamily="34" charset="0"/>
                <a:cs typeface="Arial" panose="020B0604020202020204" pitchFamily="34" charset="0"/>
              </a:rPr>
              <a:t>Anything else?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36554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indent="-250825"/>
            <a:r>
              <a:rPr lang="en-US"/>
              <a:t>Ana si Bob, cine pot fi ei: </a:t>
            </a:r>
          </a:p>
          <a:p>
            <a:pPr marL="461963" indent="-250825">
              <a:buFont typeface="Arial" panose="020B0604020202020204" pitchFamily="34" charset="0"/>
              <a:buChar char="•"/>
            </a:pPr>
            <a:r>
              <a:rPr lang="en-US">
                <a:latin typeface="Arial" panose="020B0604020202020204" pitchFamily="34" charset="0"/>
                <a:cs typeface="Arial" panose="020B0604020202020204" pitchFamily="34" charset="0"/>
              </a:rPr>
              <a:t>Web browser/server for electronic transactions (e.g., on-line purchases)</a:t>
            </a:r>
          </a:p>
          <a:p>
            <a:pPr marL="461963" indent="-250825">
              <a:buFont typeface="Arial" panose="020B0604020202020204" pitchFamily="34" charset="0"/>
              <a:buChar char="•"/>
            </a:pPr>
            <a:r>
              <a:rPr lang="en-US">
                <a:latin typeface="Arial" panose="020B0604020202020204" pitchFamily="34" charset="0"/>
                <a:cs typeface="Arial" panose="020B0604020202020204" pitchFamily="34" charset="0"/>
              </a:rPr>
              <a:t>on-line banking client/server</a:t>
            </a:r>
          </a:p>
          <a:p>
            <a:pPr marL="461963" indent="-250825">
              <a:buFont typeface="Arial" panose="020B0604020202020204" pitchFamily="34" charset="0"/>
              <a:buChar char="•"/>
            </a:pPr>
            <a:r>
              <a:rPr lang="en-US">
                <a:latin typeface="Arial" panose="020B0604020202020204" pitchFamily="34" charset="0"/>
                <a:cs typeface="Arial" panose="020B0604020202020204" pitchFamily="34" charset="0"/>
              </a:rPr>
              <a:t>DNS servers</a:t>
            </a:r>
          </a:p>
          <a:p>
            <a:pPr marL="461963" indent="-250825">
              <a:buFont typeface="Arial" panose="020B0604020202020204" pitchFamily="34" charset="0"/>
              <a:buChar char="•"/>
            </a:pPr>
            <a:r>
              <a:rPr lang="en-US">
                <a:latin typeface="Arial" panose="020B0604020202020204" pitchFamily="34" charset="0"/>
                <a:cs typeface="Arial" panose="020B0604020202020204" pitchFamily="34" charset="0"/>
              </a:rPr>
              <a:t>Routers exchanging routing table updates</a:t>
            </a:r>
          </a:p>
          <a:p>
            <a:pPr marL="461963" indent="-250825">
              <a:buFont typeface="Arial" panose="020B0604020202020204" pitchFamily="34" charset="0"/>
              <a:buChar char="•"/>
            </a:pPr>
            <a:r>
              <a:rPr lang="en-US">
                <a:latin typeface="Arial" panose="020B0604020202020204" pitchFamily="34" charset="0"/>
                <a:cs typeface="Arial" panose="020B0604020202020204" pitchFamily="34" charset="0"/>
              </a:rPr>
              <a:t>Other examples?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94087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SHA1 (bytes) -&gt; 160 biti rezultat</a:t>
            </a:r>
          </a:p>
          <a:p>
            <a:r>
              <a:rPr lang="en-US"/>
              <a:t>Proprietati: greu de inversat.</a:t>
            </a:r>
          </a:p>
          <a:p>
            <a:r>
              <a:rPr lang="pt-BR"/>
              <a:t>&gt;printf 'hello'</a:t>
            </a:r>
          </a:p>
          <a:p>
            <a:r>
              <a:rPr lang="pt-BR"/>
              <a:t>hello&gt;printf 'hello' | sha1sum</a:t>
            </a:r>
          </a:p>
          <a:p>
            <a:r>
              <a:rPr lang="pt-BR"/>
              <a:t>aaf4c61ddcc5e8a2dabede0f3b482cd9aea9434d  - </a:t>
            </a:r>
          </a:p>
          <a:p>
            <a:r>
              <a:rPr lang="pt-BR"/>
              <a:t>Dash-ul inseamna doar ca si-a luat input-ul de la stdin. Este un numar deterministic, daca incercati comanda pe calculatorul vostru, veti obtine acelasi rezultat. </a:t>
            </a:r>
          </a:p>
          <a:p>
            <a:r>
              <a:rPr lang="pt-BR"/>
              <a:t>Daca insa printf ‘Hello’ – obtineti acelasi rezultat</a:t>
            </a:r>
          </a:p>
          <a:p>
            <a:endParaRPr lang="pt-BR"/>
          </a:p>
          <a:p>
            <a:r>
              <a:rPr lang="en-US" b="0" i="0">
                <a:solidFill>
                  <a:srgbClr val="000000"/>
                </a:solidFill>
                <a:effectLst/>
                <a:latin typeface="Source Sans Pro" panose="020B0503030403020204" pitchFamily="34" charset="0"/>
              </a:rPr>
              <a:t>Note: while it may work for certain purposes, SHA-1 </a:t>
            </a:r>
            <a:r>
              <a:rPr lang="en-US" sz="1200" b="0" i="0" u="none" kern="1200">
                <a:solidFill>
                  <a:srgbClr val="000000"/>
                </a:solidFill>
                <a:effectLst/>
                <a:latin typeface="Source Sans Pro" panose="020B0503030403020204" pitchFamily="34" charset="0"/>
                <a:ea typeface="+mn-ea"/>
                <a:cs typeface="+mn-cs"/>
              </a:rPr>
              <a:t>is </a:t>
            </a:r>
            <a:r>
              <a:rPr lang="en-US" sz="1200" b="0" i="0" u="none" kern="1200">
                <a:solidFill>
                  <a:srgbClr val="000000"/>
                </a:solidFill>
                <a:effectLst/>
                <a:latin typeface="Source Sans Pro" panose="020B0503030403020204" pitchFamily="34" charset="0"/>
                <a:ea typeface="+mn-ea"/>
                <a:cs typeface="+mn-cs"/>
                <a:hlinkClick r:id="rId3">
                  <a:extLst>
                    <a:ext uri="{A12FA001-AC4F-418D-AE19-62706E023703}">
                      <ahyp:hlinkClr xmlns:ahyp="http://schemas.microsoft.com/office/drawing/2018/hyperlinkcolor" val="tx"/>
                    </a:ext>
                  </a:extLst>
                </a:hlinkClick>
              </a:rPr>
              <a:t>no longer</a:t>
            </a:r>
            <a:r>
              <a:rPr lang="en-US" sz="1200" b="0" i="0" u="none" kern="1200">
                <a:solidFill>
                  <a:srgbClr val="000000"/>
                </a:solidFill>
                <a:effectLst/>
                <a:latin typeface="Source Sans Pro" panose="020B0503030403020204" pitchFamily="34" charset="0"/>
                <a:ea typeface="+mn-ea"/>
                <a:cs typeface="+mn-cs"/>
              </a:rPr>
              <a:t> considered </a:t>
            </a:r>
            <a:r>
              <a:rPr lang="en-US" b="0" i="0">
                <a:solidFill>
                  <a:srgbClr val="000000"/>
                </a:solidFill>
                <a:effectLst/>
                <a:latin typeface="Source Sans Pro" panose="020B0503030403020204" pitchFamily="34" charset="0"/>
              </a:rPr>
              <a:t>a strong cryptographic hash function. You might find this table of i</a:t>
            </a:r>
            <a:r>
              <a:rPr lang="en-US" b="0" i="0" u="sng">
                <a:solidFill>
                  <a:srgbClr val="54008C"/>
                </a:solidFill>
                <a:effectLst/>
                <a:latin typeface="Source Sans Pro" panose="020B0503030403020204" pitchFamily="34" charset="0"/>
                <a:hlinkClick r:id="rId4"/>
              </a:rPr>
              <a:t>lifetimes of cryptographic hash functions</a:t>
            </a:r>
            <a:r>
              <a:rPr lang="en-US" b="0" i="0">
                <a:solidFill>
                  <a:srgbClr val="000000"/>
                </a:solidFill>
                <a:effectLst/>
                <a:latin typeface="Source Sans Pro" panose="020B0503030403020204" pitchFamily="34" charset="0"/>
              </a:rPr>
              <a:t> (https://valerieaurora.org/hash.html) nteresting. However, recommending specific hash functions is beyond the scope of this lecture. If you are doing work where this matters, you need formal training in security/cryptography.</a:t>
            </a:r>
          </a:p>
          <a:p>
            <a:endParaRPr lang="pt-BR"/>
          </a:p>
          <a:p>
            <a:r>
              <a:rPr lang="en-US"/>
              <a:t>C:\Monica\CodeSinaia-2022.src&gt;</a:t>
            </a:r>
            <a:r>
              <a:rPr lang="en-US" b="1"/>
              <a:t>git log</a:t>
            </a:r>
          </a:p>
          <a:p>
            <a:r>
              <a:rPr lang="en-US"/>
              <a:t>commit e7b79ef17b51b27b17abd2f7dcf07ff1a0c93533 (HEAD -&gt; main, origin/main, origin/HEAD)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1383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02522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400" b="0" i="0">
                <a:solidFill>
                  <a:srgbClr val="000000"/>
                </a:solidFill>
                <a:effectLst/>
                <a:latin typeface="Calibri" panose="020F0502020204030204" pitchFamily="34" charset="0"/>
                <a:cs typeface="Calibri" panose="020F0502020204030204" pitchFamily="34" charset="0"/>
              </a:rPr>
              <a:t>Usernames are stored by their hash and a user can suggest its own username (unless it is already taken).</a:t>
            </a:r>
            <a:br>
              <a:rPr lang="en-US" sz="2400" b="0" i="0">
                <a:solidFill>
                  <a:srgbClr val="000000"/>
                </a:solidFill>
                <a:effectLst/>
                <a:latin typeface="Calibri" panose="020F0502020204030204" pitchFamily="34" charset="0"/>
                <a:cs typeface="Calibri" panose="020F0502020204030204" pitchFamily="34" charset="0"/>
              </a:rPr>
            </a:br>
            <a:r>
              <a:rPr lang="en-US" sz="2400" b="0" i="0">
                <a:solidFill>
                  <a:srgbClr val="000000"/>
                </a:solidFill>
                <a:effectLst/>
                <a:latin typeface="Calibri" panose="020F0502020204030204" pitchFamily="34" charset="0"/>
                <a:cs typeface="Calibri" panose="020F0502020204030204" pitchFamily="34" charset="0"/>
              </a:rPr>
              <a:t>Plus, looking at java/lang/String.hashCode() implementation, it is easy to observe that it is NOT a cryptographic hash function (</a:t>
            </a:r>
            <a:r>
              <a:rPr lang="en-US" sz="2400" b="0" i="0" u="sng">
                <a:solidFill>
                  <a:srgbClr val="0071C5"/>
                </a:solidFill>
                <a:effectLst/>
                <a:latin typeface="Calibri" panose="020F0502020204030204" pitchFamily="34" charset="0"/>
                <a:cs typeface="Calibri" panose="020F0502020204030204" pitchFamily="34" charset="0"/>
                <a:hlinkClick r:id="rId3" tooltip="https://en.wikipedia.org/wiki/Cryptographic_hash_function)."/>
              </a:rPr>
              <a:t>https://en.wikipedia.org/wiki/Cryptographic_hash_function).</a:t>
            </a:r>
            <a:br>
              <a:rPr lang="en-US" sz="2400" b="0" i="0">
                <a:solidFill>
                  <a:srgbClr val="000000"/>
                </a:solidFill>
                <a:effectLst/>
                <a:latin typeface="Calibri" panose="020F0502020204030204" pitchFamily="34" charset="0"/>
                <a:cs typeface="Calibri" panose="020F0502020204030204" pitchFamily="34" charset="0"/>
              </a:rPr>
            </a:br>
            <a:endParaRPr lang="en-US" sz="2400" b="0" i="0">
              <a:solidFill>
                <a:srgbClr val="000000"/>
              </a:solidFill>
              <a:effectLst/>
              <a:latin typeface="Calibri" panose="020F0502020204030204" pitchFamily="34" charset="0"/>
              <a:cs typeface="Calibri" panose="020F0502020204030204" pitchFamily="34" charset="0"/>
            </a:endParaRPr>
          </a:p>
          <a:p>
            <a:pPr algn="l"/>
            <a:r>
              <a:rPr lang="en-US" sz="2400" b="0" i="0">
                <a:solidFill>
                  <a:srgbClr val="000000"/>
                </a:solidFill>
                <a:effectLst/>
                <a:latin typeface="Calibri" panose="020F0502020204030204" pitchFamily="34" charset="0"/>
                <a:cs typeface="Calibri" panose="020F0502020204030204" pitchFamily="34" charset="0"/>
              </a:rPr>
              <a:t>Meaning, it would be quite easy to find a hash collision (another username that would result in the same hash) to Bob's username, and ask for that username. Finding such a collision (in this case) can be done by simple math.</a:t>
            </a:r>
            <a:br>
              <a:rPr lang="en-US" sz="2400" b="0" i="0">
                <a:solidFill>
                  <a:srgbClr val="000000"/>
                </a:solidFill>
                <a:effectLst/>
                <a:latin typeface="Calibri" panose="020F0502020204030204" pitchFamily="34" charset="0"/>
                <a:cs typeface="Calibri" panose="020F0502020204030204" pitchFamily="34" charset="0"/>
              </a:rPr>
            </a:br>
            <a:r>
              <a:rPr lang="en-US" sz="2400" b="0" i="0">
                <a:solidFill>
                  <a:srgbClr val="000000"/>
                </a:solidFill>
                <a:effectLst/>
                <a:latin typeface="Calibri" panose="020F0502020204030204" pitchFamily="34" charset="0"/>
                <a:cs typeface="Calibri" panose="020F0502020204030204" pitchFamily="34" charset="0"/>
              </a:rPr>
              <a:t>After registering with one of those usernames, Mihai can ask to sell all of the stocks, so Bob will get the lowest price he could for those vested shares.</a:t>
            </a:r>
          </a:p>
          <a:p>
            <a:pPr algn="l"/>
            <a:r>
              <a:rPr lang="en-US" sz="2400" b="0" i="0">
                <a:solidFill>
                  <a:srgbClr val="000000"/>
                </a:solidFill>
                <a:effectLst/>
                <a:latin typeface="Calibri" panose="020F0502020204030204" pitchFamily="34" charset="0"/>
                <a:cs typeface="Calibri" panose="020F0502020204030204" pitchFamily="34" charset="0"/>
              </a:rPr>
              <a:t>Visit </a:t>
            </a:r>
            <a:r>
              <a:rPr lang="en-US" sz="2400" b="0" i="0" u="sng">
                <a:solidFill>
                  <a:srgbClr val="0071C5"/>
                </a:solidFill>
                <a:effectLst/>
                <a:latin typeface="Calibri" panose="020F0502020204030204" pitchFamily="34" charset="0"/>
                <a:cs typeface="Calibri" panose="020F0502020204030204" pitchFamily="34" charset="0"/>
                <a:hlinkClick r:id="rId4"/>
              </a:rPr>
              <a:t>https://ideone.com/GGAA8d</a:t>
            </a:r>
            <a:r>
              <a:rPr lang="en-US" sz="2400" b="0" i="0">
                <a:solidFill>
                  <a:srgbClr val="000000"/>
                </a:solidFill>
                <a:effectLst/>
                <a:latin typeface="Calibri" panose="020F0502020204030204" pitchFamily="34" charset="0"/>
                <a:cs typeface="Calibri" panose="020F0502020204030204" pitchFamily="34" charset="0"/>
              </a:rPr>
              <a:t> to find some examples for username collisions.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96229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Source Sans Pro" panose="020B0503030403020204" pitchFamily="34" charset="0"/>
              </a:rPr>
              <a:t>Un concept legat de functii hash criptografice sunt </a:t>
            </a:r>
            <a:r>
              <a:rPr lang="en-US" b="0" i="0" u="sng">
                <a:solidFill>
                  <a:srgbClr val="54008C"/>
                </a:solidFill>
                <a:effectLst/>
                <a:latin typeface="Source Sans Pro" panose="020B0503030403020204" pitchFamily="34" charset="0"/>
                <a:hlinkClick r:id="rId3"/>
              </a:rPr>
              <a:t>key derivation functions</a:t>
            </a:r>
            <a:r>
              <a:rPr lang="en-US" b="0" i="0">
                <a:solidFill>
                  <a:srgbClr val="000000"/>
                </a:solidFill>
                <a:effectLst/>
                <a:latin typeface="Source Sans Pro" panose="020B0503030403020204" pitchFamily="34" charset="0"/>
              </a:rPr>
              <a:t> (KDFs). Acestea sunt folosite pentru un numar de aplicatii, incluzand producerea unui output de lungime fixa pentru a il folosi ca si CHEIE in alti algoritmi de criptare, De obicei, calculul KDFs este incet in mod deliberat, pentru a face mai dificile </a:t>
            </a:r>
            <a:r>
              <a:rPr lang="en-US" b="1" i="0">
                <a:solidFill>
                  <a:srgbClr val="000000"/>
                </a:solidFill>
                <a:effectLst/>
                <a:latin typeface="Source Sans Pro" panose="020B0503030403020204" pitchFamily="34" charset="0"/>
              </a:rPr>
              <a:t>/ slow down offline brute-force attacks. </a:t>
            </a:r>
          </a:p>
          <a:p>
            <a:endParaRPr lang="en-US" b="1" i="0">
              <a:solidFill>
                <a:srgbClr val="000000"/>
              </a:solidFill>
              <a:effectLst/>
              <a:latin typeface="Source Sans Pro" panose="020B0503030403020204" pitchFamily="34" charset="0"/>
            </a:endParaRPr>
          </a:p>
          <a:p>
            <a:r>
              <a:rPr lang="en-US" b="0" i="0">
                <a:solidFill>
                  <a:srgbClr val="000000"/>
                </a:solidFill>
                <a:effectLst/>
                <a:latin typeface="Source Sans Pro" panose="020B0503030403020204" pitchFamily="34" charset="0"/>
              </a:rPr>
              <a:t>PBKDF2 = password based key derivation function</a:t>
            </a:r>
          </a:p>
          <a:p>
            <a:endParaRPr lang="en-US" b="0" i="0">
              <a:solidFill>
                <a:srgbClr val="000000"/>
              </a:solidFill>
              <a:effectLst/>
              <a:latin typeface="Source Sans Pro" panose="020B0503030403020204" pitchFamily="34" charset="0"/>
            </a:endParaRPr>
          </a:p>
          <a:p>
            <a:pPr algn="l"/>
            <a:r>
              <a:rPr lang="en-US" b="1" i="0">
                <a:solidFill>
                  <a:srgbClr val="000000"/>
                </a:solidFill>
                <a:effectLst/>
                <a:latin typeface="Source Sans Pro" panose="020B0503030403020204" pitchFamily="34" charset="0"/>
              </a:rPr>
              <a:t>Applications</a:t>
            </a:r>
          </a:p>
          <a:p>
            <a:pPr algn="l">
              <a:buFont typeface="Arial" panose="020B0604020202020204" pitchFamily="34" charset="0"/>
              <a:buChar char="•"/>
            </a:pPr>
            <a:r>
              <a:rPr lang="en-US" b="0" i="0">
                <a:solidFill>
                  <a:srgbClr val="000000"/>
                </a:solidFill>
                <a:effectLst/>
                <a:latin typeface="Source Sans Pro" panose="020B0503030403020204" pitchFamily="34" charset="0"/>
              </a:rPr>
              <a:t>Producing keys from passphrases for use in other cryptographic algorithms / producerea cheilor din passphrases pentru folosire in alti algoritmi criptografici (e.g. symmetric cryptography).</a:t>
            </a:r>
          </a:p>
          <a:p>
            <a:pPr algn="l">
              <a:buFont typeface="Arial" panose="020B0604020202020204" pitchFamily="34" charset="0"/>
              <a:buChar char="•"/>
            </a:pPr>
            <a:r>
              <a:rPr lang="en-US" b="0" i="0">
                <a:solidFill>
                  <a:srgbClr val="000000"/>
                </a:solidFill>
                <a:effectLst/>
                <a:latin typeface="Source Sans Pro" panose="020B0503030403020204" pitchFamily="34" charset="0"/>
              </a:rPr>
              <a:t>Storing login credentials: a stoca parolele in clar nu este o practica buna. Cel mai correct este sa generam si sa stocam un SALT aleator pentru fiecare utilizator si apoi sa stocam KDF(password + salt). Verificarea loginului se face prin re-calcularea KDF data fiind parola introdusa de utilizator si sarea/SALT stocata.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991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3</a:t>
            </a:fld>
            <a:endParaRPr lang="en-US"/>
          </a:p>
        </p:txBody>
      </p:sp>
    </p:spTree>
    <p:extLst>
      <p:ext uri="{BB962C8B-B14F-4D97-AF65-F5344CB8AC3E}">
        <p14:creationId xmlns:p14="http://schemas.microsoft.com/office/powerpoint/2010/main" val="992666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93708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Sharing same key: e.g., </a:t>
            </a:r>
            <a:r>
              <a:rPr lang="en-US"/>
              <a:t>key is knowing substitution pattern in mono alphabetic substitution cipher</a:t>
            </a:r>
            <a:endParaRPr lang="en-US" sz="20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3667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Source Sans Pro" panose="020B0503030403020204" pitchFamily="34" charset="0"/>
              </a:rPr>
              <a:t>Ascunderea continutului unui mesaj este probabil prima aplicatie care va vine in minte atunci cand va ganditi la criptografie. Criptarea simetrica realizeaza acest lucru cu urmatoarele functii:</a:t>
            </a:r>
          </a:p>
          <a:p>
            <a:pPr algn="l"/>
            <a:r>
              <a:rPr lang="en-US" b="0" i="0">
                <a:solidFill>
                  <a:srgbClr val="000000"/>
                </a:solidFill>
                <a:effectLst/>
                <a:latin typeface="Source Sans Pro" panose="020B0503030403020204" pitchFamily="34" charset="0"/>
              </a:rPr>
              <a:t>keygen() -&gt; key (aceasta functie include si elemente aleatoare/randomized) </a:t>
            </a:r>
          </a:p>
          <a:p>
            <a:pPr algn="l"/>
            <a:r>
              <a:rPr lang="en-US" b="0" i="0">
                <a:solidFill>
                  <a:srgbClr val="000000"/>
                </a:solidFill>
                <a:effectLst/>
                <a:latin typeface="Source Sans Pro" panose="020B0503030403020204" pitchFamily="34" charset="0"/>
              </a:rPr>
              <a:t>encrypt(plaintext: array&lt;byte&gt;, key) -&gt; array&lt;byte&gt; (the ciphertext) </a:t>
            </a:r>
          </a:p>
          <a:p>
            <a:pPr algn="l"/>
            <a:r>
              <a:rPr lang="en-US" b="0" i="0">
                <a:solidFill>
                  <a:srgbClr val="000000"/>
                </a:solidFill>
                <a:effectLst/>
                <a:latin typeface="Source Sans Pro" panose="020B0503030403020204" pitchFamily="34" charset="0"/>
              </a:rPr>
              <a:t>decrypt(ciphertext: array&lt;byte&gt;, key) -&gt; array&lt;byte&gt; (the plaintext) </a:t>
            </a:r>
          </a:p>
          <a:p>
            <a:pPr algn="l"/>
            <a:r>
              <a:rPr lang="en-US" b="0" i="0">
                <a:solidFill>
                  <a:srgbClr val="000000"/>
                </a:solidFill>
                <a:effectLst/>
                <a:latin typeface="Source Sans Pro" panose="020B0503030403020204" pitchFamily="34" charset="0"/>
              </a:rPr>
              <a:t>Functia encrypt are proprietatea ca pentru un output dat (ciphertext), este greu sa se determine input (plaintext) fara cheie. </a:t>
            </a:r>
          </a:p>
          <a:p>
            <a:pPr algn="l"/>
            <a:r>
              <a:rPr lang="en-US" b="0" i="0">
                <a:solidFill>
                  <a:srgbClr val="000000"/>
                </a:solidFill>
                <a:effectLst/>
                <a:latin typeface="Source Sans Pro" panose="020B0503030403020204" pitchFamily="34" charset="0"/>
              </a:rPr>
              <a:t>Functia decrypt are evidenta proprietate de corectitudine, ca decrypt(encrypt(m, k), k) = m.</a:t>
            </a:r>
          </a:p>
          <a:p>
            <a:pPr algn="l"/>
            <a:r>
              <a:rPr lang="en-US" b="0" i="0">
                <a:solidFill>
                  <a:srgbClr val="000000"/>
                </a:solidFill>
                <a:effectLst/>
                <a:latin typeface="Source Sans Pro" panose="020B0503030403020204" pitchFamily="34" charset="0"/>
              </a:rPr>
              <a:t>Un examplu de cryptosystem simetric folosit pe scara larga astazi este </a:t>
            </a:r>
            <a:r>
              <a:rPr lang="en-US" b="0" i="0" u="sng">
                <a:solidFill>
                  <a:srgbClr val="54008C"/>
                </a:solidFill>
                <a:effectLst/>
                <a:latin typeface="Source Sans Pro" panose="020B0503030403020204" pitchFamily="34" charset="0"/>
                <a:hlinkClick r:id="rId3"/>
              </a:rPr>
              <a:t>AES</a:t>
            </a:r>
            <a:r>
              <a:rPr lang="en-US" b="0" i="0">
                <a:solidFill>
                  <a:srgbClr val="000000"/>
                </a:solidFill>
                <a:effectLst/>
                <a:latin typeface="Source Sans Pro" panose="020B0503030403020204"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8216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000000"/>
                </a:solidFill>
                <a:effectLst/>
                <a:latin typeface="Source Sans Pro" panose="020B0503030403020204" pitchFamily="34" charset="0"/>
              </a:rPr>
              <a:t>Criptarea fisierelor stocate intr-un cloud/nor in care nu avem incredere (storage in an untrusted cloud service). </a:t>
            </a:r>
          </a:p>
          <a:p>
            <a:pPr algn="l">
              <a:buFont typeface="Arial" panose="020B0604020202020204" pitchFamily="34" charset="0"/>
              <a:buChar char="•"/>
            </a:pPr>
            <a:r>
              <a:rPr lang="en-US" b="0" i="0">
                <a:solidFill>
                  <a:srgbClr val="000000"/>
                </a:solidFill>
                <a:effectLst/>
                <a:latin typeface="Source Sans Pro" panose="020B0503030403020204" pitchFamily="34" charset="0"/>
              </a:rPr>
              <a:t>Aceasta poate fi combinate cu un Key Derivation Function, KDFs, astfel ca sa puteti cripta fisierul cu o parola . Generate key = KDF(passphrase), and then store encrypt(file, key).</a:t>
            </a:r>
          </a:p>
          <a:p>
            <a:pPr algn="l">
              <a:buFont typeface="Arial" panose="020B0604020202020204" pitchFamily="34" charset="0"/>
              <a:buChar char="•"/>
            </a:pPr>
            <a:endParaRPr lang="en-US" b="0" i="0">
              <a:solidFill>
                <a:srgbClr val="000000"/>
              </a:solidFill>
              <a:effectLst/>
              <a:latin typeface="Source Sans Pro" panose="020B0503030403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83758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sz="1200" b="0" i="0">
                <a:solidFill>
                  <a:srgbClr val="000000"/>
                </a:solidFill>
                <a:effectLst/>
                <a:latin typeface="Courier New" panose="02070309020205020404" pitchFamily="49" charset="0"/>
                <a:cs typeface="Courier New" panose="02070309020205020404" pitchFamily="49" charset="0"/>
              </a:rPr>
              <a:t>monicae@MENEPIETSaaS:~$ </a:t>
            </a:r>
            <a:r>
              <a:rPr lang="en-US" sz="1200" b="1" i="0">
                <a:solidFill>
                  <a:srgbClr val="000000"/>
                </a:solidFill>
                <a:effectLst/>
                <a:latin typeface="Courier New" panose="02070309020205020404" pitchFamily="49" charset="0"/>
                <a:cs typeface="Courier New" panose="02070309020205020404" pitchFamily="49" charset="0"/>
              </a:rPr>
              <a:t>openssl aes-256-cbc -salt -in plaintext.txt -out newencrypted.out</a:t>
            </a:r>
          </a:p>
          <a:p>
            <a:pPr algn="l">
              <a:buFont typeface="Arial" panose="020B0604020202020204" pitchFamily="34" charset="0"/>
              <a:buNone/>
            </a:pPr>
            <a:r>
              <a:rPr lang="en-US" sz="1200" b="0" i="0">
                <a:solidFill>
                  <a:srgbClr val="000000"/>
                </a:solidFill>
                <a:effectLst/>
                <a:latin typeface="Courier New" panose="02070309020205020404" pitchFamily="49" charset="0"/>
                <a:cs typeface="Courier New" panose="02070309020205020404" pitchFamily="49" charset="0"/>
              </a:rPr>
              <a:t>enter aes-256-cbc encryption password:</a:t>
            </a:r>
          </a:p>
          <a:p>
            <a:pPr algn="l">
              <a:buFont typeface="Arial" panose="020B0604020202020204" pitchFamily="34" charset="0"/>
              <a:buNone/>
            </a:pPr>
            <a:r>
              <a:rPr lang="en-US" sz="1200" b="0" i="0">
                <a:solidFill>
                  <a:srgbClr val="000000"/>
                </a:solidFill>
                <a:effectLst/>
                <a:latin typeface="Courier New" panose="02070309020205020404" pitchFamily="49" charset="0"/>
                <a:cs typeface="Courier New" panose="02070309020205020404" pitchFamily="49" charset="0"/>
              </a:rPr>
              <a:t>Verifying - enter aes-256-cbc encryption password:</a:t>
            </a:r>
          </a:p>
          <a:p>
            <a:pPr algn="l">
              <a:buFont typeface="Arial" panose="020B0604020202020204" pitchFamily="34" charset="0"/>
              <a:buNone/>
            </a:pPr>
            <a:r>
              <a:rPr lang="en-US" sz="1200" b="0" i="0">
                <a:solidFill>
                  <a:srgbClr val="000000"/>
                </a:solidFill>
                <a:effectLst/>
                <a:latin typeface="Courier New" panose="02070309020205020404" pitchFamily="49" charset="0"/>
                <a:cs typeface="Courier New" panose="02070309020205020404" pitchFamily="49" charset="0"/>
              </a:rPr>
              <a:t>*** WARNING : deprecated key derivation used.</a:t>
            </a:r>
          </a:p>
          <a:p>
            <a:pPr algn="l">
              <a:buFont typeface="Arial" panose="020B0604020202020204" pitchFamily="34" charset="0"/>
              <a:buNone/>
            </a:pPr>
            <a:r>
              <a:rPr lang="en-US" sz="1200" b="0" i="0">
                <a:solidFill>
                  <a:srgbClr val="000000"/>
                </a:solidFill>
                <a:effectLst/>
                <a:latin typeface="Courier New" panose="02070309020205020404" pitchFamily="49" charset="0"/>
                <a:cs typeface="Courier New" panose="02070309020205020404" pitchFamily="49" charset="0"/>
              </a:rPr>
              <a:t>Using -iter or -pbkdf2 would be better.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a:solidFill>
                  <a:srgbClr val="000000"/>
                </a:solidFill>
                <a:effectLst/>
                <a:latin typeface="Courier New" panose="02070309020205020404" pitchFamily="49" charset="0"/>
                <a:cs typeface="Courier New" panose="02070309020205020404" pitchFamily="49" charset="0"/>
              </a:rPr>
              <a:t>monicae@MENEPIETSaaS:~$ </a:t>
            </a:r>
            <a:r>
              <a:rPr lang="en-US" sz="1200" b="1">
                <a:solidFill>
                  <a:srgbClr val="0070C0"/>
                </a:solidFill>
                <a:latin typeface="Courier New" panose="02070309020205020404" pitchFamily="49" charset="0"/>
                <a:cs typeface="Courier New" panose="02070309020205020404" pitchFamily="49" charset="0"/>
              </a:rPr>
              <a:t>openssl aes-256-cbc -d -in newenc.out -out newplain.txt</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enter aes-256-cbc decryption password:</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 WARNING : deprecated key derivation used.</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Using -iter or -pbkdf2 would be better.</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monicae@MENEPIETSaaS:~$ cat newenc.out</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Salted__8</a:t>
            </a:r>
            <a:r>
              <a:rPr lang="az-Cyrl-AZ" sz="1200" b="0">
                <a:solidFill>
                  <a:srgbClr val="0070C0"/>
                </a:solidFill>
                <a:latin typeface="Courier New" panose="02070309020205020404" pitchFamily="49" charset="0"/>
                <a:cs typeface="Courier New" panose="02070309020205020404" pitchFamily="49" charset="0"/>
              </a:rPr>
              <a:t>ӑ`</a:t>
            </a:r>
            <a:r>
              <a:rPr lang="en-US" sz="1200" b="0">
                <a:solidFill>
                  <a:srgbClr val="0070C0"/>
                </a:solidFill>
                <a:latin typeface="Courier New" panose="02070309020205020404" pitchFamily="49" charset="0"/>
                <a:cs typeface="Courier New" panose="02070309020205020404" pitchFamily="49" charset="0"/>
              </a:rPr>
              <a:t>w8C?^:monicae@MENEPIETSaaS:~$ cmp plain.txt newplain.txt</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monicae@MENEPIETSaaS:~$ echo $?</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0</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monicae@MENEPIETSaaS:~$ cat newplain.txt</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Hello world</a:t>
            </a:r>
          </a:p>
          <a:p>
            <a:pPr algn="l">
              <a:buFont typeface="Arial" panose="020B0604020202020204" pitchFamily="34" charset="0"/>
              <a:buNone/>
            </a:pPr>
            <a:endParaRPr lang="en-US" sz="1200" b="0" i="0">
              <a:solidFill>
                <a:srgbClr val="000000"/>
              </a:solidFill>
              <a:effectLst/>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80445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apple-system"/>
              </a:rPr>
              <a:t>Hash passwords are saved (and calculated) without salt meaning that the system is vulnerable to passwords </a:t>
            </a:r>
            <a:r>
              <a:rPr lang="en-US" b="0" i="0">
                <a:solidFill>
                  <a:srgbClr val="0052CC"/>
                </a:solidFill>
                <a:effectLst/>
                <a:latin typeface="-apple-system"/>
                <a:hlinkClick r:id="rId3"/>
              </a:rPr>
              <a:t>rainbow tables</a:t>
            </a:r>
            <a:r>
              <a:rPr lang="en-US" b="0" i="0">
                <a:solidFill>
                  <a:srgbClr val="333333"/>
                </a:solidFill>
                <a:effectLst/>
                <a:latin typeface="-apple-system"/>
              </a:rPr>
              <a:t>. Refer to </a:t>
            </a:r>
            <a:r>
              <a:rPr lang="en-US" b="0" i="0">
                <a:solidFill>
                  <a:srgbClr val="0052CC"/>
                </a:solidFill>
                <a:effectLst/>
                <a:latin typeface="-apple-system"/>
                <a:hlinkClick r:id="rId4"/>
              </a:rPr>
              <a:t>CWE-759</a:t>
            </a:r>
            <a:r>
              <a:rPr lang="en-US" b="0" i="0">
                <a:solidFill>
                  <a:srgbClr val="333333"/>
                </a:solidFill>
                <a:effectLst/>
                <a:latin typeface="-apple-system"/>
              </a:rPr>
              <a:t>: “Use of a One-Way Hash without a Salt”, to better understand the vulnerability.</a:t>
            </a:r>
          </a:p>
          <a:p>
            <a:pPr algn="l"/>
            <a:r>
              <a:rPr lang="en-US" b="0" i="0">
                <a:solidFill>
                  <a:srgbClr val="333333"/>
                </a:solidFill>
                <a:effectLst/>
                <a:latin typeface="-apple-system"/>
              </a:rPr>
              <a:t>A real life example of this vulnerability was in LinkedIn information leakage, which results a law suit:</a:t>
            </a:r>
          </a:p>
          <a:p>
            <a:pPr algn="l"/>
            <a:r>
              <a:rPr lang="en-US" b="0" i="0">
                <a:solidFill>
                  <a:srgbClr val="333333"/>
                </a:solidFill>
                <a:effectLst/>
                <a:latin typeface="-apple-system"/>
              </a:rPr>
              <a:t>"However, and despite its contractual obligation to use best practices in storing user data, LinkedIn failed to utilize basic industry standard encryption methods. In particular, LinkedIn failed to adequately protect user data because it stored passwords in unsalted SHA1 hashed format."</a:t>
            </a:r>
          </a:p>
          <a:p>
            <a:pPr algn="l"/>
            <a:r>
              <a:rPr lang="en-US" b="0" i="0">
                <a:solidFill>
                  <a:srgbClr val="0052CC"/>
                </a:solidFill>
                <a:effectLst/>
                <a:latin typeface="-apple-system"/>
                <a:hlinkClick r:id="rId5"/>
              </a:rPr>
              <a:t>(read more)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18743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02122"/>
                </a:solidFill>
                <a:effectLst/>
                <a:latin typeface="Arial" panose="020B0604020202020204" pitchFamily="34" charset="0"/>
              </a:rPr>
              <a:t>The </a:t>
            </a:r>
            <a:r>
              <a:rPr lang="en-US" b="1" i="0">
                <a:solidFill>
                  <a:srgbClr val="202122"/>
                </a:solidFill>
                <a:effectLst/>
                <a:latin typeface="Arial" panose="020B0604020202020204" pitchFamily="34" charset="0"/>
              </a:rPr>
              <a:t>DES Challenges</a:t>
            </a:r>
            <a:r>
              <a:rPr lang="en-US" b="0" i="0">
                <a:solidFill>
                  <a:srgbClr val="202122"/>
                </a:solidFill>
                <a:effectLst/>
                <a:latin typeface="Arial" panose="020B0604020202020204" pitchFamily="34" charset="0"/>
              </a:rPr>
              <a:t> were a series of </a:t>
            </a:r>
            <a:r>
              <a:rPr lang="en-US" b="0" i="0" u="sng">
                <a:solidFill>
                  <a:srgbClr val="3366CC"/>
                </a:solidFill>
                <a:effectLst/>
                <a:latin typeface="Arial" panose="020B0604020202020204" pitchFamily="34" charset="0"/>
                <a:hlinkClick r:id="rId3"/>
              </a:rPr>
              <a:t>brute force attack</a:t>
            </a:r>
            <a:r>
              <a:rPr lang="en-US" b="0" i="0">
                <a:solidFill>
                  <a:srgbClr val="202122"/>
                </a:solidFill>
                <a:effectLst/>
                <a:latin typeface="Arial" panose="020B0604020202020204" pitchFamily="34" charset="0"/>
              </a:rPr>
              <a:t> contests created by </a:t>
            </a:r>
            <a:r>
              <a:rPr lang="en-US" b="0" i="0" u="none" strike="noStrike">
                <a:solidFill>
                  <a:srgbClr val="3366CC"/>
                </a:solidFill>
                <a:effectLst/>
                <a:latin typeface="Arial" panose="020B0604020202020204" pitchFamily="34" charset="0"/>
                <a:hlinkClick r:id="rId4" tooltip="RSA Security"/>
              </a:rPr>
              <a:t>RSA Security</a:t>
            </a:r>
            <a:r>
              <a:rPr lang="en-US" b="0" i="0">
                <a:solidFill>
                  <a:srgbClr val="202122"/>
                </a:solidFill>
                <a:effectLst/>
                <a:latin typeface="Arial" panose="020B0604020202020204" pitchFamily="34" charset="0"/>
              </a:rPr>
              <a:t> to highlight the lack of security provided by the </a:t>
            </a:r>
            <a:r>
              <a:rPr lang="en-US" b="0" i="0" u="none" strike="noStrike">
                <a:solidFill>
                  <a:srgbClr val="3366CC"/>
                </a:solidFill>
                <a:effectLst/>
                <a:latin typeface="Arial" panose="020B0604020202020204" pitchFamily="34" charset="0"/>
                <a:hlinkClick r:id="rId5" tooltip="Data Encryption Standard"/>
              </a:rPr>
              <a:t>Data Encryption Standard</a:t>
            </a:r>
            <a:r>
              <a:rPr lang="en-US" b="0" i="0">
                <a:solidFill>
                  <a:srgbClr val="202122"/>
                </a:solidFill>
                <a:effectLst/>
                <a:latin typeface="Arial" panose="020B0604020202020204" pitchFamily="34" charset="0"/>
              </a:rPr>
              <a:t>. 1997 - 1999.</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59762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Example stream ciphers: one-time pad, RC4 (deprecated); </a:t>
            </a:r>
          </a:p>
          <a:p>
            <a:r>
              <a:rPr lang="en-US"/>
              <a:t>One Time Pad is a XOR between a message and a same-length secret </a:t>
            </a:r>
          </a:p>
          <a:p>
            <a:r>
              <a:rPr lang="en-US"/>
              <a:t>Bad news: If you want to encrypt N bits of data, you need a N-bit secret key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97935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Source Sans Pro" panose="020B0503030403020204" pitchFamily="34" charset="0"/>
              </a:rPr>
              <a:t>Asymmetric cryptography</a:t>
            </a:r>
          </a:p>
          <a:p>
            <a:pPr algn="l"/>
            <a:r>
              <a:rPr lang="en-US" b="0" i="0">
                <a:solidFill>
                  <a:srgbClr val="000000"/>
                </a:solidFill>
                <a:effectLst/>
                <a:latin typeface="Source Sans Pro" panose="020B0503030403020204" pitchFamily="34" charset="0"/>
              </a:rPr>
              <a:t>Termenul “asymmetric” se refera la faptul ca exista doua </a:t>
            </a:r>
            <a:r>
              <a:rPr lang="en-US" b="0" i="0" err="1">
                <a:solidFill>
                  <a:srgbClr val="000000"/>
                </a:solidFill>
                <a:effectLst/>
                <a:latin typeface="Source Sans Pro" panose="020B0503030403020204" pitchFamily="34" charset="0"/>
              </a:rPr>
              <a:t>chei</a:t>
            </a:r>
            <a:r>
              <a:rPr lang="en-US" b="0" i="0">
                <a:solidFill>
                  <a:srgbClr val="000000"/>
                </a:solidFill>
                <a:effectLst/>
                <a:latin typeface="Source Sans Pro" panose="020B0503030403020204" pitchFamily="34" charset="0"/>
              </a:rPr>
              <a:t> cu doua roluri diferite. </a:t>
            </a:r>
          </a:p>
          <a:p>
            <a:pPr marL="171450" indent="-171450" algn="l">
              <a:buFontTx/>
              <a:buChar char="-"/>
            </a:pPr>
            <a:r>
              <a:rPr lang="en-US" b="0" i="0">
                <a:solidFill>
                  <a:srgbClr val="000000"/>
                </a:solidFill>
                <a:effectLst/>
                <a:latin typeface="Source Sans Pro" panose="020B0503030403020204" pitchFamily="34" charset="0"/>
              </a:rPr>
              <a:t>O cheie private care, dupa cum si numele implica, este tinuta secreta, </a:t>
            </a:r>
          </a:p>
          <a:p>
            <a:pPr marL="171450" indent="-171450" algn="l">
              <a:buFontTx/>
              <a:buChar char="-"/>
            </a:pPr>
            <a:r>
              <a:rPr lang="en-US" b="0" i="0">
                <a:solidFill>
                  <a:srgbClr val="000000"/>
                </a:solidFill>
                <a:effectLst/>
                <a:latin typeface="Source Sans Pro" panose="020B0503030403020204" pitchFamily="34" charset="0"/>
              </a:rPr>
              <a:t>In timp ce cheia public poate fi dezvaluita, facuta publica, fara ca securitatea sa fie afectata (spre deosebire de folosirea aceleiasi chei in sistemele de criptare simetrice)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50659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US" b="0" i="0">
                <a:solidFill>
                  <a:srgbClr val="000000"/>
                </a:solidFill>
                <a:effectLst/>
                <a:latin typeface="Source Sans Pro" panose="020B0503030403020204" pitchFamily="34" charset="0"/>
              </a:rPr>
              <a:t>Criptosistemele asimetrice furnizeaza urmatoarele functionalitati: </a:t>
            </a:r>
          </a:p>
          <a:p>
            <a:pPr marL="171450" indent="-171450" algn="l">
              <a:buFontTx/>
              <a:buChar char="-"/>
            </a:pPr>
            <a:r>
              <a:rPr lang="en-US" b="0" i="0">
                <a:solidFill>
                  <a:srgbClr val="000000"/>
                </a:solidFill>
                <a:effectLst/>
                <a:latin typeface="Source Sans Pro" panose="020B0503030403020204" pitchFamily="34" charset="0"/>
              </a:rPr>
              <a:t>to encrypt/decrypt </a:t>
            </a:r>
          </a:p>
          <a:p>
            <a:pPr marL="171450" indent="-171450" algn="l">
              <a:buFontTx/>
              <a:buChar char="-"/>
            </a:pPr>
            <a:r>
              <a:rPr lang="en-US" b="0" i="0">
                <a:solidFill>
                  <a:srgbClr val="000000"/>
                </a:solidFill>
                <a:effectLst/>
                <a:latin typeface="Source Sans Pro" panose="020B0503030403020204" pitchFamily="34" charset="0"/>
              </a:rPr>
              <a:t>to sign/verify</a:t>
            </a:r>
          </a:p>
          <a:p>
            <a:pPr algn="l"/>
            <a:endParaRPr lang="en-US" b="0" i="0">
              <a:solidFill>
                <a:srgbClr val="000000"/>
              </a:solidFill>
              <a:effectLst/>
              <a:latin typeface="Source Sans Pro" panose="020B0503030403020204" pitchFamily="34" charset="0"/>
            </a:endParaRPr>
          </a:p>
          <a:p>
            <a:pPr algn="l"/>
            <a:r>
              <a:rPr lang="en-US" b="0" i="0">
                <a:solidFill>
                  <a:srgbClr val="000000"/>
                </a:solidFill>
                <a:effectLst/>
                <a:latin typeface="Source Sans Pro" panose="020B0503030403020204" pitchFamily="34" charset="0"/>
              </a:rPr>
              <a:t>Functiile encrypt/decrypt au proprietati similar cu analoagele lor din sistemele de criptare simetrice. Un mesaj poate fi criptat folosind cheia </a:t>
            </a:r>
            <a:r>
              <a:rPr lang="en-US" b="1" i="1">
                <a:solidFill>
                  <a:srgbClr val="000000"/>
                </a:solidFill>
                <a:effectLst/>
                <a:latin typeface="Source Sans Pro" panose="020B0503030403020204" pitchFamily="34" charset="0"/>
              </a:rPr>
              <a:t>publica</a:t>
            </a:r>
            <a:r>
              <a:rPr lang="en-US" b="0" i="0">
                <a:solidFill>
                  <a:srgbClr val="000000"/>
                </a:solidFill>
                <a:effectLst/>
                <a:latin typeface="Source Sans Pro" panose="020B0503030403020204" pitchFamily="34" charset="0"/>
              </a:rPr>
              <a:t>. Dat fiind rezultatul (ciphertext), este dificil sa se determine inputul (plaintext) fara cheia </a:t>
            </a:r>
            <a:r>
              <a:rPr lang="en-US" b="1" i="1">
                <a:solidFill>
                  <a:srgbClr val="000000"/>
                </a:solidFill>
                <a:effectLst/>
                <a:latin typeface="Source Sans Pro" panose="020B0503030403020204" pitchFamily="34" charset="0"/>
              </a:rPr>
              <a:t>privata</a:t>
            </a:r>
            <a:r>
              <a:rPr lang="en-US" b="0" i="0">
                <a:solidFill>
                  <a:srgbClr val="000000"/>
                </a:solidFill>
                <a:effectLst/>
                <a:latin typeface="Source Sans Pro" panose="020B0503030403020204" pitchFamily="34" charset="0"/>
              </a:rPr>
              <a:t>. Functia decrypt are proprietatea de corectitudine evidenta, adica decrypt(encrypt(m, public key), private key) = m.</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6789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4</a:t>
            </a:fld>
            <a:endParaRPr lang="en-US"/>
          </a:p>
        </p:txBody>
      </p:sp>
    </p:spTree>
    <p:extLst>
      <p:ext uri="{BB962C8B-B14F-4D97-AF65-F5344CB8AC3E}">
        <p14:creationId xmlns:p14="http://schemas.microsoft.com/office/powerpoint/2010/main" val="35688794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Source Sans Pro" panose="020B0503030403020204" pitchFamily="34" charset="0"/>
              </a:rPr>
              <a:t>Criptarile simetrica si asimetrica pot fi comparate cu incuietorile fizice. </a:t>
            </a:r>
          </a:p>
          <a:p>
            <a:pPr algn="l"/>
            <a:endParaRPr lang="en-US" b="0" i="0">
              <a:solidFill>
                <a:srgbClr val="000000"/>
              </a:solidFill>
              <a:effectLst/>
              <a:latin typeface="Source Sans Pro" panose="020B0503030403020204" pitchFamily="34" charset="0"/>
            </a:endParaRPr>
          </a:p>
          <a:p>
            <a:pPr algn="l"/>
            <a:r>
              <a:rPr lang="en-US" b="0" i="0">
                <a:solidFill>
                  <a:srgbClr val="000000"/>
                </a:solidFill>
                <a:effectLst/>
                <a:latin typeface="Source Sans Pro" panose="020B0503030403020204" pitchFamily="34" charset="0"/>
              </a:rPr>
              <a:t>Un criptosistem simetric este ca incuietoarea unei usi: oricine are cheia poate sa o incuie si sa o descuie. </a:t>
            </a:r>
          </a:p>
          <a:p>
            <a:pPr algn="l"/>
            <a:r>
              <a:rPr lang="en-US" b="0" i="0">
                <a:solidFill>
                  <a:srgbClr val="000000"/>
                </a:solidFill>
                <a:effectLst/>
                <a:latin typeface="Source Sans Pro" panose="020B0503030403020204" pitchFamily="34" charset="0"/>
              </a:rPr>
              <a:t>Criptarea asimetrica este ca o caseta cu cheie. Poti da caseta descuiata cuiva (cheia publica), ei pun mesajul in cuitie si apoi o incuie . Astfel doar tu o poti descioa pentru ca ai cheia de la caseta (cheia private).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84054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90281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ourier New" panose="02070309020205020404" pitchFamily="49" charset="0"/>
                <a:cs typeface="Courier New" panose="02070309020205020404" pitchFamily="49" charset="0"/>
              </a:rPr>
              <a:t>monicae@MENEPIETSaaS</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openssl</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pkeyutl</a:t>
            </a:r>
            <a:r>
              <a:rPr lang="en-US">
                <a:latin typeface="Courier New" panose="02070309020205020404" pitchFamily="49" charset="0"/>
                <a:cs typeface="Courier New" panose="02070309020205020404" pitchFamily="49" charset="0"/>
              </a:rPr>
              <a:t> -help</a:t>
            </a:r>
          </a:p>
          <a:p>
            <a:r>
              <a:rPr lang="en-US">
                <a:latin typeface="Courier New" panose="02070309020205020404" pitchFamily="49" charset="0"/>
                <a:cs typeface="Courier New" panose="02070309020205020404" pitchFamily="49" charset="0"/>
              </a:rPr>
              <a:t>Usage: </a:t>
            </a:r>
            <a:r>
              <a:rPr lang="en-US" err="1">
                <a:latin typeface="Courier New" panose="02070309020205020404" pitchFamily="49" charset="0"/>
                <a:cs typeface="Courier New" panose="02070309020205020404" pitchFamily="49" charset="0"/>
              </a:rPr>
              <a:t>pkeyutl</a:t>
            </a:r>
            <a:r>
              <a:rPr lang="en-US">
                <a:latin typeface="Courier New" panose="02070309020205020404" pitchFamily="49" charset="0"/>
                <a:cs typeface="Courier New" panose="02070309020205020404" pitchFamily="49" charset="0"/>
              </a:rPr>
              <a:t> [options]</a:t>
            </a:r>
          </a:p>
          <a:p>
            <a:r>
              <a:rPr lang="en-US">
                <a:latin typeface="Courier New" panose="02070309020205020404" pitchFamily="49" charset="0"/>
                <a:cs typeface="Courier New" panose="02070309020205020404" pitchFamily="49" charset="0"/>
              </a:rPr>
              <a:t>Valid options are:</a:t>
            </a:r>
          </a:p>
          <a:p>
            <a:r>
              <a:rPr lang="en-US">
                <a:latin typeface="Courier New" panose="02070309020205020404" pitchFamily="49" charset="0"/>
                <a:cs typeface="Courier New" panose="02070309020205020404" pitchFamily="49" charset="0"/>
              </a:rPr>
              <a:t> -help                     Display this summary</a:t>
            </a:r>
          </a:p>
          <a:p>
            <a:r>
              <a:rPr lang="en-US">
                <a:latin typeface="Courier New" panose="02070309020205020404" pitchFamily="49" charset="0"/>
                <a:cs typeface="Courier New" panose="02070309020205020404" pitchFamily="49" charset="0"/>
              </a:rPr>
              <a:t> -in </a:t>
            </a:r>
            <a:r>
              <a:rPr lang="en-US" err="1">
                <a:latin typeface="Courier New" panose="02070309020205020404" pitchFamily="49" charset="0"/>
                <a:cs typeface="Courier New" panose="02070309020205020404" pitchFamily="49" charset="0"/>
              </a:rPr>
              <a:t>infile</a:t>
            </a:r>
            <a:r>
              <a:rPr lang="en-US">
                <a:latin typeface="Courier New" panose="02070309020205020404" pitchFamily="49" charset="0"/>
                <a:cs typeface="Courier New" panose="02070309020205020404" pitchFamily="49" charset="0"/>
              </a:rPr>
              <a:t>                Input file - default stdin</a:t>
            </a:r>
          </a:p>
          <a:p>
            <a:r>
              <a:rPr lang="en-US">
                <a:latin typeface="Courier New" panose="02070309020205020404" pitchFamily="49" charset="0"/>
                <a:cs typeface="Courier New" panose="02070309020205020404" pitchFamily="49" charset="0"/>
              </a:rPr>
              <a:t> -out </a:t>
            </a:r>
            <a:r>
              <a:rPr lang="en-US" err="1">
                <a:latin typeface="Courier New" panose="02070309020205020404" pitchFamily="49" charset="0"/>
                <a:cs typeface="Courier New" panose="02070309020205020404" pitchFamily="49" charset="0"/>
              </a:rPr>
              <a:t>outfile</a:t>
            </a:r>
            <a:r>
              <a:rPr lang="en-US">
                <a:latin typeface="Courier New" panose="02070309020205020404" pitchFamily="49" charset="0"/>
                <a:cs typeface="Courier New" panose="02070309020205020404" pitchFamily="49" charset="0"/>
              </a:rPr>
              <a:t>              Output file - default </a:t>
            </a:r>
            <a:r>
              <a:rPr lang="en-US" err="1">
                <a:latin typeface="Courier New" panose="02070309020205020404" pitchFamily="49" charset="0"/>
                <a:cs typeface="Courier New" panose="02070309020205020404" pitchFamily="49" charset="0"/>
              </a:rPr>
              <a:t>stdout</a:t>
            </a:r>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pubin</a:t>
            </a:r>
            <a:r>
              <a:rPr lang="en-US">
                <a:latin typeface="Courier New" panose="02070309020205020404" pitchFamily="49" charset="0"/>
                <a:cs typeface="Courier New" panose="02070309020205020404" pitchFamily="49" charset="0"/>
              </a:rPr>
              <a:t>                    Input is a public key</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certin</a:t>
            </a:r>
            <a:r>
              <a:rPr lang="en-US">
                <a:latin typeface="Courier New" panose="02070309020205020404" pitchFamily="49" charset="0"/>
                <a:cs typeface="Courier New" panose="02070309020205020404" pitchFamily="49" charset="0"/>
              </a:rPr>
              <a:t>                   Input is a cert with a public key</a:t>
            </a:r>
          </a:p>
          <a:p>
            <a:r>
              <a:rPr lang="en-US">
                <a:latin typeface="Courier New" panose="02070309020205020404" pitchFamily="49" charset="0"/>
                <a:cs typeface="Courier New" panose="02070309020205020404" pitchFamily="49" charset="0"/>
              </a:rPr>
              <a:t> -asn1parse                </a:t>
            </a:r>
            <a:r>
              <a:rPr lang="en-US" err="1">
                <a:latin typeface="Courier New" panose="02070309020205020404" pitchFamily="49" charset="0"/>
                <a:cs typeface="Courier New" panose="02070309020205020404" pitchFamily="49" charset="0"/>
              </a:rPr>
              <a:t>asn1parse</a:t>
            </a:r>
            <a:r>
              <a:rPr lang="en-US">
                <a:latin typeface="Courier New" panose="02070309020205020404" pitchFamily="49" charset="0"/>
                <a:cs typeface="Courier New" panose="02070309020205020404" pitchFamily="49" charset="0"/>
              </a:rPr>
              <a:t> the output data</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hexdump</a:t>
            </a:r>
            <a:r>
              <a:rPr lang="en-US">
                <a:latin typeface="Courier New" panose="02070309020205020404" pitchFamily="49" charset="0"/>
                <a:cs typeface="Courier New" panose="02070309020205020404" pitchFamily="49" charset="0"/>
              </a:rPr>
              <a:t>                  Hex dump output</a:t>
            </a:r>
          </a:p>
          <a:p>
            <a:r>
              <a:rPr lang="en-US">
                <a:latin typeface="Courier New" panose="02070309020205020404" pitchFamily="49" charset="0"/>
                <a:cs typeface="Courier New" panose="02070309020205020404" pitchFamily="49" charset="0"/>
              </a:rPr>
              <a:t> -sign                     </a:t>
            </a:r>
            <a:r>
              <a:rPr lang="en-US" err="1">
                <a:latin typeface="Courier New" panose="02070309020205020404" pitchFamily="49" charset="0"/>
                <a:cs typeface="Courier New" panose="02070309020205020404" pitchFamily="49" charset="0"/>
              </a:rPr>
              <a:t>Sign</a:t>
            </a:r>
            <a:r>
              <a:rPr lang="en-US">
                <a:latin typeface="Courier New" panose="02070309020205020404" pitchFamily="49" charset="0"/>
                <a:cs typeface="Courier New" panose="02070309020205020404" pitchFamily="49" charset="0"/>
              </a:rPr>
              <a:t> input data with private key</a:t>
            </a:r>
          </a:p>
          <a:p>
            <a:r>
              <a:rPr lang="en-US">
                <a:latin typeface="Courier New" panose="02070309020205020404" pitchFamily="49" charset="0"/>
                <a:cs typeface="Courier New" panose="02070309020205020404" pitchFamily="49" charset="0"/>
              </a:rPr>
              <a:t> -verify                   </a:t>
            </a:r>
            <a:r>
              <a:rPr lang="en-US" err="1">
                <a:latin typeface="Courier New" panose="02070309020205020404" pitchFamily="49" charset="0"/>
                <a:cs typeface="Courier New" panose="02070309020205020404" pitchFamily="49" charset="0"/>
              </a:rPr>
              <a:t>Verify</a:t>
            </a:r>
            <a:r>
              <a:rPr lang="en-US">
                <a:latin typeface="Courier New" panose="02070309020205020404" pitchFamily="49" charset="0"/>
                <a:cs typeface="Courier New" panose="02070309020205020404" pitchFamily="49" charset="0"/>
              </a:rPr>
              <a:t> with public key</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verifyrecover</a:t>
            </a:r>
            <a:r>
              <a:rPr lang="en-US">
                <a:latin typeface="Courier New" panose="02070309020205020404" pitchFamily="49" charset="0"/>
                <a:cs typeface="Courier New" panose="02070309020205020404" pitchFamily="49" charset="0"/>
              </a:rPr>
              <a:t>            Verify with public key, recover original data</a:t>
            </a:r>
          </a:p>
          <a:p>
            <a:r>
              <a:rPr lang="en-US">
                <a:latin typeface="Courier New" panose="02070309020205020404" pitchFamily="49" charset="0"/>
                <a:cs typeface="Courier New" panose="02070309020205020404" pitchFamily="49" charset="0"/>
              </a:rPr>
              <a:t> -rev                      Reverse the order of the input buffer</a:t>
            </a:r>
          </a:p>
          <a:p>
            <a:r>
              <a:rPr lang="en-US">
                <a:latin typeface="Courier New" panose="02070309020205020404" pitchFamily="49" charset="0"/>
                <a:cs typeface="Courier New" panose="02070309020205020404" pitchFamily="49" charset="0"/>
              </a:rPr>
              <a:t> -encrypt                  </a:t>
            </a:r>
            <a:r>
              <a:rPr lang="en-US" err="1">
                <a:latin typeface="Courier New" panose="02070309020205020404" pitchFamily="49" charset="0"/>
                <a:cs typeface="Courier New" panose="02070309020205020404" pitchFamily="49" charset="0"/>
              </a:rPr>
              <a:t>Encrypt</a:t>
            </a:r>
            <a:r>
              <a:rPr lang="en-US">
                <a:latin typeface="Courier New" panose="02070309020205020404" pitchFamily="49" charset="0"/>
                <a:cs typeface="Courier New" panose="02070309020205020404" pitchFamily="49" charset="0"/>
              </a:rPr>
              <a:t> input data with public key</a:t>
            </a:r>
          </a:p>
          <a:p>
            <a:r>
              <a:rPr lang="en-US">
                <a:latin typeface="Courier New" panose="02070309020205020404" pitchFamily="49" charset="0"/>
                <a:cs typeface="Courier New" panose="02070309020205020404" pitchFamily="49" charset="0"/>
              </a:rPr>
              <a:t> -decrypt                  </a:t>
            </a:r>
            <a:r>
              <a:rPr lang="en-US" err="1">
                <a:latin typeface="Courier New" panose="02070309020205020404" pitchFamily="49" charset="0"/>
                <a:cs typeface="Courier New" panose="02070309020205020404" pitchFamily="49" charset="0"/>
              </a:rPr>
              <a:t>Decrypt</a:t>
            </a:r>
            <a:r>
              <a:rPr lang="en-US">
                <a:latin typeface="Courier New" panose="02070309020205020404" pitchFamily="49" charset="0"/>
                <a:cs typeface="Courier New" panose="02070309020205020404" pitchFamily="49" charset="0"/>
              </a:rPr>
              <a:t> input data with private key</a:t>
            </a:r>
          </a:p>
          <a:p>
            <a:r>
              <a:rPr lang="en-US">
                <a:latin typeface="Courier New" panose="02070309020205020404" pitchFamily="49" charset="0"/>
                <a:cs typeface="Courier New" panose="02070309020205020404" pitchFamily="49" charset="0"/>
              </a:rPr>
              <a:t> -derive                   </a:t>
            </a:r>
            <a:r>
              <a:rPr lang="en-US" err="1">
                <a:latin typeface="Courier New" panose="02070309020205020404" pitchFamily="49" charset="0"/>
                <a:cs typeface="Courier New" panose="02070309020205020404" pitchFamily="49" charset="0"/>
              </a:rPr>
              <a:t>Derive</a:t>
            </a:r>
            <a:r>
              <a:rPr lang="en-US">
                <a:latin typeface="Courier New" panose="02070309020205020404" pitchFamily="49" charset="0"/>
                <a:cs typeface="Courier New" panose="02070309020205020404" pitchFamily="49" charset="0"/>
              </a:rPr>
              <a:t> shared secret</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kdf</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val</a:t>
            </a:r>
            <a:r>
              <a:rPr lang="en-US">
                <a:latin typeface="Courier New" panose="02070309020205020404" pitchFamily="49" charset="0"/>
                <a:cs typeface="Courier New" panose="02070309020205020404" pitchFamily="49" charset="0"/>
              </a:rPr>
              <a:t>                  Use KDF algorithm</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kdflen</a:t>
            </a:r>
            <a:r>
              <a:rPr lang="en-US">
                <a:latin typeface="Courier New" panose="02070309020205020404" pitchFamily="49" charset="0"/>
                <a:cs typeface="Courier New" panose="02070309020205020404" pitchFamily="49" charset="0"/>
              </a:rPr>
              <a:t> +int              KDF algorithm output length</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sigfile</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infile</a:t>
            </a:r>
            <a:r>
              <a:rPr lang="en-US">
                <a:latin typeface="Courier New" panose="02070309020205020404" pitchFamily="49" charset="0"/>
                <a:cs typeface="Courier New" panose="02070309020205020404" pitchFamily="49" charset="0"/>
              </a:rPr>
              <a:t>           Signature file (verify operation only)</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inkey</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val</a:t>
            </a:r>
            <a:r>
              <a:rPr lang="en-US">
                <a:latin typeface="Courier New" panose="02070309020205020404" pitchFamily="49" charset="0"/>
                <a:cs typeface="Courier New" panose="02070309020205020404" pitchFamily="49" charset="0"/>
              </a:rPr>
              <a:t>                Input private key file</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peerkey</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val</a:t>
            </a:r>
            <a:r>
              <a:rPr lang="en-US">
                <a:latin typeface="Courier New" panose="02070309020205020404" pitchFamily="49" charset="0"/>
                <a:cs typeface="Courier New" panose="02070309020205020404" pitchFamily="49" charset="0"/>
              </a:rPr>
              <a:t>              Peer key file used in key derivation</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passin</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val</a:t>
            </a:r>
            <a:r>
              <a:rPr lang="en-US">
                <a:latin typeface="Courier New" panose="02070309020205020404" pitchFamily="49" charset="0"/>
                <a:cs typeface="Courier New" panose="02070309020205020404" pitchFamily="49" charset="0"/>
              </a:rPr>
              <a:t>               Input file pass phrase source</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peerform</a:t>
            </a:r>
            <a:r>
              <a:rPr lang="en-US">
                <a:latin typeface="Courier New" panose="02070309020205020404" pitchFamily="49" charset="0"/>
                <a:cs typeface="Courier New" panose="02070309020205020404" pitchFamily="49" charset="0"/>
              </a:rPr>
              <a:t> PEM|DER|ENGINE  Peer key format - default PEM</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keyform</a:t>
            </a:r>
            <a:r>
              <a:rPr lang="en-US">
                <a:latin typeface="Courier New" panose="02070309020205020404" pitchFamily="49" charset="0"/>
                <a:cs typeface="Courier New" panose="02070309020205020404" pitchFamily="49" charset="0"/>
              </a:rPr>
              <a:t> PEM|DER|ENGINE   Private key format - default PEM</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pkeyopt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val</a:t>
            </a:r>
            <a:r>
              <a:rPr lang="en-US">
                <a:latin typeface="Courier New" panose="02070309020205020404" pitchFamily="49" charset="0"/>
                <a:cs typeface="Courier New" panose="02070309020205020404" pitchFamily="49" charset="0"/>
              </a:rPr>
              <a:t>              Public key options as </a:t>
            </a:r>
            <a:r>
              <a:rPr lang="en-US" err="1">
                <a:latin typeface="Courier New" panose="02070309020205020404" pitchFamily="49" charset="0"/>
                <a:cs typeface="Courier New" panose="02070309020205020404" pitchFamily="49" charset="0"/>
              </a:rPr>
              <a:t>opt:value</a:t>
            </a:r>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 -rand </a:t>
            </a:r>
            <a:r>
              <a:rPr lang="en-US" err="1">
                <a:latin typeface="Courier New" panose="02070309020205020404" pitchFamily="49" charset="0"/>
                <a:cs typeface="Courier New" panose="02070309020205020404" pitchFamily="49" charset="0"/>
              </a:rPr>
              <a:t>val</a:t>
            </a:r>
            <a:r>
              <a:rPr lang="en-US">
                <a:latin typeface="Courier New" panose="02070309020205020404" pitchFamily="49" charset="0"/>
                <a:cs typeface="Courier New" panose="02070309020205020404" pitchFamily="49" charset="0"/>
              </a:rPr>
              <a:t>                 Load the file(s) into the random number generator</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writerand</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outfile</a:t>
            </a:r>
            <a:r>
              <a:rPr lang="en-US">
                <a:latin typeface="Courier New" panose="02070309020205020404" pitchFamily="49" charset="0"/>
                <a:cs typeface="Courier New" panose="02070309020205020404" pitchFamily="49" charset="0"/>
              </a:rPr>
              <a:t>        Write random data to the specified file</a:t>
            </a:r>
          </a:p>
          <a:p>
            <a:r>
              <a:rPr lang="en-US">
                <a:latin typeface="Courier New" panose="02070309020205020404" pitchFamily="49" charset="0"/>
                <a:cs typeface="Courier New" panose="02070309020205020404" pitchFamily="49" charset="0"/>
              </a:rPr>
              <a:t> -engine </a:t>
            </a:r>
            <a:r>
              <a:rPr lang="en-US" err="1">
                <a:latin typeface="Courier New" panose="02070309020205020404" pitchFamily="49" charset="0"/>
                <a:cs typeface="Courier New" panose="02070309020205020404" pitchFamily="49" charset="0"/>
              </a:rPr>
              <a:t>val</a:t>
            </a:r>
            <a:r>
              <a:rPr lang="en-US">
                <a:latin typeface="Courier New" panose="02070309020205020404" pitchFamily="49" charset="0"/>
                <a:cs typeface="Courier New" panose="02070309020205020404" pitchFamily="49" charset="0"/>
              </a:rPr>
              <a:t>               Use engine, possibly a hardware device</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engine_impl</a:t>
            </a:r>
            <a:r>
              <a:rPr lang="en-US">
                <a:latin typeface="Courier New" panose="02070309020205020404" pitchFamily="49" charset="0"/>
                <a:cs typeface="Courier New" panose="02070309020205020404" pitchFamily="49" charset="0"/>
              </a:rPr>
              <a:t>              Also use engine given by -engine for crypto operations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68539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ourier New" panose="02070309020205020404" pitchFamily="49" charset="0"/>
                <a:cs typeface="Courier New" panose="02070309020205020404" pitchFamily="49" charset="0"/>
              </a:rPr>
              <a:t>$ openssl pkeyutl -help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1119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31740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584523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678323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64809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79752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Not-reversible given message digest </a:t>
            </a:r>
            <a:r>
              <a:rPr lang="en-US" sz="1200" i="1">
                <a:latin typeface="Arial" panose="020B0604020202020204" pitchFamily="34" charset="0"/>
                <a:cs typeface="Arial" panose="020B0604020202020204" pitchFamily="34" charset="0"/>
              </a:rPr>
              <a:t>x</a:t>
            </a:r>
            <a:r>
              <a:rPr lang="en-US" sz="1200">
                <a:latin typeface="Arial" panose="020B0604020202020204" pitchFamily="34" charset="0"/>
                <a:cs typeface="Arial" panose="020B0604020202020204" pitchFamily="34" charset="0"/>
              </a:rPr>
              <a:t> it is computationally infeasible to find </a:t>
            </a:r>
            <a:r>
              <a:rPr lang="en-US" sz="1200" i="1">
                <a:latin typeface="Arial" panose="020B0604020202020204" pitchFamily="34" charset="0"/>
                <a:cs typeface="Arial" panose="020B0604020202020204" pitchFamily="34" charset="0"/>
              </a:rPr>
              <a:t>m</a:t>
            </a:r>
            <a:r>
              <a:rPr lang="en-US" sz="1200">
                <a:latin typeface="Arial" panose="020B0604020202020204" pitchFamily="34" charset="0"/>
                <a:cs typeface="Arial" panose="020B0604020202020204" pitchFamily="34" charset="0"/>
              </a:rPr>
              <a:t> such that </a:t>
            </a:r>
            <a:r>
              <a:rPr lang="en-US" sz="1200" i="1">
                <a:latin typeface="Arial" panose="020B0604020202020204" pitchFamily="34" charset="0"/>
                <a:cs typeface="Arial" panose="020B0604020202020204" pitchFamily="34" charset="0"/>
              </a:rPr>
              <a:t>x = H(m)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19480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1145">
              <a:defRPr/>
            </a:pPr>
            <a:r>
              <a:rPr lang="en-US" b="1"/>
              <a:t>Dropbox, Facebook</a:t>
            </a:r>
            <a:r>
              <a:rPr lang="en-US"/>
              <a:t>: cloud-</a:t>
            </a:r>
            <a:r>
              <a:rPr lang="en-US" err="1"/>
              <a:t>ul</a:t>
            </a:r>
            <a:r>
              <a:rPr lang="en-US"/>
              <a:t> </a:t>
            </a:r>
            <a:r>
              <a:rPr lang="en-US" err="1"/>
              <a:t>poate</a:t>
            </a:r>
            <a:r>
              <a:rPr lang="en-US"/>
              <a:t> fi </a:t>
            </a:r>
            <a:r>
              <a:rPr lang="en-US" err="1"/>
              <a:t>folosit</a:t>
            </a:r>
            <a:r>
              <a:rPr lang="en-US"/>
              <a:t> </a:t>
            </a:r>
            <a:r>
              <a:rPr lang="en-US" err="1"/>
              <a:t>pentru</a:t>
            </a:r>
            <a:r>
              <a:rPr lang="en-US"/>
              <a:t> </a:t>
            </a:r>
            <a:r>
              <a:rPr lang="en-US" err="1"/>
              <a:t>stocarea</a:t>
            </a:r>
            <a:r>
              <a:rPr lang="en-US"/>
              <a:t> </a:t>
            </a:r>
            <a:r>
              <a:rPr lang="en-US" b="1" err="1"/>
              <a:t>fisierelor</a:t>
            </a:r>
            <a:r>
              <a:rPr lang="en-US" b="1"/>
              <a:t>,</a:t>
            </a:r>
            <a:r>
              <a:rPr lang="en-US"/>
              <a:t> </a:t>
            </a:r>
            <a:r>
              <a:rPr lang="en-US" err="1"/>
              <a:t>avand</a:t>
            </a:r>
            <a:r>
              <a:rPr lang="en-US"/>
              <a:t> </a:t>
            </a:r>
            <a:r>
              <a:rPr lang="en-US" err="1"/>
              <a:t>avantajul</a:t>
            </a:r>
            <a:r>
              <a:rPr lang="en-US"/>
              <a:t> ca se </a:t>
            </a:r>
            <a:r>
              <a:rPr lang="en-US" err="1"/>
              <a:t>poate</a:t>
            </a:r>
            <a:r>
              <a:rPr lang="en-US"/>
              <a:t> face backup </a:t>
            </a:r>
            <a:r>
              <a:rPr lang="en-US" err="1"/>
              <a:t>usor</a:t>
            </a:r>
            <a:r>
              <a:rPr lang="en-US"/>
              <a:t> </a:t>
            </a:r>
            <a:r>
              <a:rPr lang="en-US" err="1"/>
              <a:t>si</a:t>
            </a:r>
            <a:r>
              <a:rPr lang="en-US"/>
              <a:t> </a:t>
            </a:r>
            <a:r>
              <a:rPr lang="en-US" err="1"/>
              <a:t>iti</a:t>
            </a:r>
            <a:r>
              <a:rPr lang="en-US"/>
              <a:t> </a:t>
            </a:r>
            <a:r>
              <a:rPr lang="en-US" err="1"/>
              <a:t>sincronizeaza</a:t>
            </a:r>
            <a:r>
              <a:rPr lang="en-US"/>
              <a:t> automat </a:t>
            </a:r>
            <a:r>
              <a:rPr lang="en-US" err="1"/>
              <a:t>fisierele</a:t>
            </a:r>
            <a:r>
              <a:rPr lang="en-US"/>
              <a:t> de pe desktop. </a:t>
            </a:r>
          </a:p>
          <a:p>
            <a:pPr marL="0" marR="0" lvl="0" indent="0" algn="l" defTabSz="471145" rtl="0" eaLnBrk="1" fontAlgn="auto" latinLnBrk="0" hangingPunct="1">
              <a:lnSpc>
                <a:spcPct val="100000"/>
              </a:lnSpc>
              <a:spcBef>
                <a:spcPts val="0"/>
              </a:spcBef>
              <a:spcAft>
                <a:spcPts val="0"/>
              </a:spcAft>
              <a:buClrTx/>
              <a:buSzTx/>
              <a:buFontTx/>
              <a:buNone/>
              <a:tabLst/>
              <a:defRPr/>
            </a:pPr>
            <a:r>
              <a:rPr lang="en-US" b="1"/>
              <a:t>In </a:t>
            </a:r>
            <a:r>
              <a:rPr lang="en-US" b="1" err="1"/>
              <a:t>comunicatii</a:t>
            </a:r>
            <a:r>
              <a:rPr lang="en-US" b="1"/>
              <a:t> </a:t>
            </a:r>
            <a:r>
              <a:rPr lang="en-US"/>
              <a:t>cloud-</a:t>
            </a:r>
            <a:r>
              <a:rPr lang="en-US" err="1"/>
              <a:t>ul</a:t>
            </a:r>
            <a:r>
              <a:rPr lang="en-US"/>
              <a:t> da access la </a:t>
            </a:r>
            <a:r>
              <a:rPr lang="en-US" err="1"/>
              <a:t>instrumente</a:t>
            </a:r>
            <a:r>
              <a:rPr lang="en-US"/>
              <a:t> de </a:t>
            </a:r>
            <a:r>
              <a:rPr lang="en-US" err="1"/>
              <a:t>comunicare</a:t>
            </a:r>
            <a:r>
              <a:rPr lang="en-US"/>
              <a:t> cum </a:t>
            </a:r>
            <a:r>
              <a:rPr lang="en-US" err="1"/>
              <a:t>ar</a:t>
            </a:r>
            <a:r>
              <a:rPr lang="en-US"/>
              <a:t> fi email </a:t>
            </a:r>
            <a:r>
              <a:rPr lang="en-US" err="1"/>
              <a:t>si</a:t>
            </a:r>
            <a:r>
              <a:rPr lang="en-US"/>
              <a:t> calendar. </a:t>
            </a:r>
          </a:p>
          <a:p>
            <a:pPr defTabSz="471145">
              <a:defRPr/>
            </a:pPr>
            <a:r>
              <a:rPr lang="en-US" err="1"/>
              <a:t>Platformele</a:t>
            </a:r>
            <a:r>
              <a:rPr lang="en-US"/>
              <a:t> </a:t>
            </a:r>
            <a:r>
              <a:rPr lang="en-US" err="1"/>
              <a:t>pentru</a:t>
            </a:r>
            <a:r>
              <a:rPr lang="en-US"/>
              <a:t> </a:t>
            </a:r>
            <a:r>
              <a:rPr lang="en-US" err="1"/>
              <a:t>retele</a:t>
            </a:r>
            <a:r>
              <a:rPr lang="en-US"/>
              <a:t> </a:t>
            </a:r>
            <a:r>
              <a:rPr lang="en-US" err="1"/>
              <a:t>sociale</a:t>
            </a:r>
            <a:r>
              <a:rPr lang="en-US"/>
              <a:t> </a:t>
            </a:r>
            <a:r>
              <a:rPr lang="en-US" err="1"/>
              <a:t>necesita</a:t>
            </a:r>
            <a:r>
              <a:rPr lang="en-US"/>
              <a:t> un </a:t>
            </a:r>
            <a:r>
              <a:rPr lang="en-US" err="1"/>
              <a:t>serviciu</a:t>
            </a:r>
            <a:r>
              <a:rPr lang="en-US"/>
              <a:t> de hosting </a:t>
            </a:r>
            <a:r>
              <a:rPr lang="en-US" err="1"/>
              <a:t>foarte</a:t>
            </a:r>
            <a:r>
              <a:rPr lang="en-US"/>
              <a:t> </a:t>
            </a:r>
            <a:r>
              <a:rPr lang="en-US" err="1"/>
              <a:t>puternic</a:t>
            </a:r>
            <a:r>
              <a:rPr lang="en-US"/>
              <a:t> </a:t>
            </a:r>
            <a:r>
              <a:rPr lang="en-US" err="1"/>
              <a:t>pentru</a:t>
            </a:r>
            <a:r>
              <a:rPr lang="en-US"/>
              <a:t> a </a:t>
            </a:r>
            <a:r>
              <a:rPr lang="en-US" err="1"/>
              <a:t>administra</a:t>
            </a:r>
            <a:r>
              <a:rPr lang="en-US"/>
              <a:t> </a:t>
            </a:r>
            <a:r>
              <a:rPr lang="en-US" err="1"/>
              <a:t>si</a:t>
            </a:r>
            <a:r>
              <a:rPr lang="en-US"/>
              <a:t> </a:t>
            </a:r>
            <a:r>
              <a:rPr lang="en-US" err="1"/>
              <a:t>stoca</a:t>
            </a:r>
            <a:r>
              <a:rPr lang="en-US"/>
              <a:t> date in </a:t>
            </a:r>
            <a:r>
              <a:rPr lang="en-US" err="1"/>
              <a:t>timp</a:t>
            </a:r>
            <a:r>
              <a:rPr lang="en-US"/>
              <a:t> real. </a:t>
            </a:r>
            <a:r>
              <a:rPr lang="en-US" err="1"/>
              <a:t>Comunicarea</a:t>
            </a:r>
            <a:r>
              <a:rPr lang="en-US"/>
              <a:t> </a:t>
            </a:r>
            <a:r>
              <a:rPr lang="en-US" err="1"/>
              <a:t>bazata</a:t>
            </a:r>
            <a:r>
              <a:rPr lang="en-US"/>
              <a:t> pe cloud da </a:t>
            </a:r>
            <a:r>
              <a:rPr lang="en-US" err="1"/>
              <a:t>posibilitatea</a:t>
            </a:r>
            <a:r>
              <a:rPr lang="en-US"/>
              <a:t> </a:t>
            </a:r>
            <a:r>
              <a:rPr lang="en-US" err="1"/>
              <a:t>implementarii</a:t>
            </a:r>
            <a:r>
              <a:rPr lang="en-US"/>
              <a:t> </a:t>
            </a:r>
            <a:r>
              <a:rPr lang="en-US" err="1"/>
              <a:t>capabilitatii</a:t>
            </a:r>
            <a:r>
              <a:rPr lang="en-US"/>
              <a:t> de “Click to call”  </a:t>
            </a:r>
            <a:r>
              <a:rPr lang="en-US" err="1"/>
              <a:t>si</a:t>
            </a:r>
            <a:r>
              <a:rPr lang="en-US"/>
              <a:t> </a:t>
            </a:r>
            <a:r>
              <a:rPr lang="en-US" err="1"/>
              <a:t>sistemului</a:t>
            </a:r>
            <a:r>
              <a:rPr lang="en-US"/>
              <a:t> de Instant messaging. </a:t>
            </a:r>
          </a:p>
          <a:p>
            <a:r>
              <a:rPr lang="en-US" b="1"/>
              <a:t>In </a:t>
            </a:r>
            <a:r>
              <a:rPr lang="en-US" b="1" err="1"/>
              <a:t>Educatie</a:t>
            </a:r>
            <a:r>
              <a:rPr lang="en-US" b="1"/>
              <a:t>: </a:t>
            </a:r>
            <a:r>
              <a:rPr lang="en-US"/>
              <a:t>Cloud-</a:t>
            </a:r>
            <a:r>
              <a:rPr lang="en-US" err="1"/>
              <a:t>ul</a:t>
            </a:r>
            <a:r>
              <a:rPr lang="en-US"/>
              <a:t> </a:t>
            </a:r>
            <a:r>
              <a:rPr lang="en-US" err="1"/>
              <a:t>aduce</a:t>
            </a:r>
            <a:r>
              <a:rPr lang="en-US"/>
              <a:t> </a:t>
            </a:r>
            <a:r>
              <a:rPr lang="en-US" err="1"/>
              <a:t>beneficii</a:t>
            </a:r>
            <a:r>
              <a:rPr lang="en-US"/>
              <a:t> </a:t>
            </a:r>
            <a:r>
              <a:rPr lang="en-US" err="1"/>
              <a:t>mari</a:t>
            </a:r>
            <a:r>
              <a:rPr lang="en-US"/>
              <a:t> </a:t>
            </a:r>
            <a:r>
              <a:rPr lang="en-US" err="1"/>
              <a:t>scolilor</a:t>
            </a:r>
            <a:r>
              <a:rPr lang="en-US"/>
              <a:t> </a:t>
            </a:r>
            <a:r>
              <a:rPr lang="en-US" err="1"/>
              <a:t>si</a:t>
            </a:r>
            <a:r>
              <a:rPr lang="en-US"/>
              <a:t> </a:t>
            </a:r>
            <a:r>
              <a:rPr lang="en-US" err="1"/>
              <a:t>universitatilor</a:t>
            </a:r>
            <a:r>
              <a:rPr lang="en-US"/>
              <a:t>. </a:t>
            </a:r>
            <a:r>
              <a:rPr lang="en-US" err="1"/>
              <a:t>Cateva</a:t>
            </a:r>
            <a:r>
              <a:rPr lang="en-US"/>
              <a:t> </a:t>
            </a:r>
            <a:r>
              <a:rPr lang="en-US" err="1"/>
              <a:t>exemple</a:t>
            </a:r>
            <a:r>
              <a:rPr lang="en-US"/>
              <a:t> sunt </a:t>
            </a:r>
            <a:r>
              <a:rPr lang="en-US" b="1"/>
              <a:t>Google </a:t>
            </a:r>
            <a:r>
              <a:rPr lang="en-US" err="1"/>
              <a:t>si</a:t>
            </a:r>
            <a:r>
              <a:rPr lang="en-US"/>
              <a:t> </a:t>
            </a:r>
            <a:r>
              <a:rPr lang="en-US" b="1"/>
              <a:t>Microsoft </a:t>
            </a:r>
            <a:r>
              <a:rPr lang="en-US"/>
              <a:t>care </a:t>
            </a:r>
            <a:r>
              <a:rPr lang="en-US" err="1"/>
              <a:t>furnizeaza</a:t>
            </a:r>
            <a:r>
              <a:rPr lang="en-US"/>
              <a:t> </a:t>
            </a:r>
            <a:r>
              <a:rPr lang="en-US" err="1"/>
              <a:t>servicii</a:t>
            </a:r>
            <a:r>
              <a:rPr lang="en-US"/>
              <a:t> </a:t>
            </a:r>
            <a:r>
              <a:rPr lang="en-US" err="1"/>
              <a:t>gratuite</a:t>
            </a:r>
            <a:r>
              <a:rPr lang="en-US"/>
              <a:t> </a:t>
            </a:r>
            <a:r>
              <a:rPr lang="en-US" err="1"/>
              <a:t>profesorilor</a:t>
            </a:r>
            <a:r>
              <a:rPr lang="en-US"/>
              <a:t>, </a:t>
            </a:r>
            <a:r>
              <a:rPr lang="en-US" err="1"/>
              <a:t>elevilor</a:t>
            </a:r>
            <a:r>
              <a:rPr lang="en-US"/>
              <a:t> </a:t>
            </a:r>
            <a:r>
              <a:rPr lang="en-US" err="1"/>
              <a:t>si</a:t>
            </a:r>
            <a:r>
              <a:rPr lang="en-US"/>
              <a:t> </a:t>
            </a:r>
            <a:r>
              <a:rPr lang="en-US" err="1"/>
              <a:t>studentilor</a:t>
            </a:r>
            <a:r>
              <a:rPr lang="en-US"/>
              <a:t>. Multi </a:t>
            </a:r>
            <a:r>
              <a:rPr lang="en-US" b="1" err="1"/>
              <a:t>elevi</a:t>
            </a:r>
            <a:r>
              <a:rPr lang="en-US" b="1"/>
              <a:t> </a:t>
            </a:r>
            <a:r>
              <a:rPr lang="en-US" err="1"/>
              <a:t>folosesc</a:t>
            </a:r>
            <a:r>
              <a:rPr lang="en-US"/>
              <a:t> Google Apps  </a:t>
            </a:r>
            <a:r>
              <a:rPr lang="en-US" err="1"/>
              <a:t>si</a:t>
            </a:r>
            <a:r>
              <a:rPr lang="en-US"/>
              <a:t> Microsoft Teams </a:t>
            </a:r>
            <a:r>
              <a:rPr lang="en-US" err="1"/>
              <a:t>pentru</a:t>
            </a:r>
            <a:r>
              <a:rPr lang="en-US"/>
              <a:t> a se </a:t>
            </a:r>
            <a:r>
              <a:rPr lang="en-US" err="1"/>
              <a:t>conecta</a:t>
            </a:r>
            <a:r>
              <a:rPr lang="en-US"/>
              <a:t> la </a:t>
            </a:r>
            <a:r>
              <a:rPr lang="en-US" err="1"/>
              <a:t>lectii</a:t>
            </a:r>
            <a:r>
              <a:rPr lang="en-US"/>
              <a:t>. </a:t>
            </a:r>
            <a:r>
              <a:rPr lang="en-US" err="1"/>
              <a:t>Iar</a:t>
            </a:r>
            <a:r>
              <a:rPr lang="en-US"/>
              <a:t> </a:t>
            </a:r>
            <a:r>
              <a:rPr lang="en-US" err="1"/>
              <a:t>profesorii</a:t>
            </a:r>
            <a:r>
              <a:rPr lang="en-US"/>
              <a:t> au </a:t>
            </a:r>
            <a:r>
              <a:rPr lang="en-US" b="1"/>
              <a:t>workspace-</a:t>
            </a:r>
            <a:r>
              <a:rPr lang="en-US" b="1" err="1"/>
              <a:t>ul</a:t>
            </a:r>
            <a:r>
              <a:rPr lang="en-US" b="1"/>
              <a:t> lor in cloud </a:t>
            </a:r>
            <a:r>
              <a:rPr lang="en-US" err="1"/>
              <a:t>unde</a:t>
            </a:r>
            <a:r>
              <a:rPr lang="en-US"/>
              <a:t> fac </a:t>
            </a:r>
            <a:r>
              <a:rPr lang="en-US" err="1"/>
              <a:t>disponibile</a:t>
            </a:r>
            <a:r>
              <a:rPr lang="en-US"/>
              <a:t> </a:t>
            </a:r>
            <a:r>
              <a:rPr lang="en-US" err="1"/>
              <a:t>lectiile</a:t>
            </a:r>
            <a:r>
              <a:rPr lang="en-US"/>
              <a:t> </a:t>
            </a:r>
            <a:r>
              <a:rPr lang="en-US" err="1"/>
              <a:t>pentru</a:t>
            </a:r>
            <a:r>
              <a:rPr lang="en-US"/>
              <a:t> </a:t>
            </a:r>
            <a:r>
              <a:rPr lang="en-US" err="1"/>
              <a:t>clase</a:t>
            </a:r>
            <a:r>
              <a:rPr lang="en-US"/>
              <a:t> </a:t>
            </a:r>
            <a:r>
              <a:rPr lang="en-US" err="1"/>
              <a:t>intregi</a:t>
            </a:r>
            <a:r>
              <a:rPr lang="en-US"/>
              <a:t> de </a:t>
            </a:r>
            <a:r>
              <a:rPr lang="en-US" err="1"/>
              <a:t>elevi</a:t>
            </a:r>
            <a:r>
              <a:rPr lang="en-US"/>
              <a:t>.</a:t>
            </a:r>
            <a:endParaRPr lang="en-US" b="1"/>
          </a:p>
          <a:p>
            <a:r>
              <a:rPr lang="en-US" b="1"/>
              <a:t>WhatsApp </a:t>
            </a:r>
            <a:r>
              <a:rPr lang="en-US" err="1"/>
              <a:t>este</a:t>
            </a:r>
            <a:r>
              <a:rPr lang="en-US"/>
              <a:t> de </a:t>
            </a:r>
            <a:r>
              <a:rPr lang="en-US" err="1"/>
              <a:t>asemenea</a:t>
            </a:r>
            <a:r>
              <a:rPr lang="en-US"/>
              <a:t> o </a:t>
            </a:r>
            <a:r>
              <a:rPr lang="en-US" err="1"/>
              <a:t>aplicatie</a:t>
            </a:r>
            <a:r>
              <a:rPr lang="en-US"/>
              <a:t> </a:t>
            </a:r>
            <a:r>
              <a:rPr lang="en-US" err="1"/>
              <a:t>bazata</a:t>
            </a:r>
            <a:r>
              <a:rPr lang="en-US"/>
              <a:t> pe </a:t>
            </a:r>
            <a:r>
              <a:rPr lang="en-US" err="1"/>
              <a:t>infrastructura</a:t>
            </a:r>
            <a:r>
              <a:rPr lang="en-US"/>
              <a:t> de cloud, </a:t>
            </a:r>
            <a:r>
              <a:rPr lang="en-US" err="1"/>
              <a:t>toate</a:t>
            </a:r>
            <a:r>
              <a:rPr lang="en-US"/>
              <a:t> </a:t>
            </a:r>
            <a:r>
              <a:rPr lang="en-US" err="1"/>
              <a:t>mesajele</a:t>
            </a:r>
            <a:r>
              <a:rPr lang="en-US"/>
              <a:t> </a:t>
            </a:r>
            <a:r>
              <a:rPr lang="en-US" err="1"/>
              <a:t>si</a:t>
            </a:r>
            <a:r>
              <a:rPr lang="en-US"/>
              <a:t> </a:t>
            </a:r>
            <a:r>
              <a:rPr lang="en-US" err="1"/>
              <a:t>informatia</a:t>
            </a:r>
            <a:r>
              <a:rPr lang="en-US"/>
              <a:t> </a:t>
            </a:r>
            <a:r>
              <a:rPr lang="en-US" err="1"/>
              <a:t>este</a:t>
            </a:r>
            <a:r>
              <a:rPr lang="en-US"/>
              <a:t> </a:t>
            </a:r>
            <a:r>
              <a:rPr lang="en-US" err="1"/>
              <a:t>stocata</a:t>
            </a:r>
            <a:r>
              <a:rPr lang="en-US"/>
              <a:t> in cloud-</a:t>
            </a:r>
            <a:r>
              <a:rPr lang="en-US" err="1"/>
              <a:t>ul</a:t>
            </a:r>
            <a:r>
              <a:rPr lang="en-US"/>
              <a:t> Facebook. La </a:t>
            </a:r>
            <a:r>
              <a:rPr lang="en-US" err="1"/>
              <a:t>fel</a:t>
            </a:r>
            <a:r>
              <a:rPr lang="en-US"/>
              <a:t> </a:t>
            </a:r>
            <a:r>
              <a:rPr lang="en-US" err="1"/>
              <a:t>si</a:t>
            </a:r>
            <a:r>
              <a:rPr lang="en-US"/>
              <a:t> </a:t>
            </a:r>
            <a:r>
              <a:rPr lang="en-US" b="1"/>
              <a:t>Instagram</a:t>
            </a:r>
          </a:p>
          <a:p>
            <a:endParaRPr lang="en-US"/>
          </a:p>
          <a:p>
            <a:pPr defTabSz="471145">
              <a:defRPr/>
            </a:pPr>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5</a:t>
            </a:fld>
            <a:endParaRPr lang="en-US"/>
          </a:p>
        </p:txBody>
      </p:sp>
    </p:spTree>
    <p:extLst>
      <p:ext uri="{BB962C8B-B14F-4D97-AF65-F5344CB8AC3E}">
        <p14:creationId xmlns:p14="http://schemas.microsoft.com/office/powerpoint/2010/main" val="984334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Source Sans Pro" panose="020B0503030403020204" pitchFamily="34" charset="0"/>
              </a:rPr>
              <a:t>The sign/verify functions have the same properties that you would hope physical signatures would have, in that it’s hard to forge a signature. No matter the message, without the </a:t>
            </a:r>
            <a:r>
              <a:rPr lang="en-US" b="0" i="1">
                <a:solidFill>
                  <a:srgbClr val="000000"/>
                </a:solidFill>
                <a:effectLst/>
                <a:latin typeface="Source Sans Pro" panose="020B0503030403020204" pitchFamily="34" charset="0"/>
              </a:rPr>
              <a:t>private</a:t>
            </a:r>
            <a:r>
              <a:rPr lang="en-US" b="0" i="0">
                <a:solidFill>
                  <a:srgbClr val="000000"/>
                </a:solidFill>
                <a:effectLst/>
                <a:latin typeface="Source Sans Pro" panose="020B0503030403020204" pitchFamily="34" charset="0"/>
              </a:rPr>
              <a:t> key, it’s hard to produce a signature such that verify(message, signature, public key) returns true. And of course, the verify function has the obvious correctness property that verify(message, sign(message, private key), public key) = true.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23076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315386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C4C4C"/>
                </a:solidFill>
                <a:effectLst/>
                <a:latin typeface="-apple-system"/>
              </a:rPr>
              <a:t>Ana can register the username:</a:t>
            </a:r>
            <a:r>
              <a:rPr lang="en-US" b="0" i="0">
                <a:solidFill>
                  <a:srgbClr val="333333"/>
                </a:solidFill>
                <a:effectLst/>
                <a:latin typeface="-apple-system"/>
              </a:rPr>
              <a:t> </a:t>
            </a:r>
            <a:r>
              <a:rPr lang="en-US" b="1" i="0">
                <a:solidFill>
                  <a:srgbClr val="800080"/>
                </a:solidFill>
                <a:effectLst/>
                <a:latin typeface="-apple-system"/>
              </a:rPr>
              <a:t>bob:123;Ana </a:t>
            </a:r>
            <a:r>
              <a:rPr lang="en-US" b="0" i="0">
                <a:solidFill>
                  <a:srgbClr val="000000"/>
                </a:solidFill>
                <a:effectLst/>
                <a:latin typeface="-apple-system"/>
              </a:rPr>
              <a:t>and then login to bob's account using the password: 123</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19324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Trudy: order + PRIV</a:t>
            </a:r>
            <a:r>
              <a:rPr lang="en-US" baseline="-25000">
                <a:latin typeface="Arial" panose="020B0604020202020204" pitchFamily="34" charset="0"/>
                <a:cs typeface="Arial" panose="020B0604020202020204" pitchFamily="34" charset="0"/>
              </a:rPr>
              <a:t>T</a:t>
            </a:r>
            <a:r>
              <a:rPr lang="en-US">
                <a:latin typeface="Arial" panose="020B0604020202020204" pitchFamily="34" charset="0"/>
                <a:cs typeface="Arial" panose="020B0604020202020204" pitchFamily="34" charset="0"/>
              </a:rPr>
              <a:t>(order) + PUB</a:t>
            </a:r>
            <a:r>
              <a:rPr lang="en-US" baseline="-25000">
                <a:latin typeface="Arial" panose="020B0604020202020204" pitchFamily="34" charset="0"/>
                <a:cs typeface="Arial" panose="020B0604020202020204" pitchFamily="34" charset="0"/>
              </a:rPr>
              <a:t>T</a:t>
            </a:r>
            <a:r>
              <a:rPr lang="en-US">
                <a:latin typeface="Arial" panose="020B0604020202020204" pitchFamily="34" charset="0"/>
                <a:cs typeface="Arial" panose="020B0604020202020204" pitchFamily="34" charset="0"/>
              </a:rPr>
              <a:t> =&gt;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Store: checks signature PUB</a:t>
            </a:r>
            <a:r>
              <a:rPr lang="en-US" baseline="-25000">
                <a:latin typeface="Arial" panose="020B0604020202020204" pitchFamily="34" charset="0"/>
                <a:cs typeface="Arial" panose="020B0604020202020204" pitchFamily="34" charset="0"/>
              </a:rPr>
              <a:t>T</a:t>
            </a:r>
            <a:r>
              <a:rPr lang="en-US">
                <a:latin typeface="Arial" panose="020B0604020202020204" pitchFamily="34" charset="0"/>
                <a:cs typeface="Arial" panose="020B0604020202020204" pitchFamily="34" charset="0"/>
              </a:rPr>
              <a:t> (PRIV</a:t>
            </a:r>
            <a:r>
              <a:rPr lang="en-US" baseline="-25000">
                <a:latin typeface="Arial" panose="020B0604020202020204" pitchFamily="34" charset="0"/>
                <a:cs typeface="Arial" panose="020B0604020202020204" pitchFamily="34" charset="0"/>
              </a:rPr>
              <a:t>T</a:t>
            </a:r>
            <a:r>
              <a:rPr lang="en-US">
                <a:latin typeface="Arial" panose="020B0604020202020204" pitchFamily="34" charset="0"/>
                <a:cs typeface="Arial" panose="020B0604020202020204" pitchFamily="34" charset="0"/>
              </a:rPr>
              <a:t> (order)) = TRUE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34558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Source Code Pro" panose="020B0509030403020204" pitchFamily="49" charset="0"/>
              </a:rPr>
              <a:t>openssl req -key domain.key -new -out domain.csr</a:t>
            </a:r>
          </a:p>
          <a:p>
            <a:r>
              <a:rPr lang="en-US" b="0" i="0">
                <a:solidFill>
                  <a:srgbClr val="000000"/>
                </a:solidFill>
                <a:effectLst/>
                <a:latin typeface="Source Code Pro" panose="020B0509030403020204" pitchFamily="49" charset="0"/>
              </a:rPr>
              <a:t>openssl x509 -signkey domain.key -in domain.csr -req -days 365 -out domain.crt</a:t>
            </a:r>
          </a:p>
          <a:p>
            <a:r>
              <a:rPr lang="en-US" b="0" i="0">
                <a:solidFill>
                  <a:srgbClr val="000000"/>
                </a:solidFill>
                <a:effectLst/>
                <a:latin typeface="Source Code Pro" panose="020B0509030403020204" pitchFamily="49" charset="0"/>
              </a:rPr>
              <a:t>___________</a:t>
            </a:r>
          </a:p>
          <a:p>
            <a:r>
              <a:rPr lang="en-US" b="0" i="0">
                <a:solidFill>
                  <a:srgbClr val="000000"/>
                </a:solidFill>
                <a:effectLst/>
                <a:latin typeface="Source Code Pro" panose="020B0509030403020204" pitchFamily="49" charset="0"/>
              </a:rPr>
              <a:t>openssl req -newkey rsa:2048 -keyout domain.key -x509 -days 365 -out domain.crt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576674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7486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Exemplu: </a:t>
            </a:r>
            <a:r>
              <a:rPr lang="en-US" sz="1200" i="1">
                <a:solidFill>
                  <a:srgbClr val="000000"/>
                </a:solidFill>
                <a:latin typeface="+mn-lt"/>
                <a:cs typeface="Arial" charset="0"/>
              </a:rPr>
              <a:t>p=5, q=7</a:t>
            </a:r>
            <a:r>
              <a:rPr lang="en-US" sz="1200">
                <a:solidFill>
                  <a:srgbClr val="000000"/>
                </a:solidFill>
                <a:latin typeface="+mn-lt"/>
                <a:cs typeface="Arial" charset="0"/>
              </a:rPr>
              <a:t>.  Then </a:t>
            </a:r>
            <a:r>
              <a:rPr lang="en-US" sz="1200" i="1">
                <a:solidFill>
                  <a:srgbClr val="000000"/>
                </a:solidFill>
                <a:latin typeface="+mn-lt"/>
                <a:cs typeface="Arial" charset="0"/>
              </a:rPr>
              <a:t>n=35, z=24</a:t>
            </a:r>
          </a:p>
          <a:p>
            <a:r>
              <a:rPr lang="en-US" sz="1200" i="1">
                <a:solidFill>
                  <a:srgbClr val="000000"/>
                </a:solidFill>
                <a:latin typeface="+mn-lt"/>
                <a:cs typeface="Arial" charset="0"/>
              </a:rPr>
              <a:t>e=5</a:t>
            </a:r>
            <a:r>
              <a:rPr lang="en-US" sz="1200">
                <a:solidFill>
                  <a:srgbClr val="000000"/>
                </a:solidFill>
                <a:latin typeface="+mn-lt"/>
                <a:cs typeface="Arial" charset="0"/>
              </a:rPr>
              <a:t>  (so </a:t>
            </a:r>
            <a:r>
              <a:rPr lang="en-US" sz="1200" i="1">
                <a:solidFill>
                  <a:srgbClr val="000000"/>
                </a:solidFill>
                <a:latin typeface="+mn-lt"/>
                <a:cs typeface="Arial" charset="0"/>
              </a:rPr>
              <a:t>e, z</a:t>
            </a:r>
            <a:r>
              <a:rPr lang="en-US" sz="1200">
                <a:solidFill>
                  <a:srgbClr val="000000"/>
                </a:solidFill>
                <a:latin typeface="+mn-lt"/>
                <a:cs typeface="Arial" charset="0"/>
              </a:rPr>
              <a:t>  relatively prime).</a:t>
            </a:r>
            <a:endParaRPr lang="en-US" sz="1200" i="1">
              <a:solidFill>
                <a:srgbClr val="000000"/>
              </a:solidFill>
              <a:latin typeface="+mn-lt"/>
              <a:cs typeface="Arial" charset="0"/>
            </a:endParaRPr>
          </a:p>
          <a:p>
            <a:r>
              <a:rPr lang="en-US" sz="1200" i="1">
                <a:solidFill>
                  <a:srgbClr val="000000"/>
                </a:solidFill>
                <a:latin typeface="+mn-lt"/>
                <a:cs typeface="Arial" charset="0"/>
              </a:rPr>
              <a:t>d=29</a:t>
            </a:r>
            <a:r>
              <a:rPr lang="en-US" sz="1200">
                <a:solidFill>
                  <a:srgbClr val="000000"/>
                </a:solidFill>
                <a:latin typeface="+mn-lt"/>
                <a:cs typeface="Arial" charset="0"/>
              </a:rPr>
              <a:t> (so </a:t>
            </a:r>
            <a:r>
              <a:rPr lang="en-US" sz="1200" i="1">
                <a:solidFill>
                  <a:srgbClr val="000000"/>
                </a:solidFill>
                <a:latin typeface="+mn-lt"/>
                <a:cs typeface="Arial" charset="0"/>
              </a:rPr>
              <a:t>ed-1</a:t>
            </a:r>
            <a:r>
              <a:rPr lang="en-US" sz="1200">
                <a:solidFill>
                  <a:srgbClr val="000000"/>
                </a:solidFill>
                <a:latin typeface="+mn-lt"/>
                <a:cs typeface="Arial" charset="0"/>
              </a:rPr>
              <a:t> exactly divisible by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mn-lt"/>
                <a:cs typeface="Arial" charset="0"/>
              </a:rPr>
              <a:t>encrypting 8-bit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mn-lt"/>
                <a:cs typeface="Arial" charset="0"/>
              </a:rPr>
              <a:t>m = </a:t>
            </a:r>
            <a:r>
              <a:rPr lang="en-US" sz="1200">
                <a:solidFill>
                  <a:srgbClr val="C00000"/>
                </a:solidFill>
                <a:latin typeface="+mn-lt"/>
              </a:rPr>
              <a:t>00001000 =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C00000"/>
                </a:solidFill>
                <a:latin typeface="+mn-lt"/>
              </a:rPr>
              <a:t>m^e=24832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C00000"/>
                </a:solidFill>
                <a:latin typeface="+mn-lt"/>
              </a:rPr>
              <a:t>Encrypt: c=m^e mod n = 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C00000"/>
                </a:solidFill>
                <a:latin typeface="+mn-lt"/>
              </a:rPr>
              <a:t>Decrypt c^d = </a:t>
            </a:r>
            <a:r>
              <a:rPr kumimoji="0" lang="en-US" sz="1200" b="0" i="0" u="none" strike="noStrike" kern="0" cap="none" spc="0" normalizeH="0" baseline="0" noProof="0">
                <a:ln>
                  <a:noFill/>
                </a:ln>
                <a:solidFill>
                  <a:srgbClr val="C00000"/>
                </a:solidFill>
                <a:effectLst/>
                <a:uLnTx/>
                <a:uFillTx/>
                <a:latin typeface="+mn-lt"/>
                <a:ea typeface="ＭＳ Ｐゴシック" charset="0"/>
                <a:cs typeface="Arial" charset="0"/>
              </a:rPr>
              <a:t>481968572106750915091411825223071697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C00000"/>
                </a:solidFill>
                <a:effectLst/>
                <a:uLnTx/>
                <a:uFillTx/>
                <a:latin typeface="+mn-lt"/>
                <a:ea typeface="ＭＳ Ｐゴシック" charset="0"/>
                <a:cs typeface="Arial" charset="0"/>
              </a:rPr>
              <a:t>c^d mod n =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C00000"/>
              </a:solidFill>
              <a:latin typeface="+mn-lt"/>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751842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768256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Source Sans Pro" panose="020B0503030403020204" pitchFamily="34" charset="0"/>
              </a:rPr>
              <a:t>Dupa cum ilustreaza si aceasta caricatura / </a:t>
            </a:r>
            <a:r>
              <a:rPr lang="en-US" b="0" i="0" u="sng">
                <a:solidFill>
                  <a:srgbClr val="54008C"/>
                </a:solidFill>
                <a:effectLst/>
                <a:latin typeface="Source Sans Pro" panose="020B0503030403020204" pitchFamily="34" charset="0"/>
                <a:hlinkClick r:id="rId3"/>
              </a:rPr>
              <a:t>XKCD comic</a:t>
            </a:r>
            <a:r>
              <a:rPr lang="en-US" b="0" i="0">
                <a:solidFill>
                  <a:srgbClr val="000000"/>
                </a:solidFill>
                <a:effectLst/>
                <a:latin typeface="Source Sans Pro" panose="020B0503030403020204" pitchFamily="34" charset="0"/>
              </a:rPr>
              <a:t> , o parola ca “correcthorsebatterystaple” este mai sigura decat “Tr0ub4dor&amp;3”. Dar cum cuantificam cantitatea de Securitate pentru asa ceva ? Entropia este masurata in </a:t>
            </a:r>
            <a:r>
              <a:rPr lang="en-US" b="0" i="1">
                <a:solidFill>
                  <a:srgbClr val="000000"/>
                </a:solidFill>
                <a:effectLst/>
                <a:latin typeface="Source Sans Pro" panose="020B0503030403020204" pitchFamily="34" charset="0"/>
              </a:rPr>
              <a:t>bits</a:t>
            </a:r>
            <a:r>
              <a:rPr lang="en-US" b="0" i="0">
                <a:solidFill>
                  <a:srgbClr val="000000"/>
                </a:solidFill>
                <a:effectLst/>
                <a:latin typeface="Source Sans Pro" panose="020B0503030403020204" pitchFamily="34" charset="0"/>
              </a:rPr>
              <a:t>, si cand selectam uniform aleator dintr-un set de outcomes, entropia este egala cu log_2(# of possibilities).  Daca ai 1000 de posibilitati si ghicesti 1000 posibilitati / secunda, nu este o Securitate foarte buna. </a:t>
            </a:r>
          </a:p>
          <a:p>
            <a:pPr algn="l"/>
            <a:r>
              <a:rPr lang="en-US" b="0" i="0">
                <a:solidFill>
                  <a:srgbClr val="000000"/>
                </a:solidFill>
                <a:effectLst/>
                <a:latin typeface="Source Sans Pro" panose="020B0503030403020204" pitchFamily="34" charset="0"/>
              </a:rPr>
              <a:t>Sa luam cateva exemple: </a:t>
            </a:r>
          </a:p>
          <a:p>
            <a:pPr marL="171450" indent="-171450" algn="l">
              <a:buFontTx/>
              <a:buChar char="-"/>
            </a:pPr>
            <a:r>
              <a:rPr lang="en-US" b="0" i="0">
                <a:solidFill>
                  <a:srgbClr val="000000"/>
                </a:solidFill>
                <a:effectLst/>
                <a:latin typeface="Source Sans Pro" panose="020B0503030403020204" pitchFamily="34" charset="0"/>
              </a:rPr>
              <a:t>Aruncarea unei monede (coin flip) are doua posibilitati =&gt; log2 (2)=1 are 1 bit de entropie. </a:t>
            </a:r>
          </a:p>
          <a:p>
            <a:pPr marL="171450" indent="-171450" algn="l">
              <a:buFontTx/>
              <a:buChar char="-"/>
            </a:pPr>
            <a:r>
              <a:rPr lang="en-US" b="0" i="0">
                <a:solidFill>
                  <a:srgbClr val="000000"/>
                </a:solidFill>
                <a:effectLst/>
                <a:latin typeface="Source Sans Pro" panose="020B0503030403020204" pitchFamily="34" charset="0"/>
              </a:rPr>
              <a:t>Aruncarea unui zar (zarul are 6-fete) are log2 (6) = ~2.58 biti de entropie.</a:t>
            </a:r>
          </a:p>
          <a:p>
            <a:pPr marL="0" indent="0" algn="l">
              <a:buFontTx/>
              <a:buNone/>
            </a:pPr>
            <a:r>
              <a:rPr lang="en-US" b="0" i="0">
                <a:solidFill>
                  <a:srgbClr val="000000"/>
                </a:solidFill>
                <a:effectLst/>
                <a:latin typeface="Source Sans Pro" panose="020B0503030403020204" pitchFamily="34" charset="0"/>
              </a:rPr>
              <a:t>Asa cuantificam entropia. </a:t>
            </a:r>
          </a:p>
          <a:p>
            <a:pPr marL="0" indent="0" algn="l">
              <a:buFontTx/>
              <a:buNone/>
            </a:pPr>
            <a:r>
              <a:rPr lang="en-US" b="0" i="0">
                <a:solidFill>
                  <a:srgbClr val="000000"/>
                </a:solidFill>
                <a:effectLst/>
                <a:latin typeface="Source Sans Pro" panose="020B0503030403020204" pitchFamily="34" charset="0"/>
              </a:rPr>
              <a:t>Revenim la XKCD comic, prima parola are 28 biti de entropie iar a doua are 44biti. Se pot ghici 1000parole/secunda. </a:t>
            </a:r>
          </a:p>
          <a:p>
            <a:endParaRPr lang="en-US"/>
          </a:p>
          <a:p>
            <a:pPr algn="l"/>
            <a:r>
              <a:rPr lang="en-US" b="0" i="0">
                <a:solidFill>
                  <a:srgbClr val="000000"/>
                </a:solidFill>
                <a:effectLst/>
                <a:latin typeface="Source Sans Pro" panose="020B0503030403020204" pitchFamily="34" charset="0"/>
              </a:rPr>
              <a:t>Tineti cont de faptul ca atacatorii cunosc modelul parolei, dar nu si gradul de randomness (e.g. from </a:t>
            </a:r>
            <a:r>
              <a:rPr lang="en-US" b="0" i="0" u="sng">
                <a:solidFill>
                  <a:srgbClr val="54008C"/>
                </a:solidFill>
                <a:effectLst/>
                <a:latin typeface="Source Sans Pro" panose="020B0503030403020204" pitchFamily="34" charset="0"/>
                <a:hlinkClick r:id="rId4"/>
              </a:rPr>
              <a:t>dice rolls</a:t>
            </a:r>
            <a:r>
              <a:rPr lang="en-US" b="0" i="0">
                <a:solidFill>
                  <a:srgbClr val="000000"/>
                </a:solidFill>
                <a:effectLst/>
                <a:latin typeface="Source Sans Pro" panose="020B0503030403020204" pitchFamily="34" charset="0"/>
              </a:rPr>
              <a:t>) folosit pentru selectarea unei anumite parole.</a:t>
            </a:r>
          </a:p>
          <a:p>
            <a:pPr algn="l"/>
            <a:r>
              <a:rPr lang="en-US" b="0" i="0">
                <a:solidFill>
                  <a:srgbClr val="000000"/>
                </a:solidFill>
                <a:effectLst/>
                <a:latin typeface="Source Sans Pro" panose="020B0503030403020204" pitchFamily="34" charset="0"/>
              </a:rPr>
              <a:t>Cati biti de entropie sunt destui? Depinde de modelul de securitate. Pentru online guessing, as the XKCD comic points out, ~40 bits of entropy is pretty good. To be resistant to offline guessing, a stronger password would be necessary (e.g. 80 bits, or more).</a:t>
            </a:r>
          </a:p>
          <a:p>
            <a:br>
              <a:rPr lang="en-US"/>
            </a:br>
            <a:r>
              <a:rPr lang="en-US"/>
              <a:t>Oamenii nu sunt buni sa aleaga numere aleatoare. Daca v-as cere sa alegeti un numar intre 1 si 100, posibilitatea este ca nu va fi atat de aleator. Deci entropia este primul concept pe care il acoperim astazi. Aveti intrebari?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19203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6</a:t>
            </a:fld>
            <a:endParaRPr lang="en-US"/>
          </a:p>
        </p:txBody>
      </p:sp>
    </p:spTree>
    <p:extLst>
      <p:ext uri="{BB962C8B-B14F-4D97-AF65-F5344CB8AC3E}">
        <p14:creationId xmlns:p14="http://schemas.microsoft.com/office/powerpoint/2010/main" val="1465390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 mult de jumatate din piata de servicii cloud este detinuta de top-10 CSPs</a:t>
            </a:r>
          </a:p>
        </p:txBody>
      </p:sp>
      <p:sp>
        <p:nvSpPr>
          <p:cNvPr id="4" name="Slide Number Placeholder 3"/>
          <p:cNvSpPr>
            <a:spLocks noGrp="1"/>
          </p:cNvSpPr>
          <p:nvPr>
            <p:ph type="sldNum" sz="quarter" idx="5"/>
          </p:nvPr>
        </p:nvSpPr>
        <p:spPr/>
        <p:txBody>
          <a:bodyPr/>
          <a:lstStyle/>
          <a:p>
            <a:fld id="{D61C8689-8455-3546-ADF9-3B7273760F66}" type="slidenum">
              <a:rPr lang="en-US" smtClean="0"/>
              <a:pPr/>
              <a:t>7</a:t>
            </a:fld>
            <a:endParaRPr lang="en-US"/>
          </a:p>
        </p:txBody>
      </p:sp>
    </p:spTree>
    <p:extLst>
      <p:ext uri="{BB962C8B-B14F-4D97-AF65-F5344CB8AC3E}">
        <p14:creationId xmlns:p14="http://schemas.microsoft.com/office/powerpoint/2010/main" val="1593695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5" name="Shape 445"/>
          <p:cNvSpPr txBox="1">
            <a:spLocks noGrp="1"/>
          </p:cNvSpPr>
          <p:nvPr>
            <p:ph type="body" idx="1"/>
          </p:nvPr>
        </p:nvSpPr>
        <p:spPr>
          <a:xfrm>
            <a:off x="710248" y="4459526"/>
            <a:ext cx="5681979" cy="4224814"/>
          </a:xfrm>
          <a:prstGeom prst="rect">
            <a:avLst/>
          </a:prstGeom>
          <a:noFill/>
          <a:ln>
            <a:noFill/>
          </a:ln>
        </p:spPr>
        <p:txBody>
          <a:bodyPr lIns="94213" tIns="47094" rIns="94213" bIns="47094" anchor="t" anchorCtr="0">
            <a:noAutofit/>
          </a:bodyPr>
          <a:lstStyle/>
          <a:p>
            <a:pPr>
              <a:buSzPct val="25000"/>
            </a:pPr>
            <a:r>
              <a:rPr lang="en-US" sz="1100">
                <a:solidFill>
                  <a:schemeClr val="dk1"/>
                </a:solidFill>
                <a:ea typeface="Arial"/>
                <a:cs typeface="Arial"/>
                <a:sym typeface="Arial"/>
              </a:rPr>
              <a:t>- </a:t>
            </a:r>
            <a:r>
              <a:rPr lang="en-US" sz="1100" err="1">
                <a:solidFill>
                  <a:schemeClr val="dk1"/>
                </a:solidFill>
                <a:ea typeface="Arial"/>
                <a:cs typeface="Arial"/>
                <a:sym typeface="Arial"/>
              </a:rPr>
              <a:t>Centrele</a:t>
            </a:r>
            <a:r>
              <a:rPr lang="en-US" sz="1100">
                <a:solidFill>
                  <a:schemeClr val="dk1"/>
                </a:solidFill>
                <a:ea typeface="Arial"/>
                <a:cs typeface="Arial"/>
                <a:sym typeface="Arial"/>
              </a:rPr>
              <a:t> de date au </a:t>
            </a:r>
            <a:r>
              <a:rPr lang="en-US" sz="1100" err="1">
                <a:solidFill>
                  <a:schemeClr val="dk1"/>
                </a:solidFill>
                <a:ea typeface="Arial"/>
                <a:cs typeface="Arial"/>
                <a:sym typeface="Arial"/>
              </a:rPr>
              <a:t>fost</a:t>
            </a:r>
            <a:r>
              <a:rPr lang="en-US" sz="1100">
                <a:solidFill>
                  <a:schemeClr val="dk1"/>
                </a:solidFill>
                <a:ea typeface="Arial"/>
                <a:cs typeface="Arial"/>
                <a:sym typeface="Arial"/>
              </a:rPr>
              <a:t> </a:t>
            </a:r>
            <a:r>
              <a:rPr lang="en-US" sz="1100" err="1">
                <a:solidFill>
                  <a:schemeClr val="dk1"/>
                </a:solidFill>
                <a:ea typeface="Arial"/>
                <a:cs typeface="Arial"/>
                <a:sym typeface="Arial"/>
              </a:rPr>
              <a:t>intr</a:t>
            </a:r>
            <a:r>
              <a:rPr lang="en-US" sz="1100">
                <a:solidFill>
                  <a:schemeClr val="dk1"/>
                </a:solidFill>
                <a:ea typeface="Arial"/>
                <a:cs typeface="Arial"/>
                <a:sym typeface="Arial"/>
              </a:rPr>
              <a:t>-o </a:t>
            </a:r>
            <a:r>
              <a:rPr lang="en-US" sz="1100" err="1">
                <a:solidFill>
                  <a:schemeClr val="dk1"/>
                </a:solidFill>
                <a:ea typeface="Arial"/>
                <a:cs typeface="Arial"/>
                <a:sym typeface="Arial"/>
              </a:rPr>
              <a:t>dezvoltare</a:t>
            </a:r>
            <a:r>
              <a:rPr lang="en-US" sz="1100">
                <a:solidFill>
                  <a:schemeClr val="dk1"/>
                </a:solidFill>
                <a:ea typeface="Arial"/>
                <a:cs typeface="Arial"/>
                <a:sym typeface="Arial"/>
              </a:rPr>
              <a:t> </a:t>
            </a:r>
            <a:r>
              <a:rPr lang="en-US" sz="1100" err="1">
                <a:solidFill>
                  <a:schemeClr val="dk1"/>
                </a:solidFill>
                <a:ea typeface="Arial"/>
                <a:cs typeface="Arial"/>
                <a:sym typeface="Arial"/>
              </a:rPr>
              <a:t>constanta</a:t>
            </a:r>
            <a:r>
              <a:rPr lang="en-US" sz="1100">
                <a:solidFill>
                  <a:schemeClr val="dk1"/>
                </a:solidFill>
                <a:ea typeface="Arial"/>
                <a:cs typeface="Arial"/>
                <a:sym typeface="Arial"/>
              </a:rPr>
              <a:t> cu </a:t>
            </a:r>
            <a:r>
              <a:rPr lang="en-US" sz="1100" err="1">
                <a:solidFill>
                  <a:schemeClr val="dk1"/>
                </a:solidFill>
                <a:ea typeface="Arial"/>
                <a:cs typeface="Arial"/>
                <a:sym typeface="Arial"/>
              </a:rPr>
              <a:t>scopul</a:t>
            </a:r>
            <a:r>
              <a:rPr lang="en-US" sz="1100">
                <a:solidFill>
                  <a:schemeClr val="dk1"/>
                </a:solidFill>
                <a:ea typeface="Arial"/>
                <a:cs typeface="Arial"/>
                <a:sym typeface="Arial"/>
              </a:rPr>
              <a:t> </a:t>
            </a:r>
            <a:r>
              <a:rPr lang="en-US" sz="1100" err="1">
                <a:solidFill>
                  <a:schemeClr val="dk1"/>
                </a:solidFill>
                <a:ea typeface="Arial"/>
                <a:cs typeface="Arial"/>
                <a:sym typeface="Arial"/>
              </a:rPr>
              <a:t>imbunatatirii</a:t>
            </a:r>
            <a:r>
              <a:rPr lang="en-US" sz="1100">
                <a:solidFill>
                  <a:schemeClr val="dk1"/>
                </a:solidFill>
                <a:ea typeface="Arial"/>
                <a:cs typeface="Arial"/>
                <a:sym typeface="Arial"/>
              </a:rPr>
              <a:t> </a:t>
            </a:r>
            <a:r>
              <a:rPr lang="en-US" sz="1100" err="1">
                <a:solidFill>
                  <a:schemeClr val="dk1"/>
                </a:solidFill>
                <a:ea typeface="Arial"/>
                <a:cs typeface="Arial"/>
                <a:sym typeface="Arial"/>
              </a:rPr>
              <a:t>utilizarii</a:t>
            </a:r>
            <a:r>
              <a:rPr lang="en-US" sz="1100">
                <a:solidFill>
                  <a:schemeClr val="dk1"/>
                </a:solidFill>
                <a:ea typeface="Arial"/>
                <a:cs typeface="Arial"/>
                <a:sym typeface="Arial"/>
              </a:rPr>
              <a:t> </a:t>
            </a:r>
            <a:r>
              <a:rPr lang="en-US" sz="1100" err="1">
                <a:solidFill>
                  <a:schemeClr val="dk1"/>
                </a:solidFill>
                <a:ea typeface="Arial"/>
                <a:cs typeface="Arial"/>
                <a:sym typeface="Arial"/>
              </a:rPr>
              <a:t>resurselor</a:t>
            </a:r>
            <a:r>
              <a:rPr lang="en-US" sz="1100">
                <a:solidFill>
                  <a:schemeClr val="dk1"/>
                </a:solidFill>
                <a:ea typeface="Arial"/>
                <a:cs typeface="Arial"/>
                <a:sym typeface="Arial"/>
              </a:rPr>
              <a:t> </a:t>
            </a:r>
            <a:r>
              <a:rPr lang="en-US" sz="1100" err="1">
                <a:solidFill>
                  <a:schemeClr val="dk1"/>
                </a:solidFill>
                <a:ea typeface="Arial"/>
                <a:cs typeface="Arial"/>
                <a:sym typeface="Arial"/>
              </a:rPr>
              <a:t>si</a:t>
            </a:r>
            <a:r>
              <a:rPr lang="en-US" sz="1100">
                <a:solidFill>
                  <a:schemeClr val="dk1"/>
                </a:solidFill>
                <a:ea typeface="Arial"/>
                <a:cs typeface="Arial"/>
                <a:sym typeface="Arial"/>
              </a:rPr>
              <a:t> </a:t>
            </a:r>
            <a:r>
              <a:rPr lang="en-US" sz="1100" err="1">
                <a:solidFill>
                  <a:schemeClr val="dk1"/>
                </a:solidFill>
                <a:ea typeface="Arial"/>
                <a:cs typeface="Arial"/>
                <a:sym typeface="Arial"/>
              </a:rPr>
              <a:t>cresterii</a:t>
            </a:r>
            <a:r>
              <a:rPr lang="en-US" sz="1100">
                <a:solidFill>
                  <a:schemeClr val="dk1"/>
                </a:solidFill>
                <a:ea typeface="Arial"/>
                <a:cs typeface="Arial"/>
                <a:sym typeface="Arial"/>
              </a:rPr>
              <a:t> </a:t>
            </a:r>
            <a:r>
              <a:rPr lang="en-US" sz="1100" err="1">
                <a:solidFill>
                  <a:schemeClr val="dk1"/>
                </a:solidFill>
                <a:ea typeface="Arial"/>
                <a:cs typeface="Arial"/>
                <a:sym typeface="Arial"/>
              </a:rPr>
              <a:t>automatizarii</a:t>
            </a:r>
            <a:r>
              <a:rPr lang="en-US" sz="1100">
                <a:solidFill>
                  <a:schemeClr val="dk1"/>
                </a:solidFill>
                <a:ea typeface="Arial"/>
                <a:cs typeface="Arial"/>
                <a:sym typeface="Arial"/>
              </a:rPr>
              <a:t>. Ne-au </a:t>
            </a:r>
            <a:r>
              <a:rPr lang="en-US" sz="1100" err="1">
                <a:solidFill>
                  <a:schemeClr val="dk1"/>
                </a:solidFill>
                <a:ea typeface="Arial"/>
                <a:cs typeface="Arial"/>
                <a:sym typeface="Arial"/>
              </a:rPr>
              <a:t>dat</a:t>
            </a:r>
            <a:r>
              <a:rPr lang="en-US" sz="1100">
                <a:solidFill>
                  <a:schemeClr val="dk1"/>
                </a:solidFill>
                <a:ea typeface="Arial"/>
                <a:cs typeface="Arial"/>
                <a:sym typeface="Arial"/>
              </a:rPr>
              <a:t> </a:t>
            </a:r>
            <a:r>
              <a:rPr lang="en-US" sz="1100" err="1">
                <a:solidFill>
                  <a:schemeClr val="dk1"/>
                </a:solidFill>
                <a:ea typeface="Arial"/>
                <a:cs typeface="Arial"/>
                <a:sym typeface="Arial"/>
              </a:rPr>
              <a:t>posibilitatea</a:t>
            </a:r>
            <a:r>
              <a:rPr lang="en-US" sz="1100">
                <a:solidFill>
                  <a:schemeClr val="dk1"/>
                </a:solidFill>
                <a:ea typeface="Arial"/>
                <a:cs typeface="Arial"/>
                <a:sym typeface="Arial"/>
              </a:rPr>
              <a:t> </a:t>
            </a:r>
            <a:r>
              <a:rPr lang="en-US" sz="1100" err="1">
                <a:solidFill>
                  <a:schemeClr val="dk1"/>
                </a:solidFill>
                <a:ea typeface="Arial"/>
                <a:cs typeface="Arial"/>
                <a:sym typeface="Arial"/>
              </a:rPr>
              <a:t>sa</a:t>
            </a:r>
            <a:r>
              <a:rPr lang="en-US" sz="1100">
                <a:solidFill>
                  <a:schemeClr val="dk1"/>
                </a:solidFill>
                <a:ea typeface="Arial"/>
                <a:cs typeface="Arial"/>
                <a:sym typeface="Arial"/>
              </a:rPr>
              <a:t> </a:t>
            </a:r>
            <a:r>
              <a:rPr lang="en-US" sz="1100" err="1">
                <a:solidFill>
                  <a:schemeClr val="dk1"/>
                </a:solidFill>
                <a:ea typeface="Arial"/>
                <a:cs typeface="Arial"/>
                <a:sym typeface="Arial"/>
              </a:rPr>
              <a:t>reducem</a:t>
            </a:r>
            <a:r>
              <a:rPr lang="en-US" sz="1100">
                <a:solidFill>
                  <a:schemeClr val="dk1"/>
                </a:solidFill>
                <a:ea typeface="Arial"/>
                <a:cs typeface="Arial"/>
                <a:sym typeface="Arial"/>
              </a:rPr>
              <a:t> </a:t>
            </a:r>
            <a:r>
              <a:rPr lang="en-US" sz="1100" b="1" err="1">
                <a:solidFill>
                  <a:schemeClr val="dk1"/>
                </a:solidFill>
                <a:ea typeface="Arial"/>
                <a:cs typeface="Arial"/>
                <a:sym typeface="Arial"/>
              </a:rPr>
              <a:t>costul</a:t>
            </a:r>
            <a:r>
              <a:rPr lang="en-US" sz="1100" b="1">
                <a:solidFill>
                  <a:schemeClr val="dk1"/>
                </a:solidFill>
                <a:ea typeface="Arial"/>
                <a:cs typeface="Arial"/>
                <a:sym typeface="Arial"/>
              </a:rPr>
              <a:t> total de </a:t>
            </a:r>
            <a:r>
              <a:rPr lang="en-US" sz="1100" b="1" err="1">
                <a:solidFill>
                  <a:schemeClr val="dk1"/>
                </a:solidFill>
                <a:ea typeface="Arial"/>
                <a:cs typeface="Arial"/>
                <a:sym typeface="Arial"/>
              </a:rPr>
              <a:t>operare</a:t>
            </a:r>
            <a:r>
              <a:rPr lang="en-US" sz="1100" b="1">
                <a:solidFill>
                  <a:schemeClr val="dk1"/>
                </a:solidFill>
                <a:ea typeface="Arial"/>
                <a:cs typeface="Arial"/>
                <a:sym typeface="Arial"/>
              </a:rPr>
              <a:t> </a:t>
            </a:r>
            <a:r>
              <a:rPr lang="en-US" sz="1100" err="1">
                <a:solidFill>
                  <a:schemeClr val="dk1"/>
                </a:solidFill>
                <a:ea typeface="Arial"/>
                <a:cs typeface="Arial"/>
                <a:sym typeface="Arial"/>
              </a:rPr>
              <a:t>raspunzand</a:t>
            </a:r>
            <a:r>
              <a:rPr lang="en-US" sz="1100">
                <a:solidFill>
                  <a:schemeClr val="dk1"/>
                </a:solidFill>
                <a:ea typeface="Arial"/>
                <a:cs typeface="Arial"/>
                <a:sym typeface="Arial"/>
              </a:rPr>
              <a:t>, in </a:t>
            </a:r>
            <a:r>
              <a:rPr lang="en-US" sz="1100" err="1">
                <a:solidFill>
                  <a:schemeClr val="dk1"/>
                </a:solidFill>
                <a:ea typeface="Arial"/>
                <a:cs typeface="Arial"/>
                <a:sym typeface="Arial"/>
              </a:rPr>
              <a:t>acelasi</a:t>
            </a:r>
            <a:r>
              <a:rPr lang="en-US" sz="1100">
                <a:solidFill>
                  <a:schemeClr val="dk1"/>
                </a:solidFill>
                <a:ea typeface="Arial"/>
                <a:cs typeface="Arial"/>
                <a:sym typeface="Arial"/>
              </a:rPr>
              <a:t> </a:t>
            </a:r>
            <a:r>
              <a:rPr lang="en-US" sz="1100" err="1">
                <a:solidFill>
                  <a:schemeClr val="dk1"/>
                </a:solidFill>
                <a:ea typeface="Arial"/>
                <a:cs typeface="Arial"/>
                <a:sym typeface="Arial"/>
              </a:rPr>
              <a:t>timp</a:t>
            </a:r>
            <a:r>
              <a:rPr lang="en-US" sz="1100">
                <a:solidFill>
                  <a:schemeClr val="dk1"/>
                </a:solidFill>
                <a:ea typeface="Arial"/>
                <a:cs typeface="Arial"/>
                <a:sym typeface="Arial"/>
              </a:rPr>
              <a:t>, </a:t>
            </a:r>
            <a:r>
              <a:rPr lang="en-US" sz="1100" err="1">
                <a:solidFill>
                  <a:schemeClr val="dk1"/>
                </a:solidFill>
                <a:ea typeface="Arial"/>
                <a:cs typeface="Arial"/>
                <a:sym typeface="Arial"/>
              </a:rPr>
              <a:t>nevoilor</a:t>
            </a:r>
            <a:r>
              <a:rPr lang="en-US" sz="1100">
                <a:solidFill>
                  <a:schemeClr val="dk1"/>
                </a:solidFill>
                <a:ea typeface="Arial"/>
                <a:cs typeface="Arial"/>
                <a:sym typeface="Arial"/>
              </a:rPr>
              <a:t> </a:t>
            </a:r>
            <a:r>
              <a:rPr lang="en-US" sz="1100" err="1">
                <a:solidFill>
                  <a:schemeClr val="dk1"/>
                </a:solidFill>
                <a:ea typeface="Arial"/>
                <a:cs typeface="Arial"/>
                <a:sym typeface="Arial"/>
              </a:rPr>
              <a:t>dezvoltatorilor</a:t>
            </a:r>
            <a:r>
              <a:rPr lang="en-US" sz="1100">
                <a:solidFill>
                  <a:schemeClr val="dk1"/>
                </a:solidFill>
                <a:ea typeface="Arial"/>
                <a:cs typeface="Arial"/>
                <a:sym typeface="Arial"/>
              </a:rPr>
              <a:t> de software </a:t>
            </a:r>
            <a:r>
              <a:rPr lang="en-US" sz="1100" err="1">
                <a:solidFill>
                  <a:schemeClr val="dk1"/>
                </a:solidFill>
                <a:ea typeface="Arial"/>
                <a:cs typeface="Arial"/>
                <a:sym typeface="Arial"/>
              </a:rPr>
              <a:t>si</a:t>
            </a:r>
            <a:r>
              <a:rPr lang="en-US" sz="1100">
                <a:solidFill>
                  <a:schemeClr val="dk1"/>
                </a:solidFill>
                <a:ea typeface="Arial"/>
                <a:cs typeface="Arial"/>
                <a:sym typeface="Arial"/>
              </a:rPr>
              <a:t> </a:t>
            </a:r>
            <a:r>
              <a:rPr lang="en-US" sz="1100" err="1">
                <a:solidFill>
                  <a:schemeClr val="dk1"/>
                </a:solidFill>
                <a:ea typeface="Arial"/>
                <a:cs typeface="Arial"/>
                <a:sym typeface="Arial"/>
              </a:rPr>
              <a:t>si</a:t>
            </a:r>
            <a:r>
              <a:rPr lang="en-US" sz="1100">
                <a:solidFill>
                  <a:schemeClr val="dk1"/>
                </a:solidFill>
                <a:ea typeface="Arial"/>
                <a:cs typeface="Arial"/>
                <a:sym typeface="Arial"/>
              </a:rPr>
              <a:t> al </a:t>
            </a:r>
            <a:r>
              <a:rPr lang="en-US" sz="1100" err="1">
                <a:solidFill>
                  <a:schemeClr val="dk1"/>
                </a:solidFill>
                <a:ea typeface="Arial"/>
                <a:cs typeface="Arial"/>
                <a:sym typeface="Arial"/>
              </a:rPr>
              <a:t>codului</a:t>
            </a:r>
            <a:r>
              <a:rPr lang="en-US" sz="1100">
                <a:solidFill>
                  <a:schemeClr val="dk1"/>
                </a:solidFill>
                <a:ea typeface="Arial"/>
                <a:cs typeface="Arial"/>
                <a:sym typeface="Arial"/>
              </a:rPr>
              <a:t> lor care </a:t>
            </a:r>
            <a:r>
              <a:rPr lang="en-US" sz="1100" err="1">
                <a:solidFill>
                  <a:schemeClr val="dk1"/>
                </a:solidFill>
                <a:ea typeface="Arial"/>
                <a:cs typeface="Arial"/>
                <a:sym typeface="Arial"/>
              </a:rPr>
              <a:t>trebuie</a:t>
            </a:r>
            <a:r>
              <a:rPr lang="en-US" sz="1100">
                <a:solidFill>
                  <a:schemeClr val="dk1"/>
                </a:solidFill>
                <a:ea typeface="Arial"/>
                <a:cs typeface="Arial"/>
                <a:sym typeface="Arial"/>
              </a:rPr>
              <a:t> </a:t>
            </a:r>
            <a:r>
              <a:rPr lang="en-US" sz="1100" err="1">
                <a:solidFill>
                  <a:schemeClr val="dk1"/>
                </a:solidFill>
                <a:ea typeface="Arial"/>
                <a:cs typeface="Arial"/>
                <a:sym typeface="Arial"/>
              </a:rPr>
              <a:t>sa</a:t>
            </a:r>
            <a:r>
              <a:rPr lang="en-US" sz="1100">
                <a:solidFill>
                  <a:schemeClr val="dk1"/>
                </a:solidFill>
                <a:ea typeface="Arial"/>
                <a:cs typeface="Arial"/>
                <a:sym typeface="Arial"/>
              </a:rPr>
              <a:t> </a:t>
            </a:r>
            <a:r>
              <a:rPr lang="en-US" sz="1100" err="1">
                <a:solidFill>
                  <a:schemeClr val="dk1"/>
                </a:solidFill>
                <a:ea typeface="Arial"/>
                <a:cs typeface="Arial"/>
                <a:sym typeface="Arial"/>
              </a:rPr>
              <a:t>satisfaca</a:t>
            </a:r>
            <a:r>
              <a:rPr lang="en-US" sz="1100">
                <a:solidFill>
                  <a:schemeClr val="dk1"/>
                </a:solidFill>
                <a:ea typeface="Arial"/>
                <a:cs typeface="Arial"/>
                <a:sym typeface="Arial"/>
              </a:rPr>
              <a:t> </a:t>
            </a:r>
            <a:r>
              <a:rPr lang="en-US" sz="1100" err="1">
                <a:solidFill>
                  <a:schemeClr val="dk1"/>
                </a:solidFill>
                <a:ea typeface="Arial"/>
                <a:cs typeface="Arial"/>
                <a:sym typeface="Arial"/>
              </a:rPr>
              <a:t>cerinte</a:t>
            </a:r>
            <a:r>
              <a:rPr lang="en-US" sz="1100">
                <a:solidFill>
                  <a:schemeClr val="dk1"/>
                </a:solidFill>
                <a:ea typeface="Arial"/>
                <a:cs typeface="Arial"/>
                <a:sym typeface="Arial"/>
              </a:rPr>
              <a:t> </a:t>
            </a:r>
            <a:r>
              <a:rPr lang="en-US" sz="1100" err="1">
                <a:solidFill>
                  <a:schemeClr val="dk1"/>
                </a:solidFill>
                <a:ea typeface="Arial"/>
                <a:cs typeface="Arial"/>
                <a:sym typeface="Arial"/>
              </a:rPr>
              <a:t>foarte</a:t>
            </a:r>
            <a:r>
              <a:rPr lang="en-US" sz="1100">
                <a:solidFill>
                  <a:schemeClr val="dk1"/>
                </a:solidFill>
                <a:ea typeface="Arial"/>
                <a:cs typeface="Arial"/>
                <a:sym typeface="Arial"/>
              </a:rPr>
              <a:t> </a:t>
            </a:r>
            <a:r>
              <a:rPr lang="en-US" sz="1100" err="1">
                <a:solidFill>
                  <a:schemeClr val="dk1"/>
                </a:solidFill>
                <a:ea typeface="Arial"/>
                <a:cs typeface="Arial"/>
                <a:sym typeface="Arial"/>
              </a:rPr>
              <a:t>dinamice</a:t>
            </a:r>
            <a:r>
              <a:rPr lang="en-US" sz="1100">
                <a:solidFill>
                  <a:schemeClr val="dk1"/>
                </a:solidFill>
                <a:ea typeface="Arial"/>
                <a:cs typeface="Arial"/>
                <a:sym typeface="Arial"/>
              </a:rPr>
              <a:t>/in continua </a:t>
            </a:r>
            <a:r>
              <a:rPr lang="en-US" sz="1100" err="1">
                <a:solidFill>
                  <a:schemeClr val="dk1"/>
                </a:solidFill>
                <a:ea typeface="Arial"/>
                <a:cs typeface="Arial"/>
                <a:sym typeface="Arial"/>
              </a:rPr>
              <a:t>schimbare</a:t>
            </a:r>
            <a:r>
              <a:rPr lang="en-US" sz="1100">
                <a:solidFill>
                  <a:schemeClr val="dk1"/>
                </a:solidFill>
                <a:ea typeface="Arial"/>
                <a:cs typeface="Arial"/>
                <a:sym typeface="Arial"/>
              </a:rPr>
              <a:t>.</a:t>
            </a:r>
          </a:p>
          <a:p>
            <a:pPr>
              <a:buSzPct val="25000"/>
            </a:pPr>
            <a:r>
              <a:rPr lang="en-US" sz="1100">
                <a:solidFill>
                  <a:schemeClr val="dk1"/>
                </a:solidFill>
                <a:ea typeface="Arial"/>
                <a:cs typeface="Arial"/>
                <a:sym typeface="Arial"/>
              </a:rPr>
              <a:t>- </a:t>
            </a:r>
            <a:r>
              <a:rPr lang="en-US" sz="1100" err="1">
                <a:solidFill>
                  <a:schemeClr val="dk1"/>
                </a:solidFill>
                <a:ea typeface="Arial"/>
                <a:cs typeface="Arial"/>
                <a:sym typeface="Arial"/>
              </a:rPr>
              <a:t>Totul</a:t>
            </a:r>
            <a:r>
              <a:rPr lang="en-US" sz="1100">
                <a:solidFill>
                  <a:schemeClr val="dk1"/>
                </a:solidFill>
                <a:ea typeface="Arial"/>
                <a:cs typeface="Arial"/>
                <a:sym typeface="Arial"/>
              </a:rPr>
              <a:t> a </a:t>
            </a:r>
            <a:r>
              <a:rPr lang="en-US" sz="1100" err="1">
                <a:solidFill>
                  <a:schemeClr val="dk1"/>
                </a:solidFill>
                <a:ea typeface="Arial"/>
                <a:cs typeface="Arial"/>
                <a:sym typeface="Arial"/>
              </a:rPr>
              <a:t>inceput</a:t>
            </a:r>
            <a:r>
              <a:rPr lang="en-US" sz="1100">
                <a:solidFill>
                  <a:schemeClr val="dk1"/>
                </a:solidFill>
                <a:ea typeface="Arial"/>
                <a:cs typeface="Arial"/>
                <a:sym typeface="Arial"/>
              </a:rPr>
              <a:t> cu o </a:t>
            </a:r>
            <a:r>
              <a:rPr lang="en-US" sz="1100" err="1">
                <a:solidFill>
                  <a:schemeClr val="dk1"/>
                </a:solidFill>
                <a:ea typeface="Arial"/>
                <a:cs typeface="Arial"/>
                <a:sym typeface="Arial"/>
              </a:rPr>
              <a:t>aplicatie</a:t>
            </a:r>
            <a:r>
              <a:rPr lang="en-US" sz="1100">
                <a:solidFill>
                  <a:schemeClr val="dk1"/>
                </a:solidFill>
                <a:ea typeface="Arial"/>
                <a:cs typeface="Arial"/>
                <a:sym typeface="Arial"/>
              </a:rPr>
              <a:t> </a:t>
            </a:r>
            <a:r>
              <a:rPr lang="en-US" sz="1100" b="1" err="1">
                <a:solidFill>
                  <a:schemeClr val="dk1"/>
                </a:solidFill>
                <a:ea typeface="Arial"/>
                <a:cs typeface="Arial"/>
                <a:sym typeface="Arial"/>
              </a:rPr>
              <a:t>monolit</a:t>
            </a:r>
            <a:r>
              <a:rPr lang="en-US" sz="1100" b="1">
                <a:solidFill>
                  <a:schemeClr val="dk1"/>
                </a:solidFill>
                <a:ea typeface="Arial"/>
                <a:cs typeface="Arial"/>
                <a:sym typeface="Arial"/>
              </a:rPr>
              <a:t> </a:t>
            </a:r>
            <a:r>
              <a:rPr lang="en-US" sz="1100">
                <a:solidFill>
                  <a:schemeClr val="dk1"/>
                </a:solidFill>
                <a:ea typeface="Arial"/>
                <a:cs typeface="Arial"/>
                <a:sym typeface="Arial"/>
              </a:rPr>
              <a:t>care </a:t>
            </a:r>
            <a:r>
              <a:rPr lang="en-US" sz="1100" err="1">
                <a:solidFill>
                  <a:schemeClr val="dk1"/>
                </a:solidFill>
                <a:ea typeface="Arial"/>
                <a:cs typeface="Arial"/>
                <a:sym typeface="Arial"/>
              </a:rPr>
              <a:t>rula</a:t>
            </a:r>
            <a:r>
              <a:rPr lang="en-US" sz="1100">
                <a:solidFill>
                  <a:schemeClr val="dk1"/>
                </a:solidFill>
                <a:ea typeface="Arial"/>
                <a:cs typeface="Arial"/>
                <a:sym typeface="Arial"/>
              </a:rPr>
              <a:t> pe un server.  Cu </a:t>
            </a:r>
            <a:r>
              <a:rPr lang="en-US" sz="1100" err="1">
                <a:solidFill>
                  <a:schemeClr val="dk1"/>
                </a:solidFill>
                <a:ea typeface="Arial"/>
                <a:cs typeface="Arial"/>
                <a:sym typeface="Arial"/>
              </a:rPr>
              <a:t>utilizare</a:t>
            </a:r>
            <a:r>
              <a:rPr lang="en-US" sz="1100">
                <a:solidFill>
                  <a:schemeClr val="dk1"/>
                </a:solidFill>
                <a:ea typeface="Arial"/>
                <a:cs typeface="Arial"/>
                <a:sym typeface="Arial"/>
              </a:rPr>
              <a:t> mica, 8-10% din </a:t>
            </a:r>
            <a:r>
              <a:rPr lang="en-US" sz="1100" err="1">
                <a:solidFill>
                  <a:schemeClr val="dk1"/>
                </a:solidFill>
                <a:ea typeface="Arial"/>
                <a:cs typeface="Arial"/>
                <a:sym typeface="Arial"/>
              </a:rPr>
              <a:t>resurse</a:t>
            </a:r>
            <a:r>
              <a:rPr lang="en-US" sz="1100">
                <a:solidFill>
                  <a:schemeClr val="dk1"/>
                </a:solidFill>
                <a:ea typeface="Arial"/>
                <a:cs typeface="Arial"/>
                <a:sym typeface="Arial"/>
              </a:rPr>
              <a:t> (CPU, </a:t>
            </a:r>
            <a:r>
              <a:rPr lang="en-US" sz="1100" err="1">
                <a:solidFill>
                  <a:schemeClr val="dk1"/>
                </a:solidFill>
                <a:ea typeface="Arial"/>
                <a:cs typeface="Arial"/>
                <a:sym typeface="Arial"/>
              </a:rPr>
              <a:t>memorie</a:t>
            </a:r>
            <a:r>
              <a:rPr lang="en-US" sz="1100">
                <a:solidFill>
                  <a:schemeClr val="dk1"/>
                </a:solidFill>
                <a:ea typeface="Arial"/>
                <a:cs typeface="Arial"/>
                <a:sym typeface="Arial"/>
              </a:rPr>
              <a:t>, disc, </a:t>
            </a:r>
            <a:r>
              <a:rPr lang="en-US" sz="1100" err="1">
                <a:solidFill>
                  <a:schemeClr val="dk1"/>
                </a:solidFill>
                <a:ea typeface="Arial"/>
                <a:cs typeface="Arial"/>
                <a:sym typeface="Arial"/>
              </a:rPr>
              <a:t>retea</a:t>
            </a:r>
            <a:r>
              <a:rPr lang="en-US" sz="1100">
                <a:solidFill>
                  <a:schemeClr val="dk1"/>
                </a:solidFill>
                <a:ea typeface="Arial"/>
                <a:cs typeface="Arial"/>
                <a:sym typeface="Arial"/>
              </a:rPr>
              <a:t>) </a:t>
            </a:r>
            <a:r>
              <a:rPr lang="en-US" sz="1100" err="1">
                <a:solidFill>
                  <a:schemeClr val="dk1"/>
                </a:solidFill>
                <a:ea typeface="Arial"/>
                <a:cs typeface="Arial"/>
                <a:sym typeface="Arial"/>
              </a:rPr>
              <a:t>erau</a:t>
            </a:r>
            <a:r>
              <a:rPr lang="en-US" sz="1100">
                <a:solidFill>
                  <a:schemeClr val="dk1"/>
                </a:solidFill>
                <a:ea typeface="Arial"/>
                <a:cs typeface="Arial"/>
                <a:sym typeface="Arial"/>
              </a:rPr>
              <a:t> </a:t>
            </a:r>
            <a:r>
              <a:rPr lang="en-US" sz="1100" err="1">
                <a:solidFill>
                  <a:schemeClr val="dk1"/>
                </a:solidFill>
                <a:ea typeface="Arial"/>
                <a:cs typeface="Arial"/>
                <a:sym typeface="Arial"/>
              </a:rPr>
              <a:t>utilizate</a:t>
            </a:r>
            <a:r>
              <a:rPr lang="en-US" sz="1100">
                <a:solidFill>
                  <a:schemeClr val="dk1"/>
                </a:solidFill>
                <a:ea typeface="Arial"/>
                <a:cs typeface="Arial"/>
                <a:sym typeface="Arial"/>
              </a:rPr>
              <a:t>.</a:t>
            </a:r>
          </a:p>
          <a:p>
            <a:pPr>
              <a:buSzPct val="25000"/>
            </a:pPr>
            <a:r>
              <a:rPr lang="en-US" sz="1100">
                <a:solidFill>
                  <a:schemeClr val="dk1"/>
                </a:solidFill>
                <a:ea typeface="Arial"/>
                <a:cs typeface="Arial"/>
                <a:sym typeface="Arial"/>
              </a:rPr>
              <a:t>A </a:t>
            </a:r>
            <a:r>
              <a:rPr lang="en-US" sz="1100" err="1">
                <a:solidFill>
                  <a:schemeClr val="dk1"/>
                </a:solidFill>
                <a:ea typeface="Arial"/>
                <a:cs typeface="Arial"/>
                <a:sym typeface="Arial"/>
              </a:rPr>
              <a:t>fost</a:t>
            </a:r>
            <a:r>
              <a:rPr lang="en-US" sz="1100">
                <a:solidFill>
                  <a:schemeClr val="dk1"/>
                </a:solidFill>
                <a:ea typeface="Arial"/>
                <a:cs typeface="Arial"/>
                <a:sym typeface="Arial"/>
              </a:rPr>
              <a:t> </a:t>
            </a:r>
            <a:r>
              <a:rPr lang="en-US" sz="1100" err="1">
                <a:solidFill>
                  <a:schemeClr val="dk1"/>
                </a:solidFill>
                <a:ea typeface="Arial"/>
                <a:cs typeface="Arial"/>
                <a:sym typeface="Arial"/>
              </a:rPr>
              <a:t>introdus</a:t>
            </a:r>
            <a:r>
              <a:rPr lang="en-US" sz="1100">
                <a:solidFill>
                  <a:schemeClr val="dk1"/>
                </a:solidFill>
                <a:ea typeface="Arial"/>
                <a:cs typeface="Arial"/>
                <a:sym typeface="Arial"/>
              </a:rPr>
              <a:t> </a:t>
            </a:r>
            <a:r>
              <a:rPr lang="en-US" sz="1100" err="1">
                <a:solidFill>
                  <a:schemeClr val="dk1"/>
                </a:solidFill>
                <a:ea typeface="Arial"/>
                <a:cs typeface="Arial"/>
                <a:sym typeface="Arial"/>
              </a:rPr>
              <a:t>apoi</a:t>
            </a:r>
            <a:r>
              <a:rPr lang="en-US" sz="1100">
                <a:solidFill>
                  <a:schemeClr val="dk1"/>
                </a:solidFill>
                <a:ea typeface="Arial"/>
                <a:cs typeface="Arial"/>
                <a:sym typeface="Arial"/>
              </a:rPr>
              <a:t> </a:t>
            </a:r>
            <a:r>
              <a:rPr lang="en-US" sz="1100" err="1">
                <a:solidFill>
                  <a:schemeClr val="dk1"/>
                </a:solidFill>
                <a:ea typeface="Arial"/>
                <a:cs typeface="Arial"/>
                <a:sym typeface="Arial"/>
              </a:rPr>
              <a:t>conceptul</a:t>
            </a:r>
            <a:r>
              <a:rPr lang="en-US" sz="1100">
                <a:solidFill>
                  <a:schemeClr val="dk1"/>
                </a:solidFill>
                <a:ea typeface="Arial"/>
                <a:cs typeface="Arial"/>
                <a:sym typeface="Arial"/>
              </a:rPr>
              <a:t> de </a:t>
            </a:r>
            <a:r>
              <a:rPr lang="en-US" sz="1100" b="1" err="1">
                <a:solidFill>
                  <a:schemeClr val="dk1"/>
                </a:solidFill>
                <a:ea typeface="Arial"/>
                <a:cs typeface="Arial"/>
                <a:sym typeface="Arial"/>
              </a:rPr>
              <a:t>virtualizare</a:t>
            </a:r>
            <a:r>
              <a:rPr lang="en-US" sz="1100" b="1">
                <a:solidFill>
                  <a:schemeClr val="dk1"/>
                </a:solidFill>
                <a:ea typeface="Arial"/>
                <a:cs typeface="Arial"/>
                <a:sym typeface="Arial"/>
              </a:rPr>
              <a:t> </a:t>
            </a:r>
            <a:r>
              <a:rPr lang="en-US" sz="1100">
                <a:solidFill>
                  <a:schemeClr val="dk1"/>
                </a:solidFill>
                <a:ea typeface="Arial"/>
                <a:cs typeface="Arial"/>
                <a:sym typeface="Arial"/>
              </a:rPr>
              <a:t>care </a:t>
            </a:r>
            <a:r>
              <a:rPr lang="en-US" sz="1100" err="1">
                <a:solidFill>
                  <a:schemeClr val="dk1"/>
                </a:solidFill>
                <a:ea typeface="Arial"/>
                <a:cs typeface="Arial"/>
                <a:sym typeface="Arial"/>
              </a:rPr>
              <a:t>permite</a:t>
            </a:r>
            <a:r>
              <a:rPr lang="en-US" sz="1100">
                <a:solidFill>
                  <a:schemeClr val="dk1"/>
                </a:solidFill>
                <a:ea typeface="Arial"/>
                <a:cs typeface="Arial"/>
                <a:sym typeface="Arial"/>
              </a:rPr>
              <a:t> </a:t>
            </a:r>
            <a:r>
              <a:rPr lang="en-US" sz="1100" err="1">
                <a:solidFill>
                  <a:schemeClr val="dk1"/>
                </a:solidFill>
                <a:ea typeface="Arial"/>
                <a:cs typeface="Arial"/>
                <a:sym typeface="Arial"/>
              </a:rPr>
              <a:t>mai</a:t>
            </a:r>
            <a:r>
              <a:rPr lang="en-US" sz="1100">
                <a:solidFill>
                  <a:schemeClr val="dk1"/>
                </a:solidFill>
                <a:ea typeface="Arial"/>
                <a:cs typeface="Arial"/>
                <a:sym typeface="Arial"/>
              </a:rPr>
              <a:t> </a:t>
            </a:r>
            <a:r>
              <a:rPr lang="en-US" sz="1100" err="1">
                <a:solidFill>
                  <a:schemeClr val="dk1"/>
                </a:solidFill>
                <a:ea typeface="Arial"/>
                <a:cs typeface="Arial"/>
                <a:sym typeface="Arial"/>
              </a:rPr>
              <a:t>multor</a:t>
            </a:r>
            <a:r>
              <a:rPr lang="en-US" sz="1100">
                <a:solidFill>
                  <a:schemeClr val="dk1"/>
                </a:solidFill>
                <a:ea typeface="Arial"/>
                <a:cs typeface="Arial"/>
                <a:sym typeface="Arial"/>
              </a:rPr>
              <a:t> </a:t>
            </a:r>
            <a:r>
              <a:rPr lang="en-US" sz="1100" err="1">
                <a:solidFill>
                  <a:schemeClr val="dk1"/>
                </a:solidFill>
                <a:ea typeface="Arial"/>
                <a:cs typeface="Arial"/>
                <a:sym typeface="Arial"/>
              </a:rPr>
              <a:t>aplicatii</a:t>
            </a:r>
            <a:r>
              <a:rPr lang="en-US" sz="1100">
                <a:solidFill>
                  <a:schemeClr val="dk1"/>
                </a:solidFill>
                <a:ea typeface="Arial"/>
                <a:cs typeface="Arial"/>
                <a:sym typeface="Arial"/>
              </a:rPr>
              <a:t> </a:t>
            </a:r>
            <a:r>
              <a:rPr lang="en-US" sz="1100" err="1">
                <a:solidFill>
                  <a:schemeClr val="dk1"/>
                </a:solidFill>
                <a:ea typeface="Arial"/>
                <a:cs typeface="Arial"/>
                <a:sym typeface="Arial"/>
              </a:rPr>
              <a:t>sa</a:t>
            </a:r>
            <a:r>
              <a:rPr lang="en-US" sz="1100">
                <a:solidFill>
                  <a:schemeClr val="dk1"/>
                </a:solidFill>
                <a:ea typeface="Arial"/>
                <a:cs typeface="Arial"/>
                <a:sym typeface="Arial"/>
              </a:rPr>
              <a:t> </a:t>
            </a:r>
            <a:r>
              <a:rPr lang="en-US" sz="1100" err="1">
                <a:solidFill>
                  <a:schemeClr val="dk1"/>
                </a:solidFill>
                <a:ea typeface="Arial"/>
                <a:cs typeface="Arial"/>
                <a:sym typeface="Arial"/>
              </a:rPr>
              <a:t>ruleze</a:t>
            </a:r>
            <a:r>
              <a:rPr lang="en-US" sz="1100">
                <a:solidFill>
                  <a:schemeClr val="dk1"/>
                </a:solidFill>
                <a:ea typeface="Arial"/>
                <a:cs typeface="Arial"/>
                <a:sym typeface="Arial"/>
              </a:rPr>
              <a:t> </a:t>
            </a:r>
            <a:r>
              <a:rPr lang="en-US" sz="1100" b="1" err="1">
                <a:solidFill>
                  <a:schemeClr val="dk1"/>
                </a:solidFill>
                <a:ea typeface="Arial"/>
                <a:cs typeface="Arial"/>
                <a:sym typeface="Arial"/>
              </a:rPr>
              <a:t>impreuna</a:t>
            </a:r>
            <a:r>
              <a:rPr lang="en-US" sz="1100" b="1">
                <a:solidFill>
                  <a:schemeClr val="dk1"/>
                </a:solidFill>
                <a:ea typeface="Arial"/>
                <a:cs typeface="Arial"/>
                <a:sym typeface="Arial"/>
              </a:rPr>
              <a:t> </a:t>
            </a:r>
            <a:r>
              <a:rPr lang="en-US" sz="1100">
                <a:solidFill>
                  <a:schemeClr val="dk1"/>
                </a:solidFill>
                <a:ea typeface="Arial"/>
                <a:cs typeface="Arial"/>
                <a:sym typeface="Arial"/>
              </a:rPr>
              <a:t>pe un server, </a:t>
            </a:r>
            <a:r>
              <a:rPr lang="en-US" sz="1100" b="1" err="1">
                <a:solidFill>
                  <a:schemeClr val="dk1"/>
                </a:solidFill>
                <a:ea typeface="Arial"/>
                <a:cs typeface="Arial"/>
                <a:sym typeface="Arial"/>
              </a:rPr>
              <a:t>fiecare</a:t>
            </a:r>
            <a:r>
              <a:rPr lang="en-US" sz="1100" b="1">
                <a:solidFill>
                  <a:schemeClr val="dk1"/>
                </a:solidFill>
                <a:ea typeface="Arial"/>
                <a:cs typeface="Arial"/>
                <a:sym typeface="Arial"/>
              </a:rPr>
              <a:t> cu </a:t>
            </a:r>
            <a:r>
              <a:rPr lang="en-US" sz="1100" b="1" err="1">
                <a:solidFill>
                  <a:schemeClr val="dk1"/>
                </a:solidFill>
                <a:ea typeface="Arial"/>
                <a:cs typeface="Arial"/>
                <a:sym typeface="Arial"/>
              </a:rPr>
              <a:t>sistemul</a:t>
            </a:r>
            <a:r>
              <a:rPr lang="en-US" sz="1100" b="1">
                <a:solidFill>
                  <a:schemeClr val="dk1"/>
                </a:solidFill>
                <a:ea typeface="Arial"/>
                <a:cs typeface="Arial"/>
                <a:sym typeface="Arial"/>
              </a:rPr>
              <a:t> </a:t>
            </a:r>
            <a:r>
              <a:rPr lang="en-US" sz="1100" b="1" err="1">
                <a:solidFill>
                  <a:schemeClr val="dk1"/>
                </a:solidFill>
                <a:ea typeface="Arial"/>
                <a:cs typeface="Arial"/>
                <a:sym typeface="Arial"/>
              </a:rPr>
              <a:t>ei</a:t>
            </a:r>
            <a:r>
              <a:rPr lang="en-US" sz="1100" b="1">
                <a:solidFill>
                  <a:schemeClr val="dk1"/>
                </a:solidFill>
                <a:ea typeface="Arial"/>
                <a:cs typeface="Arial"/>
                <a:sym typeface="Arial"/>
              </a:rPr>
              <a:t> de </a:t>
            </a:r>
            <a:r>
              <a:rPr lang="en-US" sz="1100" b="1" err="1">
                <a:solidFill>
                  <a:schemeClr val="dk1"/>
                </a:solidFill>
                <a:ea typeface="Arial"/>
                <a:cs typeface="Arial"/>
                <a:sym typeface="Arial"/>
              </a:rPr>
              <a:t>operare</a:t>
            </a:r>
            <a:r>
              <a:rPr lang="en-US" sz="1100" b="1">
                <a:solidFill>
                  <a:schemeClr val="dk1"/>
                </a:solidFill>
                <a:ea typeface="Arial"/>
                <a:cs typeface="Arial"/>
                <a:sym typeface="Arial"/>
              </a:rPr>
              <a:t> </a:t>
            </a:r>
            <a:r>
              <a:rPr lang="en-US" sz="1100" err="1">
                <a:solidFill>
                  <a:schemeClr val="dk1"/>
                </a:solidFill>
                <a:ea typeface="Arial"/>
                <a:cs typeface="Arial"/>
                <a:sym typeface="Arial"/>
              </a:rPr>
              <a:t>si</a:t>
            </a:r>
            <a:r>
              <a:rPr lang="en-US" sz="1100">
                <a:solidFill>
                  <a:schemeClr val="dk1"/>
                </a:solidFill>
                <a:ea typeface="Arial"/>
                <a:cs typeface="Arial"/>
                <a:sym typeface="Arial"/>
              </a:rPr>
              <a:t> </a:t>
            </a:r>
            <a:r>
              <a:rPr lang="en-US" sz="1100" b="1" err="1">
                <a:solidFill>
                  <a:schemeClr val="dk1"/>
                </a:solidFill>
                <a:ea typeface="Arial"/>
                <a:cs typeface="Arial"/>
                <a:sym typeface="Arial"/>
              </a:rPr>
              <a:t>resursele</a:t>
            </a:r>
            <a:r>
              <a:rPr lang="en-US" sz="1100" b="1">
                <a:solidFill>
                  <a:schemeClr val="dk1"/>
                </a:solidFill>
                <a:ea typeface="Arial"/>
                <a:cs typeface="Arial"/>
                <a:sym typeface="Arial"/>
              </a:rPr>
              <a:t> </a:t>
            </a:r>
            <a:r>
              <a:rPr lang="en-US" sz="1100" b="1" err="1">
                <a:solidFill>
                  <a:schemeClr val="dk1"/>
                </a:solidFill>
                <a:ea typeface="Arial"/>
                <a:cs typeface="Arial"/>
                <a:sym typeface="Arial"/>
              </a:rPr>
              <a:t>proprii</a:t>
            </a:r>
            <a:r>
              <a:rPr lang="en-US" sz="1100" b="1">
                <a:solidFill>
                  <a:schemeClr val="dk1"/>
                </a:solidFill>
                <a:ea typeface="Arial"/>
                <a:cs typeface="Arial"/>
                <a:sym typeface="Arial"/>
              </a:rPr>
              <a:t>. </a:t>
            </a:r>
            <a:r>
              <a:rPr lang="en-US" sz="1100" b="0" err="1">
                <a:solidFill>
                  <a:schemeClr val="dk1"/>
                </a:solidFill>
                <a:ea typeface="Arial"/>
                <a:cs typeface="Arial"/>
                <a:sym typeface="Arial"/>
              </a:rPr>
              <a:t>Aceasta</a:t>
            </a:r>
            <a:r>
              <a:rPr lang="en-US" sz="1100" b="0">
                <a:solidFill>
                  <a:schemeClr val="dk1"/>
                </a:solidFill>
                <a:ea typeface="Arial"/>
                <a:cs typeface="Arial"/>
                <a:sym typeface="Arial"/>
              </a:rPr>
              <a:t> a</a:t>
            </a:r>
            <a:r>
              <a:rPr lang="en-US" sz="1100">
                <a:solidFill>
                  <a:schemeClr val="dk1"/>
                </a:solidFill>
                <a:ea typeface="Arial"/>
                <a:cs typeface="Arial"/>
                <a:sym typeface="Arial"/>
              </a:rPr>
              <a:t> </a:t>
            </a:r>
            <a:r>
              <a:rPr lang="en-US" sz="1100" err="1">
                <a:solidFill>
                  <a:schemeClr val="dk1"/>
                </a:solidFill>
                <a:ea typeface="Arial"/>
                <a:cs typeface="Arial"/>
                <a:sym typeface="Arial"/>
              </a:rPr>
              <a:t>crescut</a:t>
            </a:r>
            <a:r>
              <a:rPr lang="en-US" sz="1100">
                <a:solidFill>
                  <a:schemeClr val="dk1"/>
                </a:solidFill>
                <a:ea typeface="Arial"/>
                <a:cs typeface="Arial"/>
                <a:sym typeface="Arial"/>
              </a:rPr>
              <a:t> </a:t>
            </a:r>
            <a:r>
              <a:rPr lang="en-US" sz="1100" err="1">
                <a:solidFill>
                  <a:schemeClr val="dk1"/>
                </a:solidFill>
                <a:ea typeface="Arial"/>
                <a:cs typeface="Arial"/>
                <a:sym typeface="Arial"/>
              </a:rPr>
              <a:t>utilizarea</a:t>
            </a:r>
            <a:r>
              <a:rPr lang="en-US" sz="1100">
                <a:solidFill>
                  <a:schemeClr val="dk1"/>
                </a:solidFill>
                <a:ea typeface="Arial"/>
                <a:cs typeface="Arial"/>
                <a:sym typeface="Arial"/>
              </a:rPr>
              <a:t> </a:t>
            </a:r>
            <a:r>
              <a:rPr lang="en-US" sz="1100" err="1">
                <a:solidFill>
                  <a:schemeClr val="dk1"/>
                </a:solidFill>
                <a:ea typeface="Arial"/>
                <a:cs typeface="Arial"/>
                <a:sym typeface="Arial"/>
              </a:rPr>
              <a:t>medie</a:t>
            </a:r>
            <a:r>
              <a:rPr lang="en-US" sz="1100">
                <a:solidFill>
                  <a:schemeClr val="dk1"/>
                </a:solidFill>
                <a:ea typeface="Arial"/>
                <a:cs typeface="Arial"/>
                <a:sym typeface="Arial"/>
              </a:rPr>
              <a:t> a </a:t>
            </a:r>
            <a:r>
              <a:rPr lang="en-US" sz="1100" err="1">
                <a:solidFill>
                  <a:schemeClr val="dk1"/>
                </a:solidFill>
                <a:ea typeface="Arial"/>
                <a:cs typeface="Arial"/>
                <a:sym typeface="Arial"/>
              </a:rPr>
              <a:t>resurselor</a:t>
            </a:r>
            <a:r>
              <a:rPr lang="en-US" sz="1100">
                <a:solidFill>
                  <a:schemeClr val="dk1"/>
                </a:solidFill>
                <a:ea typeface="Arial"/>
                <a:cs typeface="Arial"/>
                <a:sym typeface="Arial"/>
              </a:rPr>
              <a:t> la 25-30%. Amazon in 2006 a </a:t>
            </a:r>
            <a:r>
              <a:rPr lang="en-US" sz="1100" err="1">
                <a:solidFill>
                  <a:schemeClr val="dk1"/>
                </a:solidFill>
                <a:ea typeface="Arial"/>
                <a:cs typeface="Arial"/>
                <a:sym typeface="Arial"/>
              </a:rPr>
              <a:t>introdus</a:t>
            </a:r>
            <a:r>
              <a:rPr lang="en-US" sz="1100">
                <a:solidFill>
                  <a:schemeClr val="dk1"/>
                </a:solidFill>
                <a:ea typeface="Arial"/>
                <a:cs typeface="Arial"/>
                <a:sym typeface="Arial"/>
              </a:rPr>
              <a:t> </a:t>
            </a:r>
            <a:r>
              <a:rPr lang="en-US" sz="1100" b="1" err="1">
                <a:solidFill>
                  <a:schemeClr val="dk1"/>
                </a:solidFill>
                <a:ea typeface="Arial"/>
                <a:cs typeface="Arial"/>
                <a:sym typeface="Arial"/>
              </a:rPr>
              <a:t>primele</a:t>
            </a:r>
            <a:r>
              <a:rPr lang="en-US" sz="1100" b="1">
                <a:solidFill>
                  <a:schemeClr val="dk1"/>
                </a:solidFill>
                <a:ea typeface="Arial"/>
                <a:cs typeface="Arial"/>
                <a:sym typeface="Arial"/>
              </a:rPr>
              <a:t> </a:t>
            </a:r>
            <a:r>
              <a:rPr lang="en-US" sz="1100" b="1" err="1">
                <a:solidFill>
                  <a:schemeClr val="dk1"/>
                </a:solidFill>
                <a:ea typeface="Arial"/>
                <a:cs typeface="Arial"/>
                <a:sym typeface="Arial"/>
              </a:rPr>
              <a:t>masini</a:t>
            </a:r>
            <a:r>
              <a:rPr lang="en-US" sz="1100" b="1">
                <a:solidFill>
                  <a:schemeClr val="dk1"/>
                </a:solidFill>
                <a:ea typeface="Arial"/>
                <a:cs typeface="Arial"/>
                <a:sym typeface="Arial"/>
              </a:rPr>
              <a:t> </a:t>
            </a:r>
            <a:r>
              <a:rPr lang="en-US" sz="1100" b="1" err="1">
                <a:solidFill>
                  <a:schemeClr val="dk1"/>
                </a:solidFill>
                <a:ea typeface="Arial"/>
                <a:cs typeface="Arial"/>
                <a:sym typeface="Arial"/>
              </a:rPr>
              <a:t>virtuale</a:t>
            </a:r>
            <a:r>
              <a:rPr lang="en-US" sz="1100" b="1">
                <a:solidFill>
                  <a:schemeClr val="dk1"/>
                </a:solidFill>
                <a:ea typeface="Arial"/>
                <a:cs typeface="Arial"/>
                <a:sym typeface="Arial"/>
              </a:rPr>
              <a:t> /  </a:t>
            </a:r>
            <a:r>
              <a:rPr lang="en-US" sz="1100">
                <a:solidFill>
                  <a:schemeClr val="dk1"/>
                </a:solidFill>
                <a:ea typeface="Arial"/>
                <a:cs typeface="Arial"/>
                <a:sym typeface="Arial"/>
              </a:rPr>
              <a:t>on-demand, </a:t>
            </a:r>
            <a:r>
              <a:rPr lang="en-US" sz="1100" err="1">
                <a:solidFill>
                  <a:schemeClr val="dk1"/>
                </a:solidFill>
                <a:ea typeface="Arial"/>
                <a:cs typeface="Arial"/>
                <a:sym typeface="Arial"/>
              </a:rPr>
              <a:t>numite</a:t>
            </a:r>
            <a:r>
              <a:rPr lang="en-US" sz="1100">
                <a:solidFill>
                  <a:schemeClr val="dk1"/>
                </a:solidFill>
                <a:ea typeface="Arial"/>
                <a:cs typeface="Arial"/>
                <a:sym typeface="Arial"/>
              </a:rPr>
              <a:t> EC2 (Elastic Compute 2). </a:t>
            </a:r>
          </a:p>
          <a:p>
            <a:pPr>
              <a:buSzPct val="25000"/>
            </a:pPr>
            <a:r>
              <a:rPr lang="en-US" sz="1100" err="1">
                <a:solidFill>
                  <a:schemeClr val="dk1"/>
                </a:solidFill>
                <a:ea typeface="Arial"/>
                <a:cs typeface="Arial"/>
                <a:sym typeface="Arial"/>
              </a:rPr>
              <a:t>Aceasta</a:t>
            </a:r>
            <a:r>
              <a:rPr lang="en-US" sz="1100">
                <a:solidFill>
                  <a:schemeClr val="dk1"/>
                </a:solidFill>
                <a:ea typeface="Arial"/>
                <a:cs typeface="Arial"/>
                <a:sym typeface="Arial"/>
              </a:rPr>
              <a:t> a </a:t>
            </a:r>
            <a:r>
              <a:rPr lang="en-US" sz="1100" err="1">
                <a:solidFill>
                  <a:schemeClr val="dk1"/>
                </a:solidFill>
                <a:ea typeface="Arial"/>
                <a:cs typeface="Arial"/>
                <a:sym typeface="Arial"/>
              </a:rPr>
              <a:t>declansat</a:t>
            </a:r>
            <a:r>
              <a:rPr lang="en-US" sz="1100">
                <a:solidFill>
                  <a:schemeClr val="dk1"/>
                </a:solidFill>
                <a:ea typeface="Arial"/>
                <a:cs typeface="Arial"/>
                <a:sym typeface="Arial"/>
              </a:rPr>
              <a:t> un nou </a:t>
            </a:r>
            <a:r>
              <a:rPr lang="en-US" sz="1100" err="1">
                <a:solidFill>
                  <a:schemeClr val="dk1"/>
                </a:solidFill>
                <a:ea typeface="Arial"/>
                <a:cs typeface="Arial"/>
                <a:sym typeface="Arial"/>
              </a:rPr>
              <a:t>val</a:t>
            </a:r>
            <a:r>
              <a:rPr lang="en-US" sz="1100">
                <a:solidFill>
                  <a:schemeClr val="dk1"/>
                </a:solidFill>
                <a:ea typeface="Arial"/>
                <a:cs typeface="Arial"/>
                <a:sym typeface="Arial"/>
              </a:rPr>
              <a:t> de </a:t>
            </a:r>
            <a:r>
              <a:rPr lang="en-US" sz="1100" err="1">
                <a:solidFill>
                  <a:schemeClr val="dk1"/>
                </a:solidFill>
                <a:ea typeface="Arial"/>
                <a:cs typeface="Arial"/>
                <a:sym typeface="Arial"/>
              </a:rPr>
              <a:t>imbunatatiri</a:t>
            </a:r>
            <a:r>
              <a:rPr lang="en-US" sz="1100">
                <a:solidFill>
                  <a:schemeClr val="dk1"/>
                </a:solidFill>
                <a:ea typeface="Arial"/>
                <a:cs typeface="Arial"/>
                <a:sym typeface="Arial"/>
              </a:rPr>
              <a:t> </a:t>
            </a:r>
            <a:r>
              <a:rPr lang="en-US" sz="1100" err="1">
                <a:solidFill>
                  <a:schemeClr val="dk1"/>
                </a:solidFill>
                <a:ea typeface="Arial"/>
                <a:cs typeface="Arial"/>
                <a:sym typeface="Arial"/>
              </a:rPr>
              <a:t>si</a:t>
            </a:r>
            <a:r>
              <a:rPr lang="en-US" sz="1100">
                <a:solidFill>
                  <a:schemeClr val="dk1"/>
                </a:solidFill>
                <a:ea typeface="Arial"/>
                <a:cs typeface="Arial"/>
                <a:sym typeface="Arial"/>
              </a:rPr>
              <a:t> </a:t>
            </a:r>
            <a:r>
              <a:rPr lang="en-US" sz="1100" err="1">
                <a:solidFill>
                  <a:schemeClr val="dk1"/>
                </a:solidFill>
                <a:ea typeface="Arial"/>
                <a:cs typeface="Arial"/>
                <a:sym typeface="Arial"/>
              </a:rPr>
              <a:t>oferte</a:t>
            </a:r>
            <a:r>
              <a:rPr lang="en-US" sz="1100">
                <a:solidFill>
                  <a:schemeClr val="dk1"/>
                </a:solidFill>
                <a:ea typeface="Arial"/>
                <a:cs typeface="Arial"/>
                <a:sym typeface="Arial"/>
              </a:rPr>
              <a:t>, </a:t>
            </a:r>
            <a:r>
              <a:rPr lang="en-US" sz="1100" err="1">
                <a:solidFill>
                  <a:schemeClr val="dk1"/>
                </a:solidFill>
                <a:ea typeface="Arial"/>
                <a:cs typeface="Arial"/>
                <a:sym typeface="Arial"/>
              </a:rPr>
              <a:t>ilustrate</a:t>
            </a:r>
            <a:r>
              <a:rPr lang="en-US" sz="1100">
                <a:solidFill>
                  <a:schemeClr val="dk1"/>
                </a:solidFill>
                <a:ea typeface="Arial"/>
                <a:cs typeface="Arial"/>
                <a:sym typeface="Arial"/>
              </a:rPr>
              <a:t> </a:t>
            </a:r>
            <a:r>
              <a:rPr lang="en-US" sz="1100" err="1">
                <a:solidFill>
                  <a:schemeClr val="dk1"/>
                </a:solidFill>
                <a:ea typeface="Arial"/>
                <a:cs typeface="Arial"/>
                <a:sym typeface="Arial"/>
              </a:rPr>
              <a:t>aici</a:t>
            </a:r>
            <a:r>
              <a:rPr lang="en-US" sz="1100">
                <a:solidFill>
                  <a:schemeClr val="dk1"/>
                </a:solidFill>
                <a:ea typeface="Arial"/>
                <a:cs typeface="Arial"/>
                <a:sym typeface="Arial"/>
              </a:rPr>
              <a:t>  in </a:t>
            </a:r>
            <a:r>
              <a:rPr lang="en-US" sz="1100" err="1">
                <a:solidFill>
                  <a:schemeClr val="dk1"/>
                </a:solidFill>
                <a:ea typeface="Arial"/>
                <a:cs typeface="Arial"/>
                <a:sym typeface="Arial"/>
              </a:rPr>
              <a:t>modelul</a:t>
            </a:r>
            <a:r>
              <a:rPr lang="en-US" sz="1100">
                <a:solidFill>
                  <a:schemeClr val="dk1"/>
                </a:solidFill>
                <a:ea typeface="Arial"/>
                <a:cs typeface="Arial"/>
                <a:sym typeface="Arial"/>
              </a:rPr>
              <a:t> </a:t>
            </a:r>
            <a:r>
              <a:rPr lang="en-US" sz="1100" err="1">
                <a:solidFill>
                  <a:schemeClr val="dk1"/>
                </a:solidFill>
                <a:ea typeface="Arial"/>
                <a:cs typeface="Arial"/>
                <a:sym typeface="Arial"/>
              </a:rPr>
              <a:t>referit</a:t>
            </a:r>
            <a:r>
              <a:rPr lang="en-US" sz="1100">
                <a:solidFill>
                  <a:schemeClr val="dk1"/>
                </a:solidFill>
                <a:ea typeface="Arial"/>
                <a:cs typeface="Arial"/>
                <a:sym typeface="Arial"/>
              </a:rPr>
              <a:t> “Cloud” care </a:t>
            </a:r>
            <a:r>
              <a:rPr lang="en-US" sz="1100" err="1">
                <a:solidFill>
                  <a:schemeClr val="dk1"/>
                </a:solidFill>
                <a:ea typeface="Arial"/>
                <a:cs typeface="Arial"/>
                <a:sym typeface="Arial"/>
              </a:rPr>
              <a:t>inseamna</a:t>
            </a:r>
            <a:r>
              <a:rPr lang="en-US" sz="1100">
                <a:solidFill>
                  <a:schemeClr val="dk1"/>
                </a:solidFill>
                <a:ea typeface="Arial"/>
                <a:cs typeface="Arial"/>
                <a:sym typeface="Arial"/>
              </a:rPr>
              <a:t> “da-mi un server </a:t>
            </a:r>
            <a:r>
              <a:rPr lang="en-US" sz="1100" err="1">
                <a:solidFill>
                  <a:schemeClr val="dk1"/>
                </a:solidFill>
                <a:ea typeface="Arial"/>
                <a:cs typeface="Arial"/>
                <a:sym typeface="Arial"/>
              </a:rPr>
              <a:t>acum</a:t>
            </a:r>
            <a:r>
              <a:rPr lang="en-US" sz="1100">
                <a:solidFill>
                  <a:schemeClr val="dk1"/>
                </a:solidFill>
                <a:ea typeface="Arial"/>
                <a:cs typeface="Arial"/>
                <a:sym typeface="Arial"/>
              </a:rPr>
              <a:t>”.  S-a </a:t>
            </a:r>
            <a:r>
              <a:rPr lang="en-US" sz="1100" err="1">
                <a:solidFill>
                  <a:schemeClr val="dk1"/>
                </a:solidFill>
                <a:ea typeface="Arial"/>
                <a:cs typeface="Arial"/>
                <a:sym typeface="Arial"/>
              </a:rPr>
              <a:t>imbunatatit</a:t>
            </a:r>
            <a:r>
              <a:rPr lang="en-US" sz="1100">
                <a:solidFill>
                  <a:schemeClr val="dk1"/>
                </a:solidFill>
                <a:ea typeface="Arial"/>
                <a:cs typeface="Arial"/>
                <a:sym typeface="Arial"/>
              </a:rPr>
              <a:t> </a:t>
            </a:r>
            <a:r>
              <a:rPr lang="en-US" sz="1100" err="1">
                <a:solidFill>
                  <a:schemeClr val="dk1"/>
                </a:solidFill>
                <a:ea typeface="Arial"/>
                <a:cs typeface="Arial"/>
                <a:sym typeface="Arial"/>
              </a:rPr>
              <a:t>astfel</a:t>
            </a:r>
            <a:r>
              <a:rPr lang="en-US" sz="1100">
                <a:solidFill>
                  <a:schemeClr val="dk1"/>
                </a:solidFill>
                <a:ea typeface="Arial"/>
                <a:cs typeface="Arial"/>
                <a:sym typeface="Arial"/>
              </a:rPr>
              <a:t> </a:t>
            </a:r>
            <a:r>
              <a:rPr lang="en-US" sz="1100" err="1">
                <a:solidFill>
                  <a:schemeClr val="dk1"/>
                </a:solidFill>
                <a:ea typeface="Arial"/>
                <a:cs typeface="Arial"/>
                <a:sym typeface="Arial"/>
              </a:rPr>
              <a:t>agilitatea</a:t>
            </a:r>
            <a:r>
              <a:rPr lang="en-US" sz="1100">
                <a:solidFill>
                  <a:schemeClr val="dk1"/>
                </a:solidFill>
                <a:ea typeface="Arial"/>
                <a:cs typeface="Arial"/>
                <a:sym typeface="Arial"/>
              </a:rPr>
              <a:t> </a:t>
            </a:r>
            <a:r>
              <a:rPr lang="en-US" sz="1100" err="1">
                <a:solidFill>
                  <a:schemeClr val="dk1"/>
                </a:solidFill>
                <a:ea typeface="Arial"/>
                <a:cs typeface="Arial"/>
                <a:sym typeface="Arial"/>
              </a:rPr>
              <a:t>pentru</a:t>
            </a:r>
            <a:r>
              <a:rPr lang="en-US" sz="1100">
                <a:solidFill>
                  <a:schemeClr val="dk1"/>
                </a:solidFill>
                <a:ea typeface="Arial"/>
                <a:cs typeface="Arial"/>
                <a:sym typeface="Arial"/>
              </a:rPr>
              <a:t> </a:t>
            </a:r>
            <a:r>
              <a:rPr lang="en-US" sz="1100" err="1">
                <a:solidFill>
                  <a:schemeClr val="dk1"/>
                </a:solidFill>
                <a:ea typeface="Arial"/>
                <a:cs typeface="Arial"/>
                <a:sym typeface="Arial"/>
              </a:rPr>
              <a:t>cei</a:t>
            </a:r>
            <a:r>
              <a:rPr lang="en-US" sz="1100">
                <a:solidFill>
                  <a:schemeClr val="dk1"/>
                </a:solidFill>
                <a:ea typeface="Arial"/>
                <a:cs typeface="Arial"/>
                <a:sym typeface="Arial"/>
              </a:rPr>
              <a:t> </a:t>
            </a:r>
            <a:r>
              <a:rPr lang="en-US" sz="1100" err="1">
                <a:solidFill>
                  <a:schemeClr val="dk1"/>
                </a:solidFill>
                <a:ea typeface="Arial"/>
                <a:cs typeface="Arial"/>
                <a:sym typeface="Arial"/>
              </a:rPr>
              <a:t>ce</a:t>
            </a:r>
            <a:r>
              <a:rPr lang="en-US" sz="1100">
                <a:solidFill>
                  <a:schemeClr val="dk1"/>
                </a:solidFill>
                <a:ea typeface="Arial"/>
                <a:cs typeface="Arial"/>
                <a:sym typeface="Arial"/>
              </a:rPr>
              <a:t> </a:t>
            </a:r>
            <a:r>
              <a:rPr lang="en-US" sz="1100" err="1">
                <a:solidFill>
                  <a:schemeClr val="dk1"/>
                </a:solidFill>
                <a:ea typeface="Arial"/>
                <a:cs typeface="Arial"/>
                <a:sym typeface="Arial"/>
              </a:rPr>
              <a:t>creau</a:t>
            </a:r>
            <a:r>
              <a:rPr lang="en-US" sz="1100">
                <a:solidFill>
                  <a:schemeClr val="dk1"/>
                </a:solidFill>
                <a:ea typeface="Arial"/>
                <a:cs typeface="Arial"/>
                <a:sym typeface="Arial"/>
              </a:rPr>
              <a:t> software </a:t>
            </a:r>
            <a:r>
              <a:rPr lang="en-US" sz="1100" err="1">
                <a:solidFill>
                  <a:schemeClr val="dk1"/>
                </a:solidFill>
                <a:ea typeface="Arial"/>
                <a:cs typeface="Arial"/>
                <a:sym typeface="Arial"/>
              </a:rPr>
              <a:t>si</a:t>
            </a:r>
            <a:r>
              <a:rPr lang="en-US" sz="1100">
                <a:solidFill>
                  <a:schemeClr val="dk1"/>
                </a:solidFill>
                <a:ea typeface="Arial"/>
                <a:cs typeface="Arial"/>
                <a:sym typeface="Arial"/>
              </a:rPr>
              <a:t> a </a:t>
            </a:r>
            <a:r>
              <a:rPr lang="en-US" sz="1100" err="1">
                <a:solidFill>
                  <a:schemeClr val="dk1"/>
                </a:solidFill>
                <a:ea typeface="Arial"/>
                <a:cs typeface="Arial"/>
                <a:sym typeface="Arial"/>
              </a:rPr>
              <a:t>imbunatatit</a:t>
            </a:r>
            <a:r>
              <a:rPr lang="en-US" sz="1100">
                <a:solidFill>
                  <a:schemeClr val="dk1"/>
                </a:solidFill>
                <a:ea typeface="Arial"/>
                <a:cs typeface="Arial"/>
                <a:sym typeface="Arial"/>
              </a:rPr>
              <a:t> </a:t>
            </a:r>
            <a:r>
              <a:rPr lang="en-US" sz="1100" err="1">
                <a:solidFill>
                  <a:schemeClr val="dk1"/>
                </a:solidFill>
                <a:ea typeface="Arial"/>
                <a:cs typeface="Arial"/>
                <a:sym typeface="Arial"/>
              </a:rPr>
              <a:t>costul</a:t>
            </a:r>
            <a:r>
              <a:rPr lang="en-US" sz="1100">
                <a:solidFill>
                  <a:schemeClr val="dk1"/>
                </a:solidFill>
                <a:ea typeface="Arial"/>
                <a:cs typeface="Arial"/>
                <a:sym typeface="Arial"/>
              </a:rPr>
              <a:t> total de operate </a:t>
            </a:r>
            <a:r>
              <a:rPr lang="en-US" sz="1100" err="1">
                <a:solidFill>
                  <a:schemeClr val="dk1"/>
                </a:solidFill>
                <a:ea typeface="Arial"/>
                <a:cs typeface="Arial"/>
                <a:sym typeface="Arial"/>
              </a:rPr>
              <a:t>datorita</a:t>
            </a:r>
            <a:r>
              <a:rPr lang="en-US" sz="1100">
                <a:solidFill>
                  <a:schemeClr val="dk1"/>
                </a:solidFill>
                <a:ea typeface="Arial"/>
                <a:cs typeface="Arial"/>
                <a:sym typeface="Arial"/>
              </a:rPr>
              <a:t> </a:t>
            </a:r>
            <a:r>
              <a:rPr lang="en-US" sz="1100" err="1">
                <a:solidFill>
                  <a:schemeClr val="dk1"/>
                </a:solidFill>
                <a:ea typeface="Arial"/>
                <a:cs typeface="Arial"/>
                <a:sym typeface="Arial"/>
              </a:rPr>
              <a:t>cresterii</a:t>
            </a:r>
            <a:r>
              <a:rPr lang="en-US" sz="1100">
                <a:solidFill>
                  <a:schemeClr val="dk1"/>
                </a:solidFill>
                <a:ea typeface="Arial"/>
                <a:cs typeface="Arial"/>
                <a:sym typeface="Arial"/>
              </a:rPr>
              <a:t> </a:t>
            </a:r>
            <a:r>
              <a:rPr lang="en-US" sz="1100" b="1" err="1">
                <a:solidFill>
                  <a:schemeClr val="dk1"/>
                </a:solidFill>
                <a:ea typeface="Arial"/>
                <a:cs typeface="Arial"/>
                <a:sym typeface="Arial"/>
              </a:rPr>
              <a:t>automatizarii</a:t>
            </a:r>
            <a:r>
              <a:rPr lang="en-US" sz="1100" b="1">
                <a:solidFill>
                  <a:schemeClr val="dk1"/>
                </a:solidFill>
                <a:ea typeface="Arial"/>
                <a:cs typeface="Arial"/>
                <a:sym typeface="Arial"/>
              </a:rPr>
              <a:t> </a:t>
            </a:r>
            <a:r>
              <a:rPr lang="en-US" sz="1100" err="1">
                <a:solidFill>
                  <a:schemeClr val="dk1"/>
                </a:solidFill>
                <a:ea typeface="Arial"/>
                <a:cs typeface="Arial"/>
                <a:sym typeface="Arial"/>
              </a:rPr>
              <a:t>si</a:t>
            </a:r>
            <a:r>
              <a:rPr lang="en-US" sz="1100">
                <a:solidFill>
                  <a:schemeClr val="dk1"/>
                </a:solidFill>
                <a:ea typeface="Arial"/>
                <a:cs typeface="Arial"/>
                <a:sym typeface="Arial"/>
              </a:rPr>
              <a:t> </a:t>
            </a:r>
            <a:r>
              <a:rPr lang="en-US" sz="1100" b="1" err="1">
                <a:solidFill>
                  <a:schemeClr val="dk1"/>
                </a:solidFill>
                <a:ea typeface="Arial"/>
                <a:cs typeface="Arial"/>
                <a:sym typeface="Arial"/>
              </a:rPr>
              <a:t>utilizarii</a:t>
            </a:r>
            <a:r>
              <a:rPr lang="en-US" sz="1100">
                <a:solidFill>
                  <a:schemeClr val="dk1"/>
                </a:solidFill>
                <a:ea typeface="Arial"/>
                <a:cs typeface="Arial"/>
                <a:sym typeface="Arial"/>
              </a:rPr>
              <a:t> </a:t>
            </a:r>
            <a:r>
              <a:rPr lang="en-US" sz="1100" err="1">
                <a:solidFill>
                  <a:schemeClr val="dk1"/>
                </a:solidFill>
                <a:ea typeface="Arial"/>
                <a:cs typeface="Arial"/>
                <a:sym typeface="Arial"/>
              </a:rPr>
              <a:t>resurselor</a:t>
            </a:r>
            <a:r>
              <a:rPr lang="en-US" sz="1100">
                <a:solidFill>
                  <a:schemeClr val="dk1"/>
                </a:solidFill>
                <a:ea typeface="Arial"/>
                <a:cs typeface="Arial"/>
                <a:sym typeface="Arial"/>
              </a:rPr>
              <a:t>. </a:t>
            </a:r>
            <a:r>
              <a:rPr lang="en-US" sz="1100" err="1">
                <a:solidFill>
                  <a:schemeClr val="dk1"/>
                </a:solidFill>
                <a:ea typeface="Arial"/>
                <a:cs typeface="Arial"/>
                <a:sym typeface="Arial"/>
              </a:rPr>
              <a:t>Modelul</a:t>
            </a:r>
            <a:r>
              <a:rPr lang="en-US" sz="1100">
                <a:solidFill>
                  <a:schemeClr val="dk1"/>
                </a:solidFill>
                <a:ea typeface="Arial"/>
                <a:cs typeface="Arial"/>
                <a:sym typeface="Arial"/>
              </a:rPr>
              <a:t> de </a:t>
            </a:r>
            <a:r>
              <a:rPr lang="ro-RO" sz="1100">
                <a:solidFill>
                  <a:schemeClr val="dk1"/>
                </a:solidFill>
                <a:ea typeface="Arial"/>
                <a:cs typeface="Arial"/>
                <a:sym typeface="Arial"/>
              </a:rPr>
              <a:t>Cloud </a:t>
            </a:r>
            <a:r>
              <a:rPr lang="en-US" sz="1100" err="1">
                <a:solidFill>
                  <a:schemeClr val="dk1"/>
                </a:solidFill>
                <a:ea typeface="Arial"/>
                <a:cs typeface="Arial"/>
                <a:sym typeface="Arial"/>
              </a:rPr>
              <a:t>ofera</a:t>
            </a:r>
            <a:r>
              <a:rPr lang="en-US" sz="1100">
                <a:solidFill>
                  <a:schemeClr val="dk1"/>
                </a:solidFill>
                <a:ea typeface="Arial"/>
                <a:cs typeface="Arial"/>
                <a:sym typeface="Arial"/>
              </a:rPr>
              <a:t> </a:t>
            </a:r>
            <a:r>
              <a:rPr lang="en-US" sz="1100" err="1">
                <a:solidFill>
                  <a:schemeClr val="dk1"/>
                </a:solidFill>
                <a:ea typeface="Arial"/>
                <a:cs typeface="Arial"/>
                <a:sym typeface="Arial"/>
              </a:rPr>
              <a:t>ceea</a:t>
            </a:r>
            <a:r>
              <a:rPr lang="en-US" sz="1100">
                <a:solidFill>
                  <a:schemeClr val="dk1"/>
                </a:solidFill>
                <a:ea typeface="Arial"/>
                <a:cs typeface="Arial"/>
                <a:sym typeface="Arial"/>
              </a:rPr>
              <a:t> </a:t>
            </a:r>
            <a:r>
              <a:rPr lang="en-US" sz="1100" err="1">
                <a:solidFill>
                  <a:schemeClr val="dk1"/>
                </a:solidFill>
                <a:ea typeface="Arial"/>
                <a:cs typeface="Arial"/>
                <a:sym typeface="Arial"/>
              </a:rPr>
              <a:t>ce</a:t>
            </a:r>
            <a:r>
              <a:rPr lang="en-US" sz="1100">
                <a:solidFill>
                  <a:schemeClr val="dk1"/>
                </a:solidFill>
                <a:ea typeface="Arial"/>
                <a:cs typeface="Arial"/>
                <a:sym typeface="Arial"/>
              </a:rPr>
              <a:t> </a:t>
            </a:r>
            <a:r>
              <a:rPr lang="en-US" sz="1100" err="1">
                <a:solidFill>
                  <a:schemeClr val="dk1"/>
                </a:solidFill>
                <a:ea typeface="Arial"/>
                <a:cs typeface="Arial"/>
                <a:sym typeface="Arial"/>
              </a:rPr>
              <a:t>numim</a:t>
            </a:r>
            <a:r>
              <a:rPr lang="en-US" sz="1100">
                <a:solidFill>
                  <a:schemeClr val="dk1"/>
                </a:solidFill>
                <a:ea typeface="Arial"/>
                <a:cs typeface="Arial"/>
                <a:sym typeface="Arial"/>
              </a:rPr>
              <a:t> </a:t>
            </a:r>
            <a:r>
              <a:rPr lang="en-US" sz="1100">
                <a:solidFill>
                  <a:srgbClr val="002060"/>
                </a:solidFill>
              </a:rPr>
              <a:t>Multi-tenant </a:t>
            </a:r>
            <a:r>
              <a:rPr lang="en-US" sz="1100" err="1">
                <a:solidFill>
                  <a:srgbClr val="002060"/>
                </a:solidFill>
              </a:rPr>
              <a:t>si</a:t>
            </a:r>
            <a:r>
              <a:rPr lang="en-US" sz="1100">
                <a:solidFill>
                  <a:srgbClr val="002060"/>
                </a:solidFill>
              </a:rPr>
              <a:t> o </a:t>
            </a:r>
            <a:r>
              <a:rPr lang="en-US" sz="1100" err="1">
                <a:solidFill>
                  <a:srgbClr val="002060"/>
                </a:solidFill>
              </a:rPr>
              <a:t>ofera</a:t>
            </a:r>
            <a:r>
              <a:rPr lang="en-US" sz="1100">
                <a:solidFill>
                  <a:srgbClr val="002060"/>
                </a:solidFill>
              </a:rPr>
              <a:t> </a:t>
            </a:r>
            <a:r>
              <a:rPr lang="en-US" sz="1100" err="1">
                <a:solidFill>
                  <a:srgbClr val="002060"/>
                </a:solidFill>
              </a:rPr>
              <a:t>elasticitate</a:t>
            </a:r>
            <a:r>
              <a:rPr lang="en-US" sz="1100">
                <a:solidFill>
                  <a:srgbClr val="002060"/>
                </a:solidFill>
              </a:rPr>
              <a:t> </a:t>
            </a:r>
            <a:r>
              <a:rPr lang="en-US" sz="1100" err="1">
                <a:solidFill>
                  <a:srgbClr val="002060"/>
                </a:solidFill>
              </a:rPr>
              <a:t>rapida</a:t>
            </a:r>
            <a:r>
              <a:rPr lang="en-US" sz="1100">
                <a:solidFill>
                  <a:srgbClr val="002060"/>
                </a:solidFill>
              </a:rPr>
              <a:t>. Este un </a:t>
            </a:r>
            <a:r>
              <a:rPr lang="en-US" sz="1100" err="1">
                <a:solidFill>
                  <a:srgbClr val="002060"/>
                </a:solidFill>
              </a:rPr>
              <a:t>fel</a:t>
            </a:r>
            <a:r>
              <a:rPr lang="en-US" sz="1100">
                <a:solidFill>
                  <a:srgbClr val="002060"/>
                </a:solidFill>
              </a:rPr>
              <a:t> de Auto-</a:t>
            </a:r>
            <a:r>
              <a:rPr lang="en-US" sz="1100" err="1">
                <a:solidFill>
                  <a:srgbClr val="002060"/>
                </a:solidFill>
              </a:rPr>
              <a:t>servire</a:t>
            </a:r>
            <a:r>
              <a:rPr lang="en-US" sz="1100">
                <a:solidFill>
                  <a:srgbClr val="002060"/>
                </a:solidFill>
              </a:rPr>
              <a:t>, </a:t>
            </a:r>
            <a:r>
              <a:rPr lang="en-US" sz="1100" err="1">
                <a:solidFill>
                  <a:srgbClr val="002060"/>
                </a:solidFill>
              </a:rPr>
              <a:t>servicii</a:t>
            </a:r>
            <a:r>
              <a:rPr lang="en-US" sz="1100">
                <a:solidFill>
                  <a:srgbClr val="002060"/>
                </a:solidFill>
              </a:rPr>
              <a:t> </a:t>
            </a:r>
            <a:r>
              <a:rPr lang="en-US" sz="1100" err="1">
                <a:solidFill>
                  <a:srgbClr val="002060"/>
                </a:solidFill>
              </a:rPr>
              <a:t>masurate</a:t>
            </a:r>
            <a:r>
              <a:rPr lang="en-US" sz="1100">
                <a:solidFill>
                  <a:srgbClr val="002060"/>
                </a:solidFill>
              </a:rPr>
              <a:t> precis </a:t>
            </a:r>
            <a:r>
              <a:rPr lang="en-US" sz="1100" err="1">
                <a:solidFill>
                  <a:srgbClr val="002060"/>
                </a:solidFill>
              </a:rPr>
              <a:t>si</a:t>
            </a:r>
            <a:r>
              <a:rPr lang="en-US" sz="1100">
                <a:solidFill>
                  <a:srgbClr val="002060"/>
                </a:solidFill>
              </a:rPr>
              <a:t> </a:t>
            </a:r>
            <a:r>
              <a:rPr lang="en-US" sz="1100" err="1">
                <a:solidFill>
                  <a:srgbClr val="002060"/>
                </a:solidFill>
              </a:rPr>
              <a:t>resurse</a:t>
            </a:r>
            <a:r>
              <a:rPr lang="en-US" sz="1100">
                <a:solidFill>
                  <a:srgbClr val="002060"/>
                </a:solidFill>
              </a:rPr>
              <a:t> </a:t>
            </a:r>
            <a:r>
              <a:rPr lang="en-US" sz="1100" err="1">
                <a:solidFill>
                  <a:srgbClr val="002060"/>
                </a:solidFill>
              </a:rPr>
              <a:t>partajate</a:t>
            </a:r>
            <a:endParaRPr lang="en-US" sz="1100">
              <a:solidFill>
                <a:srgbClr val="002060"/>
              </a:solidFill>
            </a:endParaRPr>
          </a:p>
          <a:p>
            <a:pPr>
              <a:buSzPct val="25000"/>
            </a:pPr>
            <a:r>
              <a:rPr lang="en-US" sz="1100">
                <a:solidFill>
                  <a:schemeClr val="dk1"/>
                </a:solidFill>
                <a:ea typeface="Arial"/>
                <a:cs typeface="Arial"/>
                <a:sym typeface="Arial"/>
              </a:rPr>
              <a:t>- Google a </a:t>
            </a:r>
            <a:r>
              <a:rPr lang="en-US" sz="1100" err="1">
                <a:solidFill>
                  <a:schemeClr val="dk1"/>
                </a:solidFill>
                <a:ea typeface="Arial"/>
                <a:cs typeface="Arial"/>
                <a:sym typeface="Arial"/>
              </a:rPr>
              <a:t>aratat</a:t>
            </a:r>
            <a:r>
              <a:rPr lang="en-US" sz="1100">
                <a:solidFill>
                  <a:schemeClr val="dk1"/>
                </a:solidFill>
                <a:ea typeface="Arial"/>
                <a:cs typeface="Arial"/>
                <a:sym typeface="Arial"/>
              </a:rPr>
              <a:t> </a:t>
            </a:r>
            <a:r>
              <a:rPr lang="en-US" sz="1100" err="1">
                <a:solidFill>
                  <a:schemeClr val="dk1"/>
                </a:solidFill>
                <a:ea typeface="Arial"/>
                <a:cs typeface="Arial"/>
                <a:sym typeface="Arial"/>
              </a:rPr>
              <a:t>apoi</a:t>
            </a:r>
            <a:r>
              <a:rPr lang="en-US" sz="1100">
                <a:solidFill>
                  <a:schemeClr val="dk1"/>
                </a:solidFill>
                <a:ea typeface="Arial"/>
                <a:cs typeface="Arial"/>
                <a:sym typeface="Arial"/>
              </a:rPr>
              <a:t> </a:t>
            </a:r>
            <a:r>
              <a:rPr lang="en-US" sz="1100" err="1">
                <a:solidFill>
                  <a:schemeClr val="dk1"/>
                </a:solidFill>
                <a:ea typeface="Arial"/>
                <a:cs typeface="Arial"/>
                <a:sym typeface="Arial"/>
              </a:rPr>
              <a:t>lumii</a:t>
            </a:r>
            <a:r>
              <a:rPr lang="en-US" sz="1100">
                <a:solidFill>
                  <a:schemeClr val="dk1"/>
                </a:solidFill>
                <a:ea typeface="Arial"/>
                <a:cs typeface="Arial"/>
                <a:sym typeface="Arial"/>
              </a:rPr>
              <a:t> cu pot </a:t>
            </a:r>
            <a:r>
              <a:rPr lang="en-US" sz="1100" err="1">
                <a:solidFill>
                  <a:schemeClr val="dk1"/>
                </a:solidFill>
                <a:ea typeface="Arial"/>
                <a:cs typeface="Arial"/>
                <a:sym typeface="Arial"/>
              </a:rPr>
              <a:t>sa</a:t>
            </a:r>
            <a:r>
              <a:rPr lang="en-US" sz="1100">
                <a:solidFill>
                  <a:schemeClr val="dk1"/>
                </a:solidFill>
                <a:ea typeface="Arial"/>
                <a:cs typeface="Arial"/>
                <a:sym typeface="Arial"/>
              </a:rPr>
              <a:t> </a:t>
            </a:r>
            <a:r>
              <a:rPr lang="en-US" sz="1100" err="1">
                <a:solidFill>
                  <a:schemeClr val="dk1"/>
                </a:solidFill>
                <a:ea typeface="Arial"/>
                <a:cs typeface="Arial"/>
                <a:sym typeface="Arial"/>
              </a:rPr>
              <a:t>trateze</a:t>
            </a:r>
            <a:r>
              <a:rPr lang="en-US" sz="1100">
                <a:solidFill>
                  <a:schemeClr val="dk1"/>
                </a:solidFill>
                <a:ea typeface="Arial"/>
                <a:cs typeface="Arial"/>
                <a:sym typeface="Arial"/>
              </a:rPr>
              <a:t> un </a:t>
            </a:r>
            <a:r>
              <a:rPr lang="en-US" sz="1100" b="1" err="1">
                <a:solidFill>
                  <a:schemeClr val="dk1"/>
                </a:solidFill>
                <a:ea typeface="Arial"/>
                <a:cs typeface="Arial"/>
                <a:sym typeface="Arial"/>
              </a:rPr>
              <a:t>intreg</a:t>
            </a:r>
            <a:r>
              <a:rPr lang="en-US" sz="1100" b="1">
                <a:solidFill>
                  <a:schemeClr val="dk1"/>
                </a:solidFill>
                <a:ea typeface="Arial"/>
                <a:cs typeface="Arial"/>
                <a:sym typeface="Arial"/>
              </a:rPr>
              <a:t> </a:t>
            </a:r>
            <a:r>
              <a:rPr lang="en-US" sz="1100" b="1" err="1">
                <a:solidFill>
                  <a:schemeClr val="dk1"/>
                </a:solidFill>
                <a:ea typeface="Arial"/>
                <a:cs typeface="Arial"/>
                <a:sym typeface="Arial"/>
              </a:rPr>
              <a:t>centru</a:t>
            </a:r>
            <a:r>
              <a:rPr lang="en-US" sz="1100" b="1">
                <a:solidFill>
                  <a:schemeClr val="dk1"/>
                </a:solidFill>
                <a:ea typeface="Arial"/>
                <a:cs typeface="Arial"/>
                <a:sym typeface="Arial"/>
              </a:rPr>
              <a:t> de date </a:t>
            </a:r>
            <a:r>
              <a:rPr lang="en-US" sz="1100">
                <a:solidFill>
                  <a:schemeClr val="dk1"/>
                </a:solidFill>
                <a:ea typeface="Arial"/>
                <a:cs typeface="Arial"/>
                <a:sym typeface="Arial"/>
              </a:rPr>
              <a:t>ca pe un </a:t>
            </a:r>
            <a:r>
              <a:rPr lang="en-US" sz="1100" err="1">
                <a:solidFill>
                  <a:schemeClr val="dk1"/>
                </a:solidFill>
                <a:ea typeface="Arial"/>
                <a:cs typeface="Arial"/>
                <a:sym typeface="Arial"/>
              </a:rPr>
              <a:t>singur</a:t>
            </a:r>
            <a:r>
              <a:rPr lang="en-US" sz="1100">
                <a:solidFill>
                  <a:schemeClr val="dk1"/>
                </a:solidFill>
                <a:ea typeface="Arial"/>
                <a:cs typeface="Arial"/>
                <a:sym typeface="Arial"/>
              </a:rPr>
              <a:t> computer, </a:t>
            </a:r>
            <a:r>
              <a:rPr lang="en-US" sz="1100" err="1">
                <a:solidFill>
                  <a:schemeClr val="dk1"/>
                </a:solidFill>
                <a:ea typeface="Arial"/>
                <a:cs typeface="Arial"/>
                <a:sym typeface="Arial"/>
              </a:rPr>
              <a:t>orchestrat</a:t>
            </a:r>
            <a:r>
              <a:rPr lang="en-US" sz="1100">
                <a:solidFill>
                  <a:schemeClr val="dk1"/>
                </a:solidFill>
                <a:ea typeface="Arial"/>
                <a:cs typeface="Arial"/>
                <a:sym typeface="Arial"/>
              </a:rPr>
              <a:t> la </a:t>
            </a:r>
            <a:r>
              <a:rPr lang="en-US" sz="1100" err="1">
                <a:solidFill>
                  <a:schemeClr val="dk1"/>
                </a:solidFill>
                <a:ea typeface="Arial"/>
                <a:cs typeface="Arial"/>
                <a:sym typeface="Arial"/>
              </a:rPr>
              <a:t>cea</a:t>
            </a:r>
            <a:r>
              <a:rPr lang="en-US" sz="1100">
                <a:solidFill>
                  <a:schemeClr val="dk1"/>
                </a:solidFill>
                <a:ea typeface="Arial"/>
                <a:cs typeface="Arial"/>
                <a:sym typeface="Arial"/>
              </a:rPr>
              <a:t> </a:t>
            </a:r>
            <a:r>
              <a:rPr lang="en-US" sz="1100" err="1">
                <a:solidFill>
                  <a:schemeClr val="dk1"/>
                </a:solidFill>
                <a:ea typeface="Arial"/>
                <a:cs typeface="Arial"/>
                <a:sym typeface="Arial"/>
              </a:rPr>
              <a:t>mai</a:t>
            </a:r>
            <a:r>
              <a:rPr lang="en-US" sz="1100">
                <a:solidFill>
                  <a:schemeClr val="dk1"/>
                </a:solidFill>
                <a:ea typeface="Arial"/>
                <a:cs typeface="Arial"/>
                <a:sym typeface="Arial"/>
              </a:rPr>
              <a:t> </a:t>
            </a:r>
            <a:r>
              <a:rPr lang="en-US" sz="1100" err="1">
                <a:solidFill>
                  <a:schemeClr val="dk1"/>
                </a:solidFill>
                <a:ea typeface="Arial"/>
                <a:cs typeface="Arial"/>
                <a:sym typeface="Arial"/>
              </a:rPr>
              <a:t>inalta</a:t>
            </a:r>
            <a:r>
              <a:rPr lang="en-US" sz="1100">
                <a:solidFill>
                  <a:schemeClr val="dk1"/>
                </a:solidFill>
                <a:ea typeface="Arial"/>
                <a:cs typeface="Arial"/>
                <a:sym typeface="Arial"/>
              </a:rPr>
              <a:t> </a:t>
            </a:r>
            <a:r>
              <a:rPr lang="en-US" sz="1100" err="1">
                <a:solidFill>
                  <a:schemeClr val="dk1"/>
                </a:solidFill>
                <a:ea typeface="Arial"/>
                <a:cs typeface="Arial"/>
                <a:sym typeface="Arial"/>
              </a:rPr>
              <a:t>scara</a:t>
            </a:r>
            <a:r>
              <a:rPr lang="en-US" sz="1100">
                <a:solidFill>
                  <a:schemeClr val="dk1"/>
                </a:solidFill>
                <a:ea typeface="Arial"/>
                <a:cs typeface="Arial"/>
                <a:sym typeface="Arial"/>
              </a:rPr>
              <a:t>. </a:t>
            </a:r>
            <a:r>
              <a:rPr lang="en-US" sz="1100" err="1">
                <a:solidFill>
                  <a:schemeClr val="dk1"/>
                </a:solidFill>
                <a:ea typeface="Arial"/>
                <a:cs typeface="Arial"/>
                <a:sym typeface="Arial"/>
              </a:rPr>
              <a:t>Folosind</a:t>
            </a:r>
            <a:r>
              <a:rPr lang="en-US" sz="1100">
                <a:solidFill>
                  <a:schemeClr val="dk1"/>
                </a:solidFill>
                <a:ea typeface="Arial"/>
                <a:cs typeface="Arial"/>
                <a:sym typeface="Arial"/>
              </a:rPr>
              <a:t> </a:t>
            </a:r>
            <a:r>
              <a:rPr lang="en-US" sz="1100" err="1">
                <a:solidFill>
                  <a:schemeClr val="dk1"/>
                </a:solidFill>
                <a:ea typeface="Arial"/>
                <a:cs typeface="Arial"/>
                <a:sym typeface="Arial"/>
              </a:rPr>
              <a:t>planificatorul</a:t>
            </a:r>
            <a:r>
              <a:rPr lang="en-US" sz="1100">
                <a:solidFill>
                  <a:schemeClr val="dk1"/>
                </a:solidFill>
                <a:ea typeface="Arial"/>
                <a:cs typeface="Arial"/>
                <a:sym typeface="Arial"/>
              </a:rPr>
              <a:t> lor de </a:t>
            </a:r>
            <a:r>
              <a:rPr lang="en-US" sz="1100" err="1">
                <a:solidFill>
                  <a:schemeClr val="dk1"/>
                </a:solidFill>
                <a:ea typeface="Arial"/>
                <a:cs typeface="Arial"/>
                <a:sym typeface="Arial"/>
              </a:rPr>
              <a:t>resurse</a:t>
            </a:r>
            <a:r>
              <a:rPr lang="en-US" sz="1100">
                <a:solidFill>
                  <a:schemeClr val="dk1"/>
                </a:solidFill>
                <a:ea typeface="Arial"/>
                <a:cs typeface="Arial"/>
                <a:sym typeface="Arial"/>
              </a:rPr>
              <a:t> </a:t>
            </a:r>
            <a:r>
              <a:rPr lang="en-US" sz="1100" err="1">
                <a:solidFill>
                  <a:schemeClr val="dk1"/>
                </a:solidFill>
                <a:ea typeface="Arial"/>
                <a:cs typeface="Arial"/>
                <a:sym typeface="Arial"/>
              </a:rPr>
              <a:t>numit</a:t>
            </a:r>
            <a:r>
              <a:rPr lang="en-US" sz="1100">
                <a:solidFill>
                  <a:schemeClr val="dk1"/>
                </a:solidFill>
                <a:ea typeface="Arial"/>
                <a:cs typeface="Arial"/>
                <a:sym typeface="Arial"/>
              </a:rPr>
              <a:t> Borg </a:t>
            </a:r>
            <a:r>
              <a:rPr lang="en-US" sz="1100" err="1">
                <a:solidFill>
                  <a:schemeClr val="dk1"/>
                </a:solidFill>
                <a:ea typeface="Arial"/>
                <a:cs typeface="Arial"/>
                <a:sym typeface="Arial"/>
              </a:rPr>
              <a:t>si</a:t>
            </a:r>
            <a:r>
              <a:rPr lang="en-US" sz="1100">
                <a:solidFill>
                  <a:schemeClr val="dk1"/>
                </a:solidFill>
                <a:ea typeface="Arial"/>
                <a:cs typeface="Arial"/>
                <a:sym typeface="Arial"/>
              </a:rPr>
              <a:t> </a:t>
            </a:r>
            <a:r>
              <a:rPr lang="en-US" sz="1100" err="1">
                <a:solidFill>
                  <a:schemeClr val="dk1"/>
                </a:solidFill>
                <a:ea typeface="Arial"/>
                <a:cs typeface="Arial"/>
                <a:sym typeface="Arial"/>
              </a:rPr>
              <a:t>notiunea</a:t>
            </a:r>
            <a:r>
              <a:rPr lang="en-US" sz="1100">
                <a:solidFill>
                  <a:schemeClr val="dk1"/>
                </a:solidFill>
                <a:ea typeface="Arial"/>
                <a:cs typeface="Arial"/>
                <a:sym typeface="Arial"/>
              </a:rPr>
              <a:t> de </a:t>
            </a:r>
            <a:r>
              <a:rPr lang="en-US" sz="1100" err="1">
                <a:solidFill>
                  <a:schemeClr val="dk1"/>
                </a:solidFill>
                <a:ea typeface="Arial"/>
                <a:cs typeface="Arial"/>
                <a:sym typeface="Arial"/>
              </a:rPr>
              <a:t>containere</a:t>
            </a:r>
            <a:r>
              <a:rPr lang="en-US" sz="1100">
                <a:solidFill>
                  <a:schemeClr val="dk1"/>
                </a:solidFill>
                <a:ea typeface="Arial"/>
                <a:cs typeface="Arial"/>
                <a:sym typeface="Arial"/>
              </a:rPr>
              <a:t> , </a:t>
            </a:r>
            <a:r>
              <a:rPr lang="en-US" sz="1100" err="1">
                <a:solidFill>
                  <a:schemeClr val="dk1"/>
                </a:solidFill>
                <a:ea typeface="Arial"/>
                <a:cs typeface="Arial"/>
                <a:sym typeface="Arial"/>
              </a:rPr>
              <a:t>ei</a:t>
            </a:r>
            <a:r>
              <a:rPr lang="en-US" sz="1100">
                <a:solidFill>
                  <a:schemeClr val="dk1"/>
                </a:solidFill>
                <a:ea typeface="Arial"/>
                <a:cs typeface="Arial"/>
                <a:sym typeface="Arial"/>
              </a:rPr>
              <a:t> au </a:t>
            </a:r>
            <a:r>
              <a:rPr lang="en-US" sz="1100" err="1">
                <a:solidFill>
                  <a:schemeClr val="dk1"/>
                </a:solidFill>
                <a:ea typeface="Arial"/>
                <a:cs typeface="Arial"/>
                <a:sym typeface="Arial"/>
              </a:rPr>
              <a:t>fost</a:t>
            </a:r>
            <a:r>
              <a:rPr lang="en-US" sz="1100">
                <a:solidFill>
                  <a:schemeClr val="dk1"/>
                </a:solidFill>
                <a:ea typeface="Arial"/>
                <a:cs typeface="Arial"/>
                <a:sym typeface="Arial"/>
              </a:rPr>
              <a:t> </a:t>
            </a:r>
            <a:r>
              <a:rPr lang="en-US" sz="1100" err="1">
                <a:solidFill>
                  <a:schemeClr val="dk1"/>
                </a:solidFill>
                <a:ea typeface="Arial"/>
                <a:cs typeface="Arial"/>
                <a:sym typeface="Arial"/>
              </a:rPr>
              <a:t>capabili</a:t>
            </a:r>
            <a:r>
              <a:rPr lang="en-US" sz="1100">
                <a:solidFill>
                  <a:schemeClr val="dk1"/>
                </a:solidFill>
                <a:ea typeface="Arial"/>
                <a:cs typeface="Arial"/>
                <a:sym typeface="Arial"/>
              </a:rPr>
              <a:t> </a:t>
            </a:r>
            <a:r>
              <a:rPr lang="en-US" sz="1100" err="1">
                <a:solidFill>
                  <a:schemeClr val="dk1"/>
                </a:solidFill>
                <a:ea typeface="Arial"/>
                <a:cs typeface="Arial"/>
                <a:sym typeface="Arial"/>
              </a:rPr>
              <a:t>sa</a:t>
            </a:r>
            <a:r>
              <a:rPr lang="en-US" sz="1100">
                <a:solidFill>
                  <a:schemeClr val="dk1"/>
                </a:solidFill>
                <a:ea typeface="Arial"/>
                <a:cs typeface="Arial"/>
                <a:sym typeface="Arial"/>
              </a:rPr>
              <a:t> </a:t>
            </a:r>
            <a:r>
              <a:rPr lang="en-US" sz="1100" err="1">
                <a:solidFill>
                  <a:schemeClr val="dk1"/>
                </a:solidFill>
                <a:ea typeface="Arial"/>
                <a:cs typeface="Arial"/>
                <a:sym typeface="Arial"/>
              </a:rPr>
              <a:t>activeze</a:t>
            </a:r>
            <a:r>
              <a:rPr lang="en-US" sz="1100">
                <a:solidFill>
                  <a:schemeClr val="dk1"/>
                </a:solidFill>
                <a:ea typeface="Arial"/>
                <a:cs typeface="Arial"/>
                <a:sym typeface="Arial"/>
              </a:rPr>
              <a:t>/</a:t>
            </a:r>
            <a:r>
              <a:rPr lang="en-US" sz="1100" err="1">
                <a:solidFill>
                  <a:schemeClr val="dk1"/>
                </a:solidFill>
                <a:ea typeface="Arial"/>
                <a:cs typeface="Arial"/>
                <a:sym typeface="Arial"/>
              </a:rPr>
              <a:t>dezactiveze</a:t>
            </a:r>
            <a:r>
              <a:rPr lang="en-US" sz="1100">
                <a:solidFill>
                  <a:schemeClr val="dk1"/>
                </a:solidFill>
                <a:ea typeface="Arial"/>
                <a:cs typeface="Arial"/>
                <a:sym typeface="Arial"/>
              </a:rPr>
              <a:t> </a:t>
            </a:r>
            <a:r>
              <a:rPr lang="en-US" sz="1100" err="1">
                <a:solidFill>
                  <a:schemeClr val="dk1"/>
                </a:solidFill>
                <a:ea typeface="Arial"/>
                <a:cs typeface="Arial"/>
                <a:sym typeface="Arial"/>
              </a:rPr>
              <a:t>servicii</a:t>
            </a:r>
            <a:r>
              <a:rPr lang="en-US" sz="1100">
                <a:solidFill>
                  <a:schemeClr val="dk1"/>
                </a:solidFill>
                <a:ea typeface="Arial"/>
                <a:cs typeface="Arial"/>
                <a:sym typeface="Arial"/>
              </a:rPr>
              <a:t> la </a:t>
            </a:r>
            <a:r>
              <a:rPr lang="en-US" sz="1100" err="1">
                <a:solidFill>
                  <a:schemeClr val="dk1"/>
                </a:solidFill>
                <a:ea typeface="Arial"/>
                <a:cs typeface="Arial"/>
                <a:sym typeface="Arial"/>
              </a:rPr>
              <a:t>nivel</a:t>
            </a:r>
            <a:r>
              <a:rPr lang="en-US" sz="1100">
                <a:solidFill>
                  <a:schemeClr val="dk1"/>
                </a:solidFill>
                <a:ea typeface="Arial"/>
                <a:cs typeface="Arial"/>
                <a:sym typeface="Arial"/>
              </a:rPr>
              <a:t> de process, </a:t>
            </a:r>
            <a:r>
              <a:rPr lang="en-US" sz="1100" err="1">
                <a:solidFill>
                  <a:schemeClr val="dk1"/>
                </a:solidFill>
                <a:ea typeface="Arial"/>
                <a:cs typeface="Arial"/>
                <a:sym typeface="Arial"/>
              </a:rPr>
              <a:t>aducand</a:t>
            </a:r>
            <a:r>
              <a:rPr lang="en-US" sz="1100">
                <a:solidFill>
                  <a:schemeClr val="dk1"/>
                </a:solidFill>
                <a:ea typeface="Arial"/>
                <a:cs typeface="Arial"/>
                <a:sym typeface="Arial"/>
              </a:rPr>
              <a:t> un </a:t>
            </a:r>
            <a:r>
              <a:rPr lang="en-US" sz="1100" b="1">
                <a:solidFill>
                  <a:schemeClr val="dk1"/>
                </a:solidFill>
                <a:ea typeface="Arial"/>
                <a:cs typeface="Arial"/>
                <a:sym typeface="Arial"/>
              </a:rPr>
              <a:t>nou </a:t>
            </a:r>
            <a:r>
              <a:rPr lang="en-US" sz="1100" b="1" err="1">
                <a:solidFill>
                  <a:schemeClr val="dk1"/>
                </a:solidFill>
                <a:ea typeface="Arial"/>
                <a:cs typeface="Arial"/>
                <a:sym typeface="Arial"/>
              </a:rPr>
              <a:t>nivel</a:t>
            </a:r>
            <a:r>
              <a:rPr lang="en-US" sz="1100" b="1">
                <a:solidFill>
                  <a:schemeClr val="dk1"/>
                </a:solidFill>
                <a:ea typeface="Arial"/>
                <a:cs typeface="Arial"/>
                <a:sym typeface="Arial"/>
              </a:rPr>
              <a:t> de </a:t>
            </a:r>
            <a:r>
              <a:rPr lang="en-US" sz="1100" b="1" err="1">
                <a:solidFill>
                  <a:schemeClr val="dk1"/>
                </a:solidFill>
                <a:ea typeface="Arial"/>
                <a:cs typeface="Arial"/>
                <a:sym typeface="Arial"/>
              </a:rPr>
              <a:t>imbunatatiri</a:t>
            </a:r>
            <a:r>
              <a:rPr lang="en-US" sz="1100" b="1">
                <a:solidFill>
                  <a:schemeClr val="dk1"/>
                </a:solidFill>
                <a:ea typeface="Arial"/>
                <a:cs typeface="Arial"/>
                <a:sym typeface="Arial"/>
              </a:rPr>
              <a:t> </a:t>
            </a:r>
            <a:r>
              <a:rPr lang="en-US" sz="1100">
                <a:solidFill>
                  <a:schemeClr val="dk1"/>
                </a:solidFill>
                <a:ea typeface="Arial"/>
                <a:cs typeface="Arial"/>
                <a:sym typeface="Arial"/>
              </a:rPr>
              <a:t>in data center. Multi au </a:t>
            </a:r>
            <a:r>
              <a:rPr lang="en-US" sz="1100" err="1">
                <a:solidFill>
                  <a:schemeClr val="dk1"/>
                </a:solidFill>
                <a:ea typeface="Arial"/>
                <a:cs typeface="Arial"/>
                <a:sym typeface="Arial"/>
              </a:rPr>
              <a:t>urmat</a:t>
            </a:r>
            <a:r>
              <a:rPr lang="en-US" sz="1100">
                <a:solidFill>
                  <a:schemeClr val="dk1"/>
                </a:solidFill>
                <a:ea typeface="Arial"/>
                <a:cs typeface="Arial"/>
                <a:sym typeface="Arial"/>
              </a:rPr>
              <a:t> </a:t>
            </a:r>
            <a:r>
              <a:rPr lang="en-US" sz="1100" err="1">
                <a:solidFill>
                  <a:schemeClr val="dk1"/>
                </a:solidFill>
                <a:ea typeface="Arial"/>
                <a:cs typeface="Arial"/>
                <a:sym typeface="Arial"/>
              </a:rPr>
              <a:t>aceasta</a:t>
            </a:r>
            <a:r>
              <a:rPr lang="en-US" sz="1100">
                <a:solidFill>
                  <a:schemeClr val="dk1"/>
                </a:solidFill>
                <a:ea typeface="Arial"/>
                <a:cs typeface="Arial"/>
                <a:sym typeface="Arial"/>
              </a:rPr>
              <a:t> cale cu Docker </a:t>
            </a:r>
            <a:r>
              <a:rPr lang="en-US" sz="1100" err="1">
                <a:solidFill>
                  <a:schemeClr val="dk1"/>
                </a:solidFill>
                <a:ea typeface="Arial"/>
                <a:cs typeface="Arial"/>
                <a:sym typeface="Arial"/>
              </a:rPr>
              <a:t>facand</a:t>
            </a:r>
            <a:r>
              <a:rPr lang="en-US" sz="1100">
                <a:solidFill>
                  <a:schemeClr val="dk1"/>
                </a:solidFill>
                <a:ea typeface="Arial"/>
                <a:cs typeface="Arial"/>
                <a:sym typeface="Arial"/>
              </a:rPr>
              <a:t> </a:t>
            </a:r>
            <a:r>
              <a:rPr lang="en-US" sz="1100" err="1">
                <a:solidFill>
                  <a:schemeClr val="dk1"/>
                </a:solidFill>
                <a:ea typeface="Arial"/>
                <a:cs typeface="Arial"/>
                <a:sym typeface="Arial"/>
              </a:rPr>
              <a:t>astfel</a:t>
            </a:r>
            <a:r>
              <a:rPr lang="en-US" sz="1100">
                <a:solidFill>
                  <a:schemeClr val="dk1"/>
                </a:solidFill>
                <a:ea typeface="Arial"/>
                <a:cs typeface="Arial"/>
                <a:sym typeface="Arial"/>
              </a:rPr>
              <a:t> </a:t>
            </a:r>
            <a:r>
              <a:rPr lang="en-US" sz="1100" err="1">
                <a:solidFill>
                  <a:schemeClr val="dk1"/>
                </a:solidFill>
                <a:ea typeface="Arial"/>
                <a:cs typeface="Arial"/>
                <a:sym typeface="Arial"/>
              </a:rPr>
              <a:t>containerele</a:t>
            </a:r>
            <a:r>
              <a:rPr lang="en-US" sz="1100">
                <a:solidFill>
                  <a:schemeClr val="dk1"/>
                </a:solidFill>
                <a:ea typeface="Arial"/>
                <a:cs typeface="Arial"/>
                <a:sym typeface="Arial"/>
              </a:rPr>
              <a:t> </a:t>
            </a:r>
            <a:r>
              <a:rPr lang="en-US" sz="1100" err="1">
                <a:solidFill>
                  <a:schemeClr val="dk1"/>
                </a:solidFill>
                <a:ea typeface="Arial"/>
                <a:cs typeface="Arial"/>
                <a:sym typeface="Arial"/>
              </a:rPr>
              <a:t>mai</a:t>
            </a:r>
            <a:r>
              <a:rPr lang="en-US" sz="1100">
                <a:solidFill>
                  <a:schemeClr val="dk1"/>
                </a:solidFill>
                <a:ea typeface="Arial"/>
                <a:cs typeface="Arial"/>
                <a:sym typeface="Arial"/>
              </a:rPr>
              <a:t> </a:t>
            </a:r>
            <a:r>
              <a:rPr lang="en-US" sz="1100" err="1">
                <a:solidFill>
                  <a:schemeClr val="dk1"/>
                </a:solidFill>
                <a:ea typeface="Arial"/>
                <a:cs typeface="Arial"/>
                <a:sym typeface="Arial"/>
              </a:rPr>
              <a:t>usor</a:t>
            </a:r>
            <a:r>
              <a:rPr lang="en-US" sz="1100">
                <a:solidFill>
                  <a:schemeClr val="dk1"/>
                </a:solidFill>
                <a:ea typeface="Arial"/>
                <a:cs typeface="Arial"/>
                <a:sym typeface="Arial"/>
              </a:rPr>
              <a:t> de </a:t>
            </a:r>
            <a:r>
              <a:rPr lang="en-US" sz="1100" err="1">
                <a:solidFill>
                  <a:schemeClr val="dk1"/>
                </a:solidFill>
                <a:ea typeface="Arial"/>
                <a:cs typeface="Arial"/>
                <a:sym typeface="Arial"/>
              </a:rPr>
              <a:t>folosit</a:t>
            </a:r>
            <a:r>
              <a:rPr lang="en-US" sz="1100">
                <a:solidFill>
                  <a:schemeClr val="dk1"/>
                </a:solidFill>
                <a:ea typeface="Arial"/>
                <a:cs typeface="Arial"/>
                <a:sym typeface="Arial"/>
              </a:rPr>
              <a:t>. Au </a:t>
            </a:r>
            <a:r>
              <a:rPr lang="en-US" sz="1100" err="1">
                <a:solidFill>
                  <a:schemeClr val="dk1"/>
                </a:solidFill>
                <a:ea typeface="Arial"/>
                <a:cs typeface="Arial"/>
                <a:sym typeface="Arial"/>
              </a:rPr>
              <a:t>aparut</a:t>
            </a:r>
            <a:r>
              <a:rPr lang="en-US" sz="1100">
                <a:solidFill>
                  <a:schemeClr val="dk1"/>
                </a:solidFill>
                <a:ea typeface="Arial"/>
                <a:cs typeface="Arial"/>
                <a:sym typeface="Arial"/>
              </a:rPr>
              <a:t> </a:t>
            </a:r>
            <a:r>
              <a:rPr lang="en-US" sz="1100" err="1">
                <a:solidFill>
                  <a:schemeClr val="dk1"/>
                </a:solidFill>
                <a:ea typeface="Arial"/>
                <a:cs typeface="Arial"/>
                <a:sym typeface="Arial"/>
              </a:rPr>
              <a:t>apoi</a:t>
            </a:r>
            <a:r>
              <a:rPr lang="en-US" sz="1100">
                <a:solidFill>
                  <a:schemeClr val="dk1"/>
                </a:solidFill>
                <a:ea typeface="Arial"/>
                <a:cs typeface="Arial"/>
                <a:sym typeface="Arial"/>
              </a:rPr>
              <a:t> </a:t>
            </a:r>
            <a:r>
              <a:rPr lang="en-US" sz="1100" err="1">
                <a:solidFill>
                  <a:schemeClr val="dk1"/>
                </a:solidFill>
                <a:ea typeface="Arial"/>
                <a:cs typeface="Arial"/>
                <a:sym typeface="Arial"/>
              </a:rPr>
              <a:t>planificatoare</a:t>
            </a:r>
            <a:r>
              <a:rPr lang="en-US" sz="1100">
                <a:solidFill>
                  <a:schemeClr val="dk1"/>
                </a:solidFill>
                <a:ea typeface="Arial"/>
                <a:cs typeface="Arial"/>
                <a:sym typeface="Arial"/>
              </a:rPr>
              <a:t> de </a:t>
            </a:r>
            <a:r>
              <a:rPr lang="en-US" sz="1100" err="1">
                <a:solidFill>
                  <a:schemeClr val="dk1"/>
                </a:solidFill>
                <a:ea typeface="Arial"/>
                <a:cs typeface="Arial"/>
                <a:sym typeface="Arial"/>
              </a:rPr>
              <a:t>resurse</a:t>
            </a:r>
            <a:r>
              <a:rPr lang="en-US" sz="1100">
                <a:solidFill>
                  <a:schemeClr val="dk1"/>
                </a:solidFill>
                <a:ea typeface="Arial"/>
                <a:cs typeface="Arial"/>
                <a:sym typeface="Arial"/>
              </a:rPr>
              <a:t> ca Mesos </a:t>
            </a:r>
            <a:r>
              <a:rPr lang="en-US" sz="1100" err="1">
                <a:solidFill>
                  <a:schemeClr val="dk1"/>
                </a:solidFill>
                <a:ea typeface="Arial"/>
                <a:cs typeface="Arial"/>
                <a:sym typeface="Arial"/>
              </a:rPr>
              <a:t>si</a:t>
            </a:r>
            <a:r>
              <a:rPr lang="en-US" sz="1100">
                <a:solidFill>
                  <a:schemeClr val="dk1"/>
                </a:solidFill>
                <a:ea typeface="Arial"/>
                <a:cs typeface="Arial"/>
                <a:sym typeface="Arial"/>
              </a:rPr>
              <a:t> Kubernetes care au DEMOCRATIZAT </a:t>
            </a:r>
            <a:r>
              <a:rPr lang="en-US" sz="1100" err="1">
                <a:solidFill>
                  <a:schemeClr val="dk1"/>
                </a:solidFill>
                <a:ea typeface="Arial"/>
                <a:cs typeface="Arial"/>
                <a:sym typeface="Arial"/>
              </a:rPr>
              <a:t>orchestrarea</a:t>
            </a:r>
            <a:r>
              <a:rPr lang="en-US" sz="1100">
                <a:solidFill>
                  <a:schemeClr val="dk1"/>
                </a:solidFill>
                <a:ea typeface="Arial"/>
                <a:cs typeface="Arial"/>
                <a:sym typeface="Arial"/>
              </a:rPr>
              <a:t> </a:t>
            </a:r>
            <a:r>
              <a:rPr lang="en-US" sz="1100" err="1">
                <a:solidFill>
                  <a:schemeClr val="dk1"/>
                </a:solidFill>
                <a:ea typeface="Arial"/>
                <a:cs typeface="Arial"/>
                <a:sym typeface="Arial"/>
              </a:rPr>
              <a:t>containerelor</a:t>
            </a:r>
            <a:r>
              <a:rPr lang="en-US" sz="1100">
                <a:solidFill>
                  <a:schemeClr val="dk1"/>
                </a:solidFill>
                <a:ea typeface="Arial"/>
                <a:cs typeface="Arial"/>
                <a:sym typeface="Arial"/>
              </a:rPr>
              <a:t> </a:t>
            </a:r>
            <a:r>
              <a:rPr lang="en-US" sz="1100" err="1">
                <a:solidFill>
                  <a:schemeClr val="dk1"/>
                </a:solidFill>
                <a:ea typeface="Arial"/>
                <a:cs typeface="Arial"/>
                <a:sym typeface="Arial"/>
              </a:rPr>
              <a:t>pentru</a:t>
            </a:r>
            <a:r>
              <a:rPr lang="en-US" sz="1100">
                <a:solidFill>
                  <a:schemeClr val="dk1"/>
                </a:solidFill>
                <a:ea typeface="Arial"/>
                <a:cs typeface="Arial"/>
                <a:sym typeface="Arial"/>
              </a:rPr>
              <a:t> mase.</a:t>
            </a:r>
          </a:p>
          <a:p>
            <a:pPr>
              <a:buSzPct val="25000"/>
            </a:pPr>
            <a:endParaRPr lang="en-US">
              <a:solidFill>
                <a:schemeClr val="dk1"/>
              </a:solidFill>
              <a:latin typeface="Arial"/>
              <a:ea typeface="Arial"/>
              <a:cs typeface="Arial"/>
              <a:sym typeface="Arial"/>
            </a:endParaRPr>
          </a:p>
        </p:txBody>
      </p:sp>
      <p:sp>
        <p:nvSpPr>
          <p:cNvPr id="446" name="Shape 446"/>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defTabSz="942289">
              <a:buSzPct val="25000"/>
              <a:defRPr/>
            </a:pPr>
            <a:fld id="{00000000-1234-1234-1234-123412341234}" type="slidenum">
              <a:rPr lang="en">
                <a:solidFill>
                  <a:prstClr val="black"/>
                </a:solidFill>
                <a:latin typeface="Arial"/>
                <a:ea typeface="Arial"/>
                <a:cs typeface="Arial"/>
                <a:sym typeface="Arial"/>
              </a:rPr>
              <a:pPr defTabSz="942289">
                <a:buSzPct val="25000"/>
                <a:defRPr/>
              </a:pPr>
              <a:t>8</a:t>
            </a:fld>
            <a:endParaRPr lang="en">
              <a:solidFill>
                <a:prstClr val="black"/>
              </a:solidFill>
              <a:latin typeface="Arial"/>
              <a:ea typeface="Arial"/>
              <a:cs typeface="Arial"/>
              <a:sym typeface="Arial"/>
            </a:endParaRPr>
          </a:p>
        </p:txBody>
      </p:sp>
    </p:spTree>
    <p:extLst>
      <p:ext uri="{BB962C8B-B14F-4D97-AF65-F5344CB8AC3E}">
        <p14:creationId xmlns:p14="http://schemas.microsoft.com/office/powerpoint/2010/main" val="394276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9</a:t>
            </a:fld>
            <a:endParaRPr lang="en-US"/>
          </a:p>
        </p:txBody>
      </p:sp>
    </p:spTree>
    <p:extLst>
      <p:ext uri="{BB962C8B-B14F-4D97-AF65-F5344CB8AC3E}">
        <p14:creationId xmlns:p14="http://schemas.microsoft.com/office/powerpoint/2010/main" val="3075407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solidFill>
                <a:latin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radial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16pt Intel Clear Subhead, Date, Etc.</a:t>
            </a:r>
          </a:p>
        </p:txBody>
      </p:sp>
    </p:spTree>
    <p:extLst>
      <p:ext uri="{BB962C8B-B14F-4D97-AF65-F5344CB8AC3E}">
        <p14:creationId xmlns:p14="http://schemas.microsoft.com/office/powerpoint/2010/main" val="1808324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latin typeface="Intel Clear"/>
                <a:cs typeface="Intel Clear"/>
              </a:defRPr>
            </a:lvl1pPr>
          </a:lstStyle>
          <a:p>
            <a:r>
              <a:rPr lang="en-US"/>
              <a:t>28pt Intel Clear Headline</a:t>
            </a:r>
          </a:p>
        </p:txBody>
      </p:sp>
      <p:sp>
        <p:nvSpPr>
          <p:cNvPr id="14" name="Footer Placeholder 2"/>
          <p:cNvSpPr>
            <a:spLocks noGrp="1"/>
          </p:cNvSpPr>
          <p:nvPr>
            <p:ph type="ftr" sz="quarter" idx="11"/>
          </p:nvPr>
        </p:nvSpPr>
        <p:spPr>
          <a:xfrm>
            <a:off x="3124200" y="4824387"/>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Tree>
    <p:extLst>
      <p:ext uri="{BB962C8B-B14F-4D97-AF65-F5344CB8AC3E}">
        <p14:creationId xmlns:p14="http://schemas.microsoft.com/office/powerpoint/2010/main" val="2900421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rgbClr val="003C71"/>
                </a:solidFill>
                <a:latin typeface="Intel Clear Pro" panose="020B0804020202060201" pitchFamily="34" charset="0"/>
                <a:cs typeface="Intel Clear Pro" panose="020B0804020202060201" pitchFamily="34" charset="0"/>
              </a:defRPr>
            </a:lvl1pPr>
          </a:lstStyle>
          <a:p>
            <a:r>
              <a:rPr lang="en-US"/>
              <a:t>54pt Intel Clear Pro</a:t>
            </a:r>
            <a:br>
              <a:rPr lang="en-US"/>
            </a:br>
            <a:r>
              <a:rPr lang="en-US"/>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a:p>
        </p:txBody>
      </p:sp>
    </p:spTree>
    <p:extLst>
      <p:ext uri="{BB962C8B-B14F-4D97-AF65-F5344CB8AC3E}">
        <p14:creationId xmlns:p14="http://schemas.microsoft.com/office/powerpoint/2010/main" val="240372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a:t>54pt Intel Clear Pro</a:t>
            </a:r>
            <a:br>
              <a:rPr lang="en-US"/>
            </a:br>
            <a:r>
              <a:rPr lang="en-US"/>
              <a:t>blue section break</a:t>
            </a:r>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16pt Intel Clear Subhead</a:t>
            </a:r>
          </a:p>
        </p:txBody>
      </p:sp>
    </p:spTree>
    <p:extLst>
      <p:ext uri="{BB962C8B-B14F-4D97-AF65-F5344CB8AC3E}">
        <p14:creationId xmlns:p14="http://schemas.microsoft.com/office/powerpoint/2010/main" val="1110112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40pt Intel Clear Light Body.</a:t>
            </a:r>
            <a:br>
              <a:rPr lang="en-US"/>
            </a:br>
            <a:r>
              <a:rPr lang="en-US"/>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40pt Intel Clear Heading</a:t>
            </a:r>
          </a:p>
        </p:txBody>
      </p:sp>
    </p:spTree>
    <p:extLst>
      <p:ext uri="{BB962C8B-B14F-4D97-AF65-F5344CB8AC3E}">
        <p14:creationId xmlns:p14="http://schemas.microsoft.com/office/powerpoint/2010/main" val="4001256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rgbClr val="F3D54E"/>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a:t>Insert photo here. Drag picture to placeholder or click icon to add.</a:t>
            </a:r>
          </a:p>
        </p:txBody>
      </p:sp>
    </p:spTree>
    <p:extLst>
      <p:ext uri="{BB962C8B-B14F-4D97-AF65-F5344CB8AC3E}">
        <p14:creationId xmlns:p14="http://schemas.microsoft.com/office/powerpoint/2010/main" val="3843762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4824387"/>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a:p>
        </p:txBody>
      </p:sp>
      <p:sp>
        <p:nvSpPr>
          <p:cNvPr id="6"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413716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24200" y="4824387"/>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3328961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57009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9144000" cy="4768850"/>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1C5"/>
              </a:solidFill>
            </a:endParaRPr>
          </a:p>
        </p:txBody>
      </p:sp>
      <p:sp>
        <p:nvSpPr>
          <p:cNvPr id="8" name="Rectangle 7"/>
          <p:cNvSpPr/>
          <p:nvPr userDrawn="1"/>
        </p:nvSpPr>
        <p:spPr>
          <a:xfrm>
            <a:off x="454026" y="4915796"/>
            <a:ext cx="1910779" cy="92333"/>
          </a:xfrm>
          <a:prstGeom prst="rect">
            <a:avLst/>
          </a:prstGeom>
        </p:spPr>
        <p:txBody>
          <a:bodyPr wrap="none" lIns="0" tIns="0" rIns="0" bIns="0">
            <a:spAutoFit/>
          </a:bodyPr>
          <a:lstStyle/>
          <a:p>
            <a:pPr algn="l" rtl="0"/>
            <a:r>
              <a:rPr lang="en-US" sz="600" b="0" i="0" u="none" strike="noStrike" kern="1200" baseline="0">
                <a:solidFill>
                  <a:schemeClr val="bg1"/>
                </a:solidFill>
                <a:latin typeface="+mn-lt"/>
                <a:ea typeface="+mn-ea"/>
                <a:cs typeface="Neo Sans Intel"/>
              </a:rPr>
              <a:t>Placeholder Footer Copy / BU Logo or Name Goes Here</a:t>
            </a:r>
          </a:p>
        </p:txBody>
      </p:sp>
      <p:pic>
        <p:nvPicPr>
          <p:cNvPr id="7"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08541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454026" y="4915796"/>
            <a:ext cx="1910779" cy="92333"/>
          </a:xfrm>
          <a:prstGeom prst="rect">
            <a:avLst/>
          </a:prstGeom>
        </p:spPr>
        <p:txBody>
          <a:bodyPr wrap="none" lIns="0" tIns="0" rIns="0" bIns="0">
            <a:spAutoFit/>
          </a:bodyPr>
          <a:lstStyle/>
          <a:p>
            <a:pPr algn="l" rtl="0"/>
            <a:r>
              <a:rPr lang="en-US" sz="600" b="0" i="0" u="none" strike="noStrike" kern="1200" baseline="0">
                <a:solidFill>
                  <a:schemeClr val="bg1"/>
                </a:solidFill>
                <a:latin typeface="+mn-lt"/>
                <a:ea typeface="+mn-ea"/>
                <a:cs typeface="Neo Sans Intel"/>
              </a:rPr>
              <a:t>Placeholder Footer Copy / BU Logo or Name Goes Here</a:t>
            </a:r>
          </a:p>
        </p:txBody>
      </p:sp>
      <p:pic>
        <p:nvPicPr>
          <p:cNvPr id="7" name="Picture 6" descr="int_experience_wht_rgb_30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3490232" y="1693326"/>
            <a:ext cx="2085380" cy="2113879"/>
          </a:xfrm>
          <a:prstGeom prst="rect">
            <a:avLst/>
          </a:prstGeom>
        </p:spPr>
      </p:pic>
    </p:spTree>
    <p:extLst>
      <p:ext uri="{BB962C8B-B14F-4D97-AF65-F5344CB8AC3E}">
        <p14:creationId xmlns:p14="http://schemas.microsoft.com/office/powerpoint/2010/main" val="147483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solidFill>
                <a:latin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radial gradient</a:t>
            </a:r>
          </a:p>
        </p:txBody>
      </p:sp>
      <p:sp>
        <p:nvSpPr>
          <p:cNvPr id="9"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16pt Intel Clear Subhead, Date, Etc.</a:t>
            </a:r>
          </a:p>
        </p:txBody>
      </p:sp>
    </p:spTree>
    <p:extLst>
      <p:ext uri="{BB962C8B-B14F-4D97-AF65-F5344CB8AC3E}">
        <p14:creationId xmlns:p14="http://schemas.microsoft.com/office/powerpoint/2010/main" val="1045068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156903" y="1226333"/>
            <a:ext cx="7341755" cy="1406139"/>
          </a:xfrm>
        </p:spPr>
        <p:txBody>
          <a:bodyPr anchor="b">
            <a:normAutofit/>
          </a:bodyPr>
          <a:lstStyle>
            <a:lvl1pPr algn="l">
              <a:defRPr sz="405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156903" y="2701528"/>
            <a:ext cx="7341755" cy="1241822"/>
          </a:xfr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Rectangle 3">
            <a:extLst>
              <a:ext uri="{FF2B5EF4-FFF2-40B4-BE49-F238E27FC236}">
                <a16:creationId xmlns:a16="http://schemas.microsoft.com/office/drawing/2014/main" id="{58416563-7D8F-564E-27F8-0E4D1B747729}"/>
              </a:ext>
            </a:extLst>
          </p:cNvPr>
          <p:cNvSpPr/>
          <p:nvPr userDrawn="1"/>
        </p:nvSpPr>
        <p:spPr>
          <a:xfrm>
            <a:off x="1597351" y="4400186"/>
            <a:ext cx="3174640" cy="484748"/>
          </a:xfrm>
          <a:prstGeom prst="rect">
            <a:avLst/>
          </a:prstGeom>
        </p:spPr>
        <p:txBody>
          <a:bodyPr wrap="square">
            <a:spAutoFit/>
          </a:bodyPr>
          <a:lstStyle/>
          <a:p>
            <a:pPr algn="ctr"/>
            <a:r>
              <a:rPr lang="en-US" sz="9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InProTEd  </a:t>
            </a:r>
          </a:p>
          <a:p>
            <a:pPr algn="ctr"/>
            <a:r>
              <a:rPr lang="en-US" sz="9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I</a:t>
            </a:r>
            <a:r>
              <a:rPr lang="en-US" sz="9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nternational </a:t>
            </a:r>
            <a:r>
              <a:rPr lang="en-US" sz="9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Pro</a:t>
            </a:r>
            <a:r>
              <a:rPr lang="en-US" sz="9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fessionals for </a:t>
            </a:r>
            <a:r>
              <a:rPr lang="en-US" sz="9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T</a:t>
            </a:r>
            <a:r>
              <a:rPr lang="en-US" sz="9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echnology and </a:t>
            </a:r>
            <a:r>
              <a:rPr lang="en-US" sz="9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Ed</a:t>
            </a:r>
            <a:r>
              <a:rPr lang="en-US" sz="9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ucation</a:t>
            </a:r>
            <a:r>
              <a:rPr lang="en-US" sz="75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	</a:t>
            </a:r>
          </a:p>
        </p:txBody>
      </p:sp>
      <p:pic>
        <p:nvPicPr>
          <p:cNvPr id="6" name="Picture 4" descr="Mobirise">
            <a:extLst>
              <a:ext uri="{FF2B5EF4-FFF2-40B4-BE49-F238E27FC236}">
                <a16:creationId xmlns:a16="http://schemas.microsoft.com/office/drawing/2014/main" id="{BAA87DB1-F6CF-F961-CE85-E5291178F8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2286" y="3746021"/>
            <a:ext cx="1171370" cy="98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678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950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42525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285750" y="166270"/>
            <a:ext cx="8229600" cy="899867"/>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285750" y="1115292"/>
            <a:ext cx="8229600" cy="35174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7486722"/>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285750" y="166270"/>
            <a:ext cx="8229600" cy="899867"/>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285750" y="1582550"/>
            <a:ext cx="8229600" cy="306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285750" y="1120717"/>
            <a:ext cx="8229600" cy="394097"/>
          </a:xfrm>
        </p:spPr>
        <p:txBody>
          <a:bodyPr>
            <a:noAutofit/>
          </a:bodyPr>
          <a:lstStyle>
            <a:lvl1pPr marL="0" indent="0">
              <a:buFontTx/>
              <a:buNone/>
              <a:defRPr sz="240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489113931"/>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285750" y="1579260"/>
            <a:ext cx="4072399" cy="3071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4442952" y="1579260"/>
            <a:ext cx="4072399" cy="3071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285750" y="1121521"/>
            <a:ext cx="8229600" cy="397841"/>
          </a:xfrm>
        </p:spPr>
        <p:txBody>
          <a:bodyPr>
            <a:noAutofit/>
          </a:bodyPr>
          <a:lstStyle>
            <a:lvl1pPr marL="0" indent="0">
              <a:buNone/>
              <a:defRPr sz="2400">
                <a:solidFill>
                  <a:schemeClr val="accent1"/>
                </a:solidFill>
                <a:latin typeface="Arial" panose="020B0604020202020204" pitchFamily="34" charset="0"/>
                <a:cs typeface="Arial" panose="020B0604020202020204" pitchFamily="34" charset="0"/>
              </a:defRPr>
            </a:lvl1pPr>
            <a:lvl2pPr marL="342900" indent="0">
              <a:buNone/>
              <a:defRPr/>
            </a:lvl2pPr>
          </a:lstStyle>
          <a:p>
            <a:pPr lvl="0"/>
            <a:r>
              <a:rPr lang="en-US"/>
              <a:t>Click to edit Master text styles</a:t>
            </a:r>
          </a:p>
        </p:txBody>
      </p:sp>
    </p:spTree>
    <p:extLst>
      <p:ext uri="{BB962C8B-B14F-4D97-AF65-F5344CB8AC3E}">
        <p14:creationId xmlns:p14="http://schemas.microsoft.com/office/powerpoint/2010/main" val="722926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285750" y="1122219"/>
            <a:ext cx="4072399" cy="35150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4442952" y="1122219"/>
            <a:ext cx="4072399" cy="35150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30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285750" y="166270"/>
            <a:ext cx="4072398" cy="89986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285750" y="1579260"/>
            <a:ext cx="4072399" cy="3071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285750" y="1121521"/>
            <a:ext cx="4072398" cy="397841"/>
          </a:xfrm>
        </p:spPr>
        <p:txBody>
          <a:bodyPr>
            <a:noAutofit/>
          </a:bodyPr>
          <a:lstStyle>
            <a:lvl1pPr marL="0" indent="0">
              <a:buNone/>
              <a:defRPr sz="2400">
                <a:solidFill>
                  <a:schemeClr val="accent1"/>
                </a:solidFill>
                <a:latin typeface="Arial" panose="020B0604020202020204" pitchFamily="34" charset="0"/>
                <a:cs typeface="Arial" panose="020B0604020202020204" pitchFamily="34" charset="0"/>
              </a:defRPr>
            </a:lvl1pPr>
            <a:lvl2pPr marL="342900" indent="0">
              <a:buNone/>
              <a:defRPr/>
            </a:lvl2pPr>
          </a:lstStyle>
          <a:p>
            <a:pPr lvl="0"/>
            <a:r>
              <a:rPr lang="en-US"/>
              <a:t>Click to edit Master text styles</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4444795" y="172715"/>
            <a:ext cx="4071938" cy="1808015"/>
          </a:xfrm>
        </p:spPr>
        <p:txBody>
          <a:bodyPr/>
          <a:lstStyle>
            <a:lvl1pPr marL="0" indent="0">
              <a:buNone/>
              <a:defRPr/>
            </a:lvl1pPr>
          </a:lstStyle>
          <a:p>
            <a:endParaRPr lang="en-US"/>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4444603" y="1991307"/>
            <a:ext cx="4071938" cy="352547"/>
          </a:xfrm>
        </p:spPr>
        <p:txBody>
          <a:bodyPr>
            <a:normAutofit/>
          </a:bodyPr>
          <a:lstStyle>
            <a:lvl1pPr marL="0" indent="0">
              <a:buNone/>
              <a:defRPr sz="1200">
                <a:solidFill>
                  <a:schemeClr val="tx1"/>
                </a:solidFill>
              </a:defRPr>
            </a:lvl1pPr>
            <a:lvl2pPr marL="342900" indent="0">
              <a:buNone/>
              <a:defRPr/>
            </a:lvl2pPr>
          </a:lstStyle>
          <a:p>
            <a:pPr lvl="0"/>
            <a:r>
              <a:rPr lang="en-US"/>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4443412" y="2498836"/>
            <a:ext cx="4071938" cy="1808015"/>
          </a:xfrm>
        </p:spPr>
        <p:txBody>
          <a:bodyPr/>
          <a:lstStyle>
            <a:lvl1pPr marL="0" indent="0">
              <a:buNone/>
              <a:defRPr/>
            </a:lvl1pPr>
          </a:lstStyle>
          <a:p>
            <a:endParaRPr lang="en-US"/>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4443220" y="4325308"/>
            <a:ext cx="4071938" cy="352547"/>
          </a:xfrm>
        </p:spPr>
        <p:txBody>
          <a:bodyPr>
            <a:normAutofit/>
          </a:bodyPr>
          <a:lstStyle>
            <a:lvl1pPr marL="0" indent="0">
              <a:buNone/>
              <a:defRPr sz="1200">
                <a:solidFill>
                  <a:schemeClr val="tx1"/>
                </a:solidFill>
              </a:defRPr>
            </a:lvl1pPr>
            <a:lvl2pPr marL="342900" indent="0">
              <a:buNone/>
              <a:defRPr/>
            </a:lvl2pPr>
          </a:lstStyle>
          <a:p>
            <a:pPr lvl="0"/>
            <a:r>
              <a:rPr lang="en-US"/>
              <a:t>Click to edit Master text styles</a:t>
            </a:r>
          </a:p>
        </p:txBody>
      </p:sp>
    </p:spTree>
    <p:extLst>
      <p:ext uri="{BB962C8B-B14F-4D97-AF65-F5344CB8AC3E}">
        <p14:creationId xmlns:p14="http://schemas.microsoft.com/office/powerpoint/2010/main" val="3398779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1"/>
            <a:ext cx="8801100" cy="4800599"/>
          </a:xfrm>
        </p:spPr>
        <p:txBody>
          <a:bodyPr/>
          <a:lstStyle>
            <a:lvl1pPr marL="0" indent="0">
              <a:buNone/>
              <a:defRPr/>
            </a:lvl1pPr>
          </a:lstStyle>
          <a:p>
            <a:endParaRPr lang="en-US"/>
          </a:p>
        </p:txBody>
      </p:sp>
    </p:spTree>
    <p:extLst>
      <p:ext uri="{BB962C8B-B14F-4D97-AF65-F5344CB8AC3E}">
        <p14:creationId xmlns:p14="http://schemas.microsoft.com/office/powerpoint/2010/main" val="2653306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285750" y="1081375"/>
            <a:ext cx="8229600" cy="3181350"/>
          </a:xfrm>
        </p:spPr>
        <p:txBody>
          <a:bodyPr>
            <a:normAutofit/>
          </a:bodyPr>
          <a:lstStyle>
            <a:lvl1pPr marL="0" indent="0">
              <a:buNone/>
              <a:defRPr sz="4500">
                <a:solidFill>
                  <a:schemeClr val="accent1"/>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285750" y="4317902"/>
            <a:ext cx="8229600" cy="376238"/>
          </a:xfrm>
        </p:spPr>
        <p:txBody>
          <a:bodyPr/>
          <a:lstStyle>
            <a:lvl1pPr marL="0" indent="0">
              <a:buNone/>
              <a:defRPr>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607561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a:t>Insert photo here. Drag picture to placeholder or click icon to add.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solidFill>
                <a:latin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16pt Intel Clear Subhead, Date, Etc.</a:t>
            </a:r>
          </a:p>
        </p:txBody>
      </p:sp>
    </p:spTree>
    <p:extLst>
      <p:ext uri="{BB962C8B-B14F-4D97-AF65-F5344CB8AC3E}">
        <p14:creationId xmlns:p14="http://schemas.microsoft.com/office/powerpoint/2010/main" val="18083241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285750" y="1671883"/>
            <a:ext cx="8229600" cy="899867"/>
          </a:xfrm>
        </p:spPr>
        <p:txBody>
          <a:bodyPr anchor="b" anchorCtr="0">
            <a:normAutofit/>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285750" y="2586988"/>
            <a:ext cx="8229600" cy="511451"/>
          </a:xfrm>
        </p:spPr>
        <p:txBody>
          <a:bodyPr>
            <a:normAutofit/>
          </a:bodyPr>
          <a:lstStyle>
            <a:lvl1pPr marL="0" indent="0">
              <a:buNone/>
              <a:defRPr sz="210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8703315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userDrawn="1"/>
        </p:nvSpPr>
        <p:spPr>
          <a:xfrm>
            <a:off x="605191" y="348095"/>
            <a:ext cx="8202470" cy="406431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marL="0" marR="0" indent="0" algn="ctr" defTabSz="619125"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605192" y="1371600"/>
            <a:ext cx="7918040" cy="2400300"/>
          </a:xfrm>
        </p:spPr>
        <p:txBody>
          <a:bodyPr>
            <a:normAutofit/>
          </a:bodyPr>
          <a:lstStyle>
            <a:lvl1pPr algn="ctr">
              <a:defRPr sz="36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Lst>
          </p:cNvPr>
          <p:cNvSpPr/>
          <p:nvPr userDrawn="1"/>
        </p:nvSpPr>
        <p:spPr>
          <a:xfrm>
            <a:off x="8801100" y="4800600"/>
            <a:ext cx="342900" cy="3429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marL="0" marR="0" indent="0" algn="ctr" defTabSz="619125"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Lst>
          </p:cNvPr>
          <p:cNvSpPr txBox="1"/>
          <p:nvPr userDrawn="1"/>
        </p:nvSpPr>
        <p:spPr>
          <a:xfrm>
            <a:off x="8923904" y="4914784"/>
            <a:ext cx="107402" cy="115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1828754" rtl="0" fontAlgn="auto" latinLnBrk="0" hangingPunct="0">
              <a:lnSpc>
                <a:spcPct val="100000"/>
              </a:lnSpc>
              <a:spcBef>
                <a:spcPts val="0"/>
              </a:spcBef>
              <a:spcAft>
                <a:spcPts val="0"/>
              </a:spcAft>
              <a:buClrTx/>
              <a:buSzTx/>
              <a:buFontTx/>
              <a:buNone/>
              <a:tabLst/>
            </a:pPr>
            <a:fld id="{4F6B73DA-0149-4325-A7B8-AE29BD4BC701}" type="slidenum">
              <a:rPr kumimoji="0" lang="en-US" sz="75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1828754" rtl="0" fontAlgn="auto" latinLnBrk="0" hangingPunct="0">
                <a:lnSpc>
                  <a:spcPct val="100000"/>
                </a:lnSpc>
                <a:spcBef>
                  <a:spcPts val="0"/>
                </a:spcBef>
                <a:spcAft>
                  <a:spcPts val="0"/>
                </a:spcAft>
                <a:buClrTx/>
                <a:buSzTx/>
                <a:buFontTx/>
                <a:buNone/>
                <a:tabLst/>
              </a:pPr>
              <a:t>‹#›</a:t>
            </a:fld>
            <a:endParaRPr kumimoji="0" lang="en-US" sz="75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6610919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4" y="2"/>
            <a:ext cx="4465637" cy="4768849"/>
          </a:xfrm>
          <a:solidFill>
            <a:schemeClr val="bg2">
              <a:lumMod val="60000"/>
              <a:lumOff val="40000"/>
            </a:schemeClr>
          </a:solidFill>
        </p:spPr>
        <p:txBody>
          <a:bodyPr/>
          <a:lstStyle>
            <a:lvl1pPr>
              <a:defRPr baseline="0"/>
            </a:lvl1pPr>
          </a:lstStyle>
          <a:p>
            <a:r>
              <a:rPr lang="en-US"/>
              <a:t>Insert photo here. Drag picture to placeholder or click icon to add.</a:t>
            </a:r>
          </a:p>
        </p:txBody>
      </p:sp>
      <p:sp>
        <p:nvSpPr>
          <p:cNvPr id="2" name="Title 1"/>
          <p:cNvSpPr>
            <a:spLocks noGrp="1"/>
          </p:cNvSpPr>
          <p:nvPr>
            <p:ph type="title" hasCustomPrompt="1"/>
          </p:nvPr>
        </p:nvSpPr>
        <p:spPr>
          <a:xfrm>
            <a:off x="455614" y="308848"/>
            <a:ext cx="4006850" cy="868680"/>
          </a:xfrm>
        </p:spPr>
        <p:txBody>
          <a:bodyPr>
            <a:noAutofit/>
          </a:bodyPr>
          <a:lstStyle>
            <a:lvl1pPr>
              <a:defRPr sz="2800" b="0" i="0" baseline="0">
                <a:latin typeface="Intel Clear"/>
                <a:cs typeface="Intel Clear"/>
              </a:defRPr>
            </a:lvl1pPr>
          </a:lstStyle>
          <a:p>
            <a:r>
              <a:rPr lang="en-US"/>
              <a:t>28pt Intel Clear Headline</a:t>
            </a:r>
          </a:p>
        </p:txBody>
      </p:sp>
      <p:sp>
        <p:nvSpPr>
          <p:cNvPr id="14" name="Footer Placeholder 2"/>
          <p:cNvSpPr>
            <a:spLocks noGrp="1"/>
          </p:cNvSpPr>
          <p:nvPr>
            <p:ph type="ftr" sz="quarter" idx="11"/>
          </p:nvPr>
        </p:nvSpPr>
        <p:spPr>
          <a:xfrm>
            <a:off x="3124200" y="4824387"/>
            <a:ext cx="2895600" cy="273844"/>
          </a:xfrm>
        </p:spPr>
        <p:txBody>
          <a:bodyPr/>
          <a:lstStyle/>
          <a:p>
            <a:endParaRPr lang="en-US"/>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Tree>
    <p:extLst>
      <p:ext uri="{BB962C8B-B14F-4D97-AF65-F5344CB8AC3E}">
        <p14:creationId xmlns:p14="http://schemas.microsoft.com/office/powerpoint/2010/main" val="614537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455614" y="1203325"/>
            <a:ext cx="4006851"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4678363" y="1203325"/>
            <a:ext cx="4005264"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1783937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156903" y="1226333"/>
            <a:ext cx="7341755" cy="1406139"/>
          </a:xfrm>
        </p:spPr>
        <p:txBody>
          <a:bodyPr anchor="b">
            <a:normAutofit/>
          </a:bodyPr>
          <a:lstStyle>
            <a:lvl1pPr algn="l">
              <a:defRPr sz="405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156903" y="2701528"/>
            <a:ext cx="7341755" cy="1241822"/>
          </a:xfr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Rectangle 3">
            <a:extLst>
              <a:ext uri="{FF2B5EF4-FFF2-40B4-BE49-F238E27FC236}">
                <a16:creationId xmlns:a16="http://schemas.microsoft.com/office/drawing/2014/main" id="{58416563-7D8F-564E-27F8-0E4D1B747729}"/>
              </a:ext>
            </a:extLst>
          </p:cNvPr>
          <p:cNvSpPr/>
          <p:nvPr userDrawn="1"/>
        </p:nvSpPr>
        <p:spPr>
          <a:xfrm>
            <a:off x="1597351" y="4400186"/>
            <a:ext cx="3174640" cy="484748"/>
          </a:xfrm>
          <a:prstGeom prst="rect">
            <a:avLst/>
          </a:prstGeom>
        </p:spPr>
        <p:txBody>
          <a:bodyPr wrap="square">
            <a:spAutoFit/>
          </a:bodyPr>
          <a:lstStyle/>
          <a:p>
            <a:pPr algn="ctr"/>
            <a:r>
              <a:rPr lang="en-US" sz="9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InProTEd  </a:t>
            </a:r>
          </a:p>
          <a:p>
            <a:pPr algn="ctr"/>
            <a:r>
              <a:rPr lang="en-US" sz="9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I</a:t>
            </a:r>
            <a:r>
              <a:rPr lang="en-US" sz="9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nternational </a:t>
            </a:r>
            <a:r>
              <a:rPr lang="en-US" sz="9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Pro</a:t>
            </a:r>
            <a:r>
              <a:rPr lang="en-US" sz="9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fessionals for </a:t>
            </a:r>
            <a:r>
              <a:rPr lang="en-US" sz="9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T</a:t>
            </a:r>
            <a:r>
              <a:rPr lang="en-US" sz="9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echnology and </a:t>
            </a:r>
            <a:r>
              <a:rPr lang="en-US" sz="9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Ed</a:t>
            </a:r>
            <a:r>
              <a:rPr lang="en-US" sz="9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ucation</a:t>
            </a:r>
            <a:r>
              <a:rPr lang="en-US" sz="75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	</a:t>
            </a:r>
          </a:p>
        </p:txBody>
      </p:sp>
      <p:pic>
        <p:nvPicPr>
          <p:cNvPr id="6" name="Picture 4" descr="Mobirise">
            <a:extLst>
              <a:ext uri="{FF2B5EF4-FFF2-40B4-BE49-F238E27FC236}">
                <a16:creationId xmlns:a16="http://schemas.microsoft.com/office/drawing/2014/main" id="{BAA87DB1-F6CF-F961-CE85-E5291178F8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2286" y="3746021"/>
            <a:ext cx="1171370" cy="98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4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865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06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285750" y="166270"/>
            <a:ext cx="8229600" cy="899867"/>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285750" y="1115292"/>
            <a:ext cx="8229600" cy="35174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16535"/>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285750" y="166270"/>
            <a:ext cx="8229600" cy="899867"/>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285750" y="1582550"/>
            <a:ext cx="8229600" cy="306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285750" y="1120717"/>
            <a:ext cx="8229600" cy="394097"/>
          </a:xfrm>
        </p:spPr>
        <p:txBody>
          <a:bodyPr>
            <a:noAutofit/>
          </a:bodyPr>
          <a:lstStyle>
            <a:lvl1pPr marL="0" indent="0">
              <a:buFontTx/>
              <a:buNone/>
              <a:defRPr sz="240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778871668"/>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285750" y="1579260"/>
            <a:ext cx="4072399" cy="3071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4442952" y="1579260"/>
            <a:ext cx="4072399" cy="3071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285750" y="1121521"/>
            <a:ext cx="8229600" cy="397841"/>
          </a:xfrm>
        </p:spPr>
        <p:txBody>
          <a:bodyPr>
            <a:noAutofit/>
          </a:bodyPr>
          <a:lstStyle>
            <a:lvl1pPr marL="0" indent="0">
              <a:buNone/>
              <a:defRPr sz="2400">
                <a:solidFill>
                  <a:schemeClr val="accent1"/>
                </a:solidFill>
                <a:latin typeface="Arial" panose="020B0604020202020204" pitchFamily="34" charset="0"/>
                <a:cs typeface="Arial" panose="020B0604020202020204" pitchFamily="34" charset="0"/>
              </a:defRPr>
            </a:lvl1pPr>
            <a:lvl2pPr marL="342900" indent="0">
              <a:buNone/>
              <a:defRPr/>
            </a:lvl2pPr>
          </a:lstStyle>
          <a:p>
            <a:pPr lvl="0"/>
            <a:r>
              <a:rPr lang="en-US"/>
              <a:t>Click to edit Master text styles</a:t>
            </a:r>
          </a:p>
        </p:txBody>
      </p:sp>
    </p:spTree>
    <p:extLst>
      <p:ext uri="{BB962C8B-B14F-4D97-AF65-F5344CB8AC3E}">
        <p14:creationId xmlns:p14="http://schemas.microsoft.com/office/powerpoint/2010/main" val="338621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200" y="4824387"/>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lvl2pPr>
            <a:lvl3pPr>
              <a:defRPr sz="1800"/>
            </a:lvl3pPr>
            <a:lvl4pPr>
              <a:defRPr sz="1600"/>
            </a:lvl4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Tree>
    <p:extLst>
      <p:ext uri="{BB962C8B-B14F-4D97-AF65-F5344CB8AC3E}">
        <p14:creationId xmlns:p14="http://schemas.microsoft.com/office/powerpoint/2010/main" val="1358511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285750" y="1122219"/>
            <a:ext cx="4072399" cy="35150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4442952" y="1122219"/>
            <a:ext cx="4072399" cy="35150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0458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285750" y="166270"/>
            <a:ext cx="4072398" cy="89986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285750" y="1579260"/>
            <a:ext cx="4072399" cy="3071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285750" y="1121521"/>
            <a:ext cx="4072398" cy="397841"/>
          </a:xfrm>
        </p:spPr>
        <p:txBody>
          <a:bodyPr>
            <a:noAutofit/>
          </a:bodyPr>
          <a:lstStyle>
            <a:lvl1pPr marL="0" indent="0">
              <a:buNone/>
              <a:defRPr sz="2400">
                <a:solidFill>
                  <a:schemeClr val="accent1"/>
                </a:solidFill>
                <a:latin typeface="Arial" panose="020B0604020202020204" pitchFamily="34" charset="0"/>
                <a:cs typeface="Arial" panose="020B0604020202020204" pitchFamily="34" charset="0"/>
              </a:defRPr>
            </a:lvl1pPr>
            <a:lvl2pPr marL="342900" indent="0">
              <a:buNone/>
              <a:defRPr/>
            </a:lvl2pPr>
          </a:lstStyle>
          <a:p>
            <a:pPr lvl="0"/>
            <a:r>
              <a:rPr lang="en-US"/>
              <a:t>Click to edit Master text styles</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4444795" y="172715"/>
            <a:ext cx="4071938" cy="1808015"/>
          </a:xfrm>
        </p:spPr>
        <p:txBody>
          <a:bodyPr/>
          <a:lstStyle>
            <a:lvl1pPr marL="0" indent="0">
              <a:buNone/>
              <a:defRPr/>
            </a:lvl1pPr>
          </a:lstStyle>
          <a:p>
            <a:endParaRPr lang="en-US"/>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4444603" y="1991307"/>
            <a:ext cx="4071938" cy="352547"/>
          </a:xfrm>
        </p:spPr>
        <p:txBody>
          <a:bodyPr>
            <a:normAutofit/>
          </a:bodyPr>
          <a:lstStyle>
            <a:lvl1pPr marL="0" indent="0">
              <a:buNone/>
              <a:defRPr sz="1200">
                <a:solidFill>
                  <a:schemeClr val="tx1"/>
                </a:solidFill>
              </a:defRPr>
            </a:lvl1pPr>
            <a:lvl2pPr marL="342900" indent="0">
              <a:buNone/>
              <a:defRPr/>
            </a:lvl2pPr>
          </a:lstStyle>
          <a:p>
            <a:pPr lvl="0"/>
            <a:r>
              <a:rPr lang="en-US"/>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4443412" y="2498836"/>
            <a:ext cx="4071938" cy="1808015"/>
          </a:xfrm>
        </p:spPr>
        <p:txBody>
          <a:bodyPr/>
          <a:lstStyle>
            <a:lvl1pPr marL="0" indent="0">
              <a:buNone/>
              <a:defRPr/>
            </a:lvl1pPr>
          </a:lstStyle>
          <a:p>
            <a:endParaRPr lang="en-US"/>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4443220" y="4325308"/>
            <a:ext cx="4071938" cy="352547"/>
          </a:xfrm>
        </p:spPr>
        <p:txBody>
          <a:bodyPr>
            <a:normAutofit/>
          </a:bodyPr>
          <a:lstStyle>
            <a:lvl1pPr marL="0" indent="0">
              <a:buNone/>
              <a:defRPr sz="1200">
                <a:solidFill>
                  <a:schemeClr val="tx1"/>
                </a:solidFill>
              </a:defRPr>
            </a:lvl1pPr>
            <a:lvl2pPr marL="342900" indent="0">
              <a:buNone/>
              <a:defRPr/>
            </a:lvl2pPr>
          </a:lstStyle>
          <a:p>
            <a:pPr lvl="0"/>
            <a:r>
              <a:rPr lang="en-US"/>
              <a:t>Click to edit Master text styles</a:t>
            </a:r>
          </a:p>
        </p:txBody>
      </p:sp>
    </p:spTree>
    <p:extLst>
      <p:ext uri="{BB962C8B-B14F-4D97-AF65-F5344CB8AC3E}">
        <p14:creationId xmlns:p14="http://schemas.microsoft.com/office/powerpoint/2010/main" val="21749279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1"/>
            <a:ext cx="8801100" cy="4800599"/>
          </a:xfrm>
        </p:spPr>
        <p:txBody>
          <a:bodyPr/>
          <a:lstStyle>
            <a:lvl1pPr marL="0" indent="0">
              <a:buNone/>
              <a:defRPr/>
            </a:lvl1pPr>
          </a:lstStyle>
          <a:p>
            <a:endParaRPr lang="en-US"/>
          </a:p>
        </p:txBody>
      </p:sp>
    </p:spTree>
    <p:extLst>
      <p:ext uri="{BB962C8B-B14F-4D97-AF65-F5344CB8AC3E}">
        <p14:creationId xmlns:p14="http://schemas.microsoft.com/office/powerpoint/2010/main" val="36004018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285750" y="1081375"/>
            <a:ext cx="8229600" cy="3181350"/>
          </a:xfrm>
        </p:spPr>
        <p:txBody>
          <a:bodyPr>
            <a:normAutofit/>
          </a:bodyPr>
          <a:lstStyle>
            <a:lvl1pPr marL="0" indent="0">
              <a:buNone/>
              <a:defRPr sz="4500">
                <a:solidFill>
                  <a:schemeClr val="accent1"/>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285750" y="4317902"/>
            <a:ext cx="8229600" cy="376238"/>
          </a:xfrm>
        </p:spPr>
        <p:txBody>
          <a:bodyPr/>
          <a:lstStyle>
            <a:lvl1pPr marL="0" indent="0">
              <a:buNone/>
              <a:defRPr>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4887081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285750" y="1671883"/>
            <a:ext cx="8229600" cy="899867"/>
          </a:xfrm>
        </p:spPr>
        <p:txBody>
          <a:bodyPr anchor="b" anchorCtr="0">
            <a:normAutofit/>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285750" y="2586988"/>
            <a:ext cx="8229600" cy="511451"/>
          </a:xfrm>
        </p:spPr>
        <p:txBody>
          <a:bodyPr>
            <a:normAutofit/>
          </a:bodyPr>
          <a:lstStyle>
            <a:lvl1pPr marL="0" indent="0">
              <a:buNone/>
              <a:defRPr sz="210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6374515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userDrawn="1"/>
        </p:nvSpPr>
        <p:spPr>
          <a:xfrm>
            <a:off x="605191" y="348095"/>
            <a:ext cx="8202470" cy="406431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marL="0" marR="0" indent="0" algn="ctr" defTabSz="619125"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605192" y="1371600"/>
            <a:ext cx="7918040" cy="2400300"/>
          </a:xfrm>
        </p:spPr>
        <p:txBody>
          <a:bodyPr>
            <a:normAutofit/>
          </a:bodyPr>
          <a:lstStyle>
            <a:lvl1pPr algn="ctr">
              <a:defRPr sz="36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Lst>
          </p:cNvPr>
          <p:cNvSpPr/>
          <p:nvPr userDrawn="1"/>
        </p:nvSpPr>
        <p:spPr>
          <a:xfrm>
            <a:off x="8801100" y="4800600"/>
            <a:ext cx="342900" cy="3429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marL="0" marR="0" indent="0" algn="ctr" defTabSz="619125"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Lst>
          </p:cNvPr>
          <p:cNvSpPr txBox="1"/>
          <p:nvPr userDrawn="1"/>
        </p:nvSpPr>
        <p:spPr>
          <a:xfrm>
            <a:off x="8923904" y="4914784"/>
            <a:ext cx="107402" cy="115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1828754" rtl="0" fontAlgn="auto" latinLnBrk="0" hangingPunct="0">
              <a:lnSpc>
                <a:spcPct val="100000"/>
              </a:lnSpc>
              <a:spcBef>
                <a:spcPts val="0"/>
              </a:spcBef>
              <a:spcAft>
                <a:spcPts val="0"/>
              </a:spcAft>
              <a:buClrTx/>
              <a:buSzTx/>
              <a:buFontTx/>
              <a:buNone/>
              <a:tabLst/>
            </a:pPr>
            <a:fld id="{4F6B73DA-0149-4325-A7B8-AE29BD4BC701}" type="slidenum">
              <a:rPr kumimoji="0" lang="en-US" sz="75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1828754" rtl="0" fontAlgn="auto" latinLnBrk="0" hangingPunct="0">
                <a:lnSpc>
                  <a:spcPct val="100000"/>
                </a:lnSpc>
                <a:spcBef>
                  <a:spcPts val="0"/>
                </a:spcBef>
                <a:spcAft>
                  <a:spcPts val="0"/>
                </a:spcAft>
                <a:buClrTx/>
                <a:buSzTx/>
                <a:buFontTx/>
                <a:buNone/>
                <a:tabLst/>
              </a:pPr>
              <a:t>‹#›</a:t>
            </a:fld>
            <a:endParaRPr kumimoji="0" lang="en-US" sz="75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4696980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33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0000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124200" y="4824387"/>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a:latin typeface="Arial"/>
            </a:endParaRPr>
          </a:p>
        </p:txBody>
      </p:sp>
    </p:spTree>
    <p:extLst>
      <p:ext uri="{BB962C8B-B14F-4D97-AF65-F5344CB8AC3E}">
        <p14:creationId xmlns:p14="http://schemas.microsoft.com/office/powerpoint/2010/main" val="2598914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124200" y="4824387"/>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4062063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2"/>
                </a:solidFill>
                <a:latin typeface="+mn-lt"/>
                <a:cs typeface="Intel Clear Light" panose="020B0404020203020204" pitchFamily="34" charset="0"/>
              </a:defRPr>
            </a:lvl1pPr>
            <a:lvl2pPr marL="417513" indent="-225425">
              <a:buFont typeface="Lucida Grande"/>
              <a:buChar char="−"/>
              <a:defRPr sz="1200" baseline="0">
                <a:latin typeface="+mn-lt"/>
                <a:cs typeface="Intel Clear" panose="020B0604020203020204" pitchFamily="34" charset="0"/>
              </a:defRPr>
            </a:lvl2pPr>
            <a:lvl3pPr marL="685800" indent="-228600">
              <a:defRPr sz="1200">
                <a:latin typeface="+mn-lt"/>
              </a:defRPr>
            </a:lvl3pPr>
            <a:lvl4pPr>
              <a:defRPr sz="1100">
                <a:latin typeface="+mn-lt"/>
              </a:defRPr>
            </a:lvl4pPr>
            <a:lvl5pPr>
              <a:defRPr sz="1050">
                <a:latin typeface="+mn-lt"/>
              </a:defRPr>
            </a:lvl5pPr>
          </a:lstStyle>
          <a:p>
            <a:pPr lvl="0"/>
            <a:r>
              <a:rPr lang="en-US"/>
              <a:t>“36pt Intel Clear Bold Text”</a:t>
            </a:r>
          </a:p>
          <a:p>
            <a:pPr lvl="1"/>
            <a:r>
              <a:rPr lang="en-US" err="1"/>
              <a:t>12pt</a:t>
            </a:r>
            <a:r>
              <a:rPr lang="en-US"/>
              <a:t> Attribution</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824387"/>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1192946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a:p>
        </p:txBody>
      </p:sp>
      <p:sp>
        <p:nvSpPr>
          <p:cNvPr id="14" name="Footer Placeholder 2"/>
          <p:cNvSpPr>
            <a:spLocks noGrp="1"/>
          </p:cNvSpPr>
          <p:nvPr>
            <p:ph type="ftr" sz="quarter" idx="11"/>
          </p:nvPr>
        </p:nvSpPr>
        <p:spPr>
          <a:xfrm>
            <a:off x="3124200" y="4824387"/>
            <a:ext cx="2895600" cy="273844"/>
          </a:xfrm>
          <a:prstGeom prst="rect">
            <a:avLst/>
          </a:prstGeom>
        </p:spPr>
        <p:txBody>
          <a:bodyPr/>
          <a:lstStyle/>
          <a:p>
            <a:endParaRPr lang="en-US"/>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3638207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a:t>Insert photo here. Drag picture to placeholder or click icon to add.</a:t>
            </a:r>
          </a:p>
        </p:txBody>
      </p:sp>
      <p:sp>
        <p:nvSpPr>
          <p:cNvPr id="14" name="Footer Placeholder 2"/>
          <p:cNvSpPr>
            <a:spLocks noGrp="1"/>
          </p:cNvSpPr>
          <p:nvPr>
            <p:ph type="ftr" sz="quarter" idx="11"/>
          </p:nvPr>
        </p:nvSpPr>
        <p:spPr>
          <a:xfrm>
            <a:off x="3124200" y="4824387"/>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a:solidFill>
                <a:schemeClr val="tx2"/>
              </a:solidFill>
              <a:cs typeface="Neo Sans Intel"/>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2392689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6.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8.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7.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accent3">
                    <a:lumMod val="50000"/>
                  </a:schemeClr>
                </a:solidFill>
                <a:latin typeface="+mn-lt"/>
                <a:cs typeface="Intel Clear Light" panose="020B0404020203020204" pitchFamily="34" charset="0"/>
              </a:defRPr>
            </a:lvl1pPr>
          </a:lstStyle>
          <a:p>
            <a:fld id="{EE2556C5-CE8C-6547-B838-EA80C61A4AF7}" type="slidenum">
              <a:rPr lang="en-US" smtClean="0"/>
              <a:pPr/>
              <a:t>‹#›</a:t>
            </a:fld>
            <a:endParaRPr lang="en-US"/>
          </a:p>
        </p:txBody>
      </p:sp>
      <p:sp>
        <p:nvSpPr>
          <p:cNvPr id="4" name="Rectangle 3">
            <a:extLst>
              <a:ext uri="{FF2B5EF4-FFF2-40B4-BE49-F238E27FC236}">
                <a16:creationId xmlns:a16="http://schemas.microsoft.com/office/drawing/2014/main" id="{EBA9BA1C-23CD-E0E0-967F-3580A19C6B47}"/>
              </a:ext>
            </a:extLst>
          </p:cNvPr>
          <p:cNvSpPr/>
          <p:nvPr userDrawn="1"/>
        </p:nvSpPr>
        <p:spPr>
          <a:xfrm>
            <a:off x="1397794" y="4833370"/>
            <a:ext cx="5668176" cy="219291"/>
          </a:xfrm>
          <a:prstGeom prst="rect">
            <a:avLst/>
          </a:prstGeom>
        </p:spPr>
        <p:txBody>
          <a:bodyPr wrap="square">
            <a:spAutoFit/>
          </a:bodyPr>
          <a:lstStyle/>
          <a:p>
            <a:pPr algn="ct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2024 Copyright © by INPROTED –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I</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nternational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Pro</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fessionals for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T</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echnology and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Ed</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ucation. All rights reserved </a:t>
            </a:r>
            <a:r>
              <a:rPr lang="en-US" sz="825"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	</a:t>
            </a:r>
          </a:p>
        </p:txBody>
      </p:sp>
    </p:spTree>
    <p:extLst>
      <p:ext uri="{BB962C8B-B14F-4D97-AF65-F5344CB8AC3E}">
        <p14:creationId xmlns:p14="http://schemas.microsoft.com/office/powerpoint/2010/main" val="3786227823"/>
      </p:ext>
    </p:extLst>
  </p:cSld>
  <p:clrMap bg1="lt1" tx1="dk1" bg2="lt2" tx2="dk2" accent1="accent1" accent2="accent2" accent3="accent3" accent4="accent4" accent5="accent5" accent6="accent6" hlink="hlink" folHlink="folHlink"/>
  <p:sldLayoutIdLst>
    <p:sldLayoutId id="2147483673" r:id="rId1"/>
    <p:sldLayoutId id="2147483679" r:id="rId2"/>
    <p:sldLayoutId id="2147483674" r:id="rId3"/>
    <p:sldLayoutId id="2147483650" r:id="rId4"/>
    <p:sldLayoutId id="2147483684" r:id="rId5"/>
    <p:sldLayoutId id="2147483652" r:id="rId6"/>
    <p:sldLayoutId id="2147483660" r:id="rId7"/>
    <p:sldLayoutId id="2147483668" r:id="rId8"/>
    <p:sldLayoutId id="2147483669" r:id="rId9"/>
    <p:sldLayoutId id="2147483670" r:id="rId10"/>
    <p:sldLayoutId id="2147483672" r:id="rId11"/>
    <p:sldLayoutId id="2147483651" r:id="rId12"/>
    <p:sldLayoutId id="2147483677" r:id="rId13"/>
    <p:sldLayoutId id="2147483665" r:id="rId14"/>
    <p:sldLayoutId id="2147483654" r:id="rId15"/>
    <p:sldLayoutId id="2147483655" r:id="rId16"/>
    <p:sldLayoutId id="2147483676" r:id="rId17"/>
    <p:sldLayoutId id="2147483683" r:id="rId18"/>
    <p:sldLayoutId id="2147483681" r:id="rId19"/>
  </p:sldLayoutIdLst>
  <p:hf hdr="0" ftr="0" dt="0"/>
  <p:txStyles>
    <p:titleStyle>
      <a:lvl1pPr algn="l" defTabSz="457200" rtl="0" eaLnBrk="1" latinLnBrk="0" hangingPunct="1">
        <a:lnSpc>
          <a:spcPct val="100000"/>
        </a:lnSpc>
        <a:spcBef>
          <a:spcPct val="0"/>
        </a:spcBef>
        <a:buNone/>
        <a:defRPr sz="2800"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rgbClr val="003C71"/>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rgbClr val="003C71"/>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rgbClr val="003C71"/>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rgbClr val="003C7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285750" y="166270"/>
            <a:ext cx="8229600" cy="89986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285750" y="1118755"/>
            <a:ext cx="8229600" cy="35139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5BF41EA-3085-473A-967C-3157944804D0}"/>
              </a:ext>
            </a:extLst>
          </p:cNvPr>
          <p:cNvSpPr/>
          <p:nvPr userDrawn="1"/>
        </p:nvSpPr>
        <p:spPr>
          <a:xfrm>
            <a:off x="0" y="4794969"/>
            <a:ext cx="8801100" cy="3429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marL="0" marR="0" indent="0" algn="ctr" defTabSz="619125"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02FB4E28-8FF4-469D-9172-AA2B2441695C}"/>
              </a:ext>
            </a:extLst>
          </p:cNvPr>
          <p:cNvSpPr txBox="1"/>
          <p:nvPr userDrawn="1"/>
        </p:nvSpPr>
        <p:spPr>
          <a:xfrm>
            <a:off x="8923904" y="4914784"/>
            <a:ext cx="107402" cy="115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1828754" rtl="0" fontAlgn="auto" latinLnBrk="0" hangingPunct="0">
              <a:lnSpc>
                <a:spcPct val="100000"/>
              </a:lnSpc>
              <a:spcBef>
                <a:spcPts val="0"/>
              </a:spcBef>
              <a:spcAft>
                <a:spcPts val="0"/>
              </a:spcAft>
              <a:buClrTx/>
              <a:buSzTx/>
              <a:buFontTx/>
              <a:buNone/>
              <a:tabLst/>
            </a:pPr>
            <a:fld id="{4F6B73DA-0149-4325-A7B8-AE29BD4BC701}" type="slidenum">
              <a:rPr kumimoji="0" lang="en-US" sz="75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1828754" rtl="0" fontAlgn="auto" latinLnBrk="0" hangingPunct="0">
                <a:lnSpc>
                  <a:spcPct val="100000"/>
                </a:lnSpc>
                <a:spcBef>
                  <a:spcPts val="0"/>
                </a:spcBef>
                <a:spcAft>
                  <a:spcPts val="0"/>
                </a:spcAft>
                <a:buClrTx/>
                <a:buSzTx/>
                <a:buFontTx/>
                <a:buNone/>
                <a:tabLst/>
              </a:pPr>
              <a:t>‹#›</a:t>
            </a:fld>
            <a:endParaRPr kumimoji="0" lang="en-US" sz="75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462C4174-C58D-4EF7-A490-8F73147A264E}"/>
              </a:ext>
            </a:extLst>
          </p:cNvPr>
          <p:cNvSpPr/>
          <p:nvPr userDrawn="1"/>
        </p:nvSpPr>
        <p:spPr>
          <a:xfrm>
            <a:off x="8801100" y="0"/>
            <a:ext cx="342900" cy="48006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marL="0" marR="0" indent="0" algn="ctr" defTabSz="619125"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51B6E8EF-3C09-431E-AABF-712F77C9A26E}"/>
              </a:ext>
            </a:extLst>
          </p:cNvPr>
          <p:cNvSpPr/>
          <p:nvPr userDrawn="1"/>
        </p:nvSpPr>
        <p:spPr>
          <a:xfrm>
            <a:off x="2015980" y="4845535"/>
            <a:ext cx="5668176" cy="219291"/>
          </a:xfrm>
          <a:prstGeom prst="rect">
            <a:avLst/>
          </a:prstGeom>
        </p:spPr>
        <p:txBody>
          <a:bodyPr wrap="square">
            <a:spAutoFit/>
          </a:bodyPr>
          <a:lstStyle/>
          <a:p>
            <a:pPr algn="ct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2024 Copyright © by INPROTED –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I</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nternational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Pro</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fessionals for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T</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echnology and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Ed</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ucation. All rights reserved </a:t>
            </a:r>
            <a:r>
              <a:rPr lang="en-US" sz="825"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	</a:t>
            </a:r>
          </a:p>
        </p:txBody>
      </p:sp>
      <p:pic>
        <p:nvPicPr>
          <p:cNvPr id="2050" name="Picture 2" descr="May be an image of text that says 'code S'">
            <a:extLst>
              <a:ext uri="{FF2B5EF4-FFF2-40B4-BE49-F238E27FC236}">
                <a16:creationId xmlns:a16="http://schemas.microsoft.com/office/drawing/2014/main" id="{6FB3FDA9-4671-0D72-1505-9B2335156353}"/>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73856" y="48661"/>
            <a:ext cx="1027244" cy="56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56949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xStyles>
    <p:titleStyle>
      <a:lvl1pPr algn="l" defTabSz="685800" rtl="0" eaLnBrk="1" latinLnBrk="0" hangingPunct="1">
        <a:lnSpc>
          <a:spcPct val="90000"/>
        </a:lnSpc>
        <a:spcBef>
          <a:spcPct val="0"/>
        </a:spcBef>
        <a:buNone/>
        <a:defRPr sz="27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IntelOne Display Regular" panose="020B0503020203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IntelOne Display Regular" panose="020B0503020203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IntelOne Display Regular" panose="020B0503020203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IntelOne Display Regular" panose="020B0503020203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IntelOne Display Regular" panose="020B0503020203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285750" y="166270"/>
            <a:ext cx="8229600" cy="89986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285750" y="1118755"/>
            <a:ext cx="8229600" cy="35139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5BF41EA-3085-473A-967C-3157944804D0}"/>
              </a:ext>
            </a:extLst>
          </p:cNvPr>
          <p:cNvSpPr/>
          <p:nvPr userDrawn="1"/>
        </p:nvSpPr>
        <p:spPr>
          <a:xfrm>
            <a:off x="0" y="4794969"/>
            <a:ext cx="8801100" cy="3429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marL="0" marR="0" indent="0" algn="ctr" defTabSz="619125"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02FB4E28-8FF4-469D-9172-AA2B2441695C}"/>
              </a:ext>
            </a:extLst>
          </p:cNvPr>
          <p:cNvSpPr txBox="1"/>
          <p:nvPr userDrawn="1"/>
        </p:nvSpPr>
        <p:spPr>
          <a:xfrm>
            <a:off x="8923904" y="4914784"/>
            <a:ext cx="107402" cy="115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1828754" rtl="0" fontAlgn="auto" latinLnBrk="0" hangingPunct="0">
              <a:lnSpc>
                <a:spcPct val="100000"/>
              </a:lnSpc>
              <a:spcBef>
                <a:spcPts val="0"/>
              </a:spcBef>
              <a:spcAft>
                <a:spcPts val="0"/>
              </a:spcAft>
              <a:buClrTx/>
              <a:buSzTx/>
              <a:buFontTx/>
              <a:buNone/>
              <a:tabLst/>
            </a:pPr>
            <a:fld id="{4F6B73DA-0149-4325-A7B8-AE29BD4BC701}" type="slidenum">
              <a:rPr kumimoji="0" lang="en-US" sz="75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1828754" rtl="0" fontAlgn="auto" latinLnBrk="0" hangingPunct="0">
                <a:lnSpc>
                  <a:spcPct val="100000"/>
                </a:lnSpc>
                <a:spcBef>
                  <a:spcPts val="0"/>
                </a:spcBef>
                <a:spcAft>
                  <a:spcPts val="0"/>
                </a:spcAft>
                <a:buClrTx/>
                <a:buSzTx/>
                <a:buFontTx/>
                <a:buNone/>
                <a:tabLst/>
              </a:pPr>
              <a:t>‹#›</a:t>
            </a:fld>
            <a:endParaRPr kumimoji="0" lang="en-US" sz="75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462C4174-C58D-4EF7-A490-8F73147A264E}"/>
              </a:ext>
            </a:extLst>
          </p:cNvPr>
          <p:cNvSpPr/>
          <p:nvPr userDrawn="1"/>
        </p:nvSpPr>
        <p:spPr>
          <a:xfrm>
            <a:off x="8801100" y="0"/>
            <a:ext cx="342900" cy="48006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marL="0" marR="0" indent="0" algn="ctr" defTabSz="619125"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51B6E8EF-3C09-431E-AABF-712F77C9A26E}"/>
              </a:ext>
            </a:extLst>
          </p:cNvPr>
          <p:cNvSpPr/>
          <p:nvPr userDrawn="1"/>
        </p:nvSpPr>
        <p:spPr>
          <a:xfrm>
            <a:off x="2015980" y="4845535"/>
            <a:ext cx="5668176" cy="219291"/>
          </a:xfrm>
          <a:prstGeom prst="rect">
            <a:avLst/>
          </a:prstGeom>
        </p:spPr>
        <p:txBody>
          <a:bodyPr wrap="square">
            <a:spAutoFit/>
          </a:bodyPr>
          <a:lstStyle/>
          <a:p>
            <a:pPr algn="ct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2023 Copyright © by InProTEd –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I</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nternational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Pro</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fessionals for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T</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echnology and </a:t>
            </a:r>
            <a:r>
              <a:rPr lang="en-US" sz="825"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Ed</a:t>
            </a:r>
            <a:r>
              <a:rPr lang="en-US" sz="825"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ucation. All rights reserved </a:t>
            </a:r>
            <a:r>
              <a:rPr lang="en-US" sz="825"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	</a:t>
            </a:r>
          </a:p>
        </p:txBody>
      </p:sp>
      <p:pic>
        <p:nvPicPr>
          <p:cNvPr id="1028" name="Picture 4" descr="Mobirise">
            <a:extLst>
              <a:ext uri="{FF2B5EF4-FFF2-40B4-BE49-F238E27FC236}">
                <a16:creationId xmlns:a16="http://schemas.microsoft.com/office/drawing/2014/main" id="{45BE5FC0-FB82-9FDE-0853-F3A8D3D4699B}"/>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00221" y="4343619"/>
            <a:ext cx="738133" cy="622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FFB7108-4A79-9F08-0C1C-C8E4AC97835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85751" y="4453487"/>
            <a:ext cx="888623" cy="68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91718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l" defTabSz="685800" rtl="0" eaLnBrk="1" latinLnBrk="0" hangingPunct="1">
        <a:lnSpc>
          <a:spcPct val="90000"/>
        </a:lnSpc>
        <a:spcBef>
          <a:spcPct val="0"/>
        </a:spcBef>
        <a:buNone/>
        <a:defRPr sz="27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IntelOne Display Regular" panose="020B0503020203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IntelOne Display Regular" panose="020B0503020203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IntelOne Display Regular" panose="020B0503020203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IntelOne Display Regular" panose="020B0503020203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IntelOne Display Regular" panose="020B0503020203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hyperlink" Target="http://labs.supinfochina.com/en/tag/hyper-v/" TargetMode="External"/><Relationship Id="rId3" Type="http://schemas.openxmlformats.org/officeDocument/2006/relationships/image" Target="../media/image15.png"/><Relationship Id="rId7"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hyperlink" Target="https://opensai.org/bitacora/instalar-y-configurar-una-solucion-de-virtualizacion-en-ubuntu-18-04-basandonos-en-kvm-libvirt-y-virtual-machine-manager" TargetMode="External"/><Relationship Id="rId4" Type="http://schemas.openxmlformats.org/officeDocument/2006/relationships/image" Target="../media/image16.png"/><Relationship Id="rId9" Type="http://schemas.openxmlformats.org/officeDocument/2006/relationships/image" Target="../media/image64.jpeg"/></Relationships>
</file>

<file path=ppt/slides/_rels/slide12.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hyperlink" Target="https://en.wikipedia.org/wiki/OpenShift" TargetMode="External"/><Relationship Id="rId3" Type="http://schemas.openxmlformats.org/officeDocument/2006/relationships/notesSlide" Target="../notesSlides/notesSlide12.xml"/><Relationship Id="rId7" Type="http://schemas.openxmlformats.org/officeDocument/2006/relationships/image" Target="../media/image66.jpeg"/><Relationship Id="rId12" Type="http://schemas.openxmlformats.org/officeDocument/2006/relationships/image" Target="../media/image70.pn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image" Target="../media/image16.png"/><Relationship Id="rId10" Type="http://schemas.openxmlformats.org/officeDocument/2006/relationships/hyperlink" Target="https://de.wikipedia.org/wiki/Rkt_(Software)" TargetMode="External"/><Relationship Id="rId4" Type="http://schemas.openxmlformats.org/officeDocument/2006/relationships/image" Target="../media/image15.png"/><Relationship Id="rId9"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hyperlink" Target="https://aws.amazon.com/marketplace" TargetMode="External"/><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pixabay.com/en/let-s-do-it-reminder-post-note-1432952/" TargetMode="External"/><Relationship Id="rId5" Type="http://schemas.openxmlformats.org/officeDocument/2006/relationships/image" Target="../media/image71.png"/><Relationship Id="rId4" Type="http://schemas.openxmlformats.org/officeDocument/2006/relationships/hyperlink" Target="https://hub.docker.co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7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77.jpe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hyperlink" Target="https://zh.m.wikipedia.org/wiki/File:Microsoft_logo.sv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2.xml"/><Relationship Id="rId1" Type="http://schemas.openxmlformats.org/officeDocument/2006/relationships/slideLayout" Target="../slideLayouts/slideLayout34.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slproweb.com/products/Win32OpenSSL.html" TargetMode="Externa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DariusBuhai/FMI-Unibuc/blob/main/Year%20III/Semester%201/SSI/Laborator/Laboratorul%2012/SSI%20L12%20-%20Semnaturi%20electronice%20si%20certificate%20digitale.pdf" TargetMode="External"/><Relationship Id="rId2" Type="http://schemas.openxmlformats.org/officeDocument/2006/relationships/hyperlink" Target="https://missing.csail.mit.edu/2020/security" TargetMode="Externa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5.xml"/><Relationship Id="rId1" Type="http://schemas.openxmlformats.org/officeDocument/2006/relationships/slideLayout" Target="../slideLayouts/slideLayout38.xml"/><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hyperlink" Target="https://valerieaurora.org/hash.html" TargetMode="External"/><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hyperlink" Target="https://www.tutorialspoint.com/java/java_string_hashcode.htm" TargetMode="External"/><Relationship Id="rId2" Type="http://schemas.openxmlformats.org/officeDocument/2006/relationships/notesSlide" Target="../notesSlides/notesSlide28.xml"/><Relationship Id="rId1" Type="http://schemas.openxmlformats.org/officeDocument/2006/relationships/slideLayout" Target="../slideLayouts/slideLayout38.xml"/><Relationship Id="rId5" Type="http://schemas.openxmlformats.org/officeDocument/2006/relationships/hyperlink" Target="https://ideone.com/GGAA8d" TargetMode="External"/><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38.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3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0.xml"/><Relationship Id="rId1" Type="http://schemas.openxmlformats.org/officeDocument/2006/relationships/slideLayout" Target="../slideLayouts/slideLayout46.xml"/><Relationship Id="rId6" Type="http://schemas.openxmlformats.org/officeDocument/2006/relationships/image" Target="../media/image93.wmf"/><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46.xml"/><Relationship Id="rId5" Type="http://schemas.openxmlformats.org/officeDocument/2006/relationships/image" Target="../media/image93.wmf"/><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hyperlink" Target="https://slproweb.com/products/Win32OpenSSL.html" TargetMode="Externa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38.xml"/><Relationship Id="rId6" Type="http://schemas.openxmlformats.org/officeDocument/2006/relationships/hyperlink" Target="http://www.rauldiego.es/google-drive/" TargetMode="External"/><Relationship Id="rId5" Type="http://schemas.openxmlformats.org/officeDocument/2006/relationships/image" Target="../media/image95.jpeg"/><Relationship Id="rId4" Type="http://schemas.openxmlformats.org/officeDocument/2006/relationships/hyperlink" Target="https://commons.wikimedia.org/wiki/File:Dropbox_logo_2017.sv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hyperlink" Target="http://nakedsecurity.sophos.com/2012/06/21/linkedin-slapped-with-5-million-class-action-suit-over-leaked-passwords/" TargetMode="External"/><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38.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46.xml"/><Relationship Id="rId5" Type="http://schemas.openxmlformats.org/officeDocument/2006/relationships/image" Target="../media/image93.wmf"/><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DariusBuhai/FMI-Unibuc/tree/main/Year%20III/Semester%201/SSI/Laborator/Laborator%2010" TargetMode="External"/><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commons.wikimedia.org/wiki/File%3ADropbox_Icon.svg" TargetMode="External"/><Relationship Id="rId18" Type="http://schemas.openxmlformats.org/officeDocument/2006/relationships/image" Target="../media/image25.png"/><Relationship Id="rId3" Type="http://schemas.openxmlformats.org/officeDocument/2006/relationships/image" Target="../media/image17.jpeg"/><Relationship Id="rId21" Type="http://schemas.openxmlformats.org/officeDocument/2006/relationships/hyperlink" Target="https://owl.excelsior.edu/educator-resources/owl-across-disciplines/owl-across-the-disciplines-grammar-and-usage/" TargetMode="External"/><Relationship Id="rId7" Type="http://schemas.openxmlformats.org/officeDocument/2006/relationships/hyperlink" Target="https://cat.xula.edu/food/brightspace-tip-19-google-apps-integration/" TargetMode="External"/><Relationship Id="rId12" Type="http://schemas.openxmlformats.org/officeDocument/2006/relationships/image" Target="../media/image22.png"/><Relationship Id="rId17" Type="http://schemas.openxmlformats.org/officeDocument/2006/relationships/hyperlink" Target="http://rootuniverse.blogspot.com/2015/01/office-365-free-download-with-product.html" TargetMode="External"/><Relationship Id="rId2" Type="http://schemas.openxmlformats.org/officeDocument/2006/relationships/notesSlide" Target="../notesSlides/notesSlide5.xml"/><Relationship Id="rId16" Type="http://schemas.openxmlformats.org/officeDocument/2006/relationships/image" Target="../media/image24.jpeg"/><Relationship Id="rId20" Type="http://schemas.openxmlformats.org/officeDocument/2006/relationships/image" Target="../media/image26.jpe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hyperlink" Target="https://fr.wikipedia.org/wiki/Fichier:Logo-Snapchat.png" TargetMode="External"/><Relationship Id="rId5" Type="http://schemas.openxmlformats.org/officeDocument/2006/relationships/hyperlink" Target="http://people-technologyinteraction.blogspot.com/2012/03/whatsapp.html" TargetMode="External"/><Relationship Id="rId15" Type="http://schemas.openxmlformats.org/officeDocument/2006/relationships/hyperlink" Target="http://commons.wikimedia.org/wiki/file:facebook_shiny_icon.svg" TargetMode="External"/><Relationship Id="rId10" Type="http://schemas.openxmlformats.org/officeDocument/2006/relationships/image" Target="../media/image21.png"/><Relationship Id="rId19" Type="http://schemas.openxmlformats.org/officeDocument/2006/relationships/hyperlink" Target="https://en.wikipedia.org/wiki/Capital_One" TargetMode="External"/><Relationship Id="rId4" Type="http://schemas.openxmlformats.org/officeDocument/2006/relationships/image" Target="../media/image18.png"/><Relationship Id="rId9" Type="http://schemas.openxmlformats.org/officeDocument/2006/relationships/hyperlink" Target="https://www.leafsoftwaresolutions.com/leverage-microsoft-teams.html" TargetMode="External"/><Relationship Id="rId14" Type="http://schemas.openxmlformats.org/officeDocument/2006/relationships/image" Target="../media/image23.png"/><Relationship Id="rId22"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DariusBuhai/FMI-Unibuc/tree/main/Year%20III/Semester%201/SSI/Laborator/Laborator%2010" TargetMode="External"/><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100.jpeg"/><Relationship Id="rId7"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46.xml"/><Relationship Id="rId6" Type="http://schemas.openxmlformats.org/officeDocument/2006/relationships/hyperlink" Target="https://de.wikipedia.org/wiki/Signal_(Messenger)" TargetMode="External"/><Relationship Id="rId11" Type="http://schemas.openxmlformats.org/officeDocument/2006/relationships/hyperlink" Target="https://tesmail.org/cropped-locked-mail-512-blue-preview-png/" TargetMode="External"/><Relationship Id="rId5" Type="http://schemas.openxmlformats.org/officeDocument/2006/relationships/image" Target="../media/image101.png"/><Relationship Id="rId10" Type="http://schemas.openxmlformats.org/officeDocument/2006/relationships/image" Target="../media/image104.png"/><Relationship Id="rId4" Type="http://schemas.openxmlformats.org/officeDocument/2006/relationships/hyperlink" Target="https://www.knowledge7.com/training/courses/core-computing/effective-git/" TargetMode="External"/><Relationship Id="rId9" Type="http://schemas.openxmlformats.org/officeDocument/2006/relationships/hyperlink" Target="https://universonokia.blogspot.com/2016/07/link-invito-gruppi-e-supporto-gif.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46.xml"/><Relationship Id="rId5" Type="http://schemas.openxmlformats.org/officeDocument/2006/relationships/image" Target="../media/image83.jpe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46.xml"/><Relationship Id="rId6" Type="http://schemas.openxmlformats.org/officeDocument/2006/relationships/image" Target="../media/image83.jpeg"/><Relationship Id="rId5" Type="http://schemas.openxmlformats.org/officeDocument/2006/relationships/image" Target="../media/image105.jpe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50.xml"/><Relationship Id="rId1" Type="http://schemas.openxmlformats.org/officeDocument/2006/relationships/slideLayout" Target="../slideLayouts/slideLayout37.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51.xml"/><Relationship Id="rId1" Type="http://schemas.openxmlformats.org/officeDocument/2006/relationships/slideLayout" Target="../slideLayouts/slideLayout46.xml"/><Relationship Id="rId5" Type="http://schemas.openxmlformats.org/officeDocument/2006/relationships/image" Target="../media/image93.wmf"/><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1.bin"/><Relationship Id="rId1" Type="http://schemas.openxmlformats.org/officeDocument/2006/relationships/slideLayout" Target="../slideLayouts/slideLayout38.xml"/><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hyperlink" Target="mailto:monica@inproted.org" TargetMode="External"/><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hyperlink" Target="https://courses.csail.mit.edu/6.857/" TargetMode="External"/><Relationship Id="rId2" Type="http://schemas.openxmlformats.org/officeDocument/2006/relationships/hyperlink" Target="https://css.csail.mit.edu/6.858/" TargetMode="External"/><Relationship Id="rId1" Type="http://schemas.openxmlformats.org/officeDocument/2006/relationships/slideLayout" Target="../slideLayouts/slideLayout38.xml"/><Relationship Id="rId5" Type="http://schemas.openxmlformats.org/officeDocument/2006/relationships/hyperlink" Target="https://www.schneier.com/blog/archives/2015/05/amateurs_produc.html" TargetMode="External"/><Relationship Id="rId4" Type="http://schemas.openxmlformats.org/officeDocument/2006/relationships/hyperlink" Target="https://courses.csail.mit.edu/6.857/2020/files/L02-Killian-lecture-slides-on-growth-of-cryptography.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2.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hyperlink" Target="https://en.wikipedia.org/wiki/Integer_factorization#cite_note-rsa768-3" TargetMode="Externa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Euclid%27s_Elements" TargetMode="External"/><Relationship Id="rId2" Type="http://schemas.openxmlformats.org/officeDocument/2006/relationships/hyperlink" Target="https://en.wikipedia.org/wiki/Euclidean_geometry" TargetMode="External"/><Relationship Id="rId1" Type="http://schemas.openxmlformats.org/officeDocument/2006/relationships/slideLayout" Target="../slideLayouts/slideLayout37.xml"/><Relationship Id="rId4" Type="http://schemas.openxmlformats.org/officeDocument/2006/relationships/hyperlink" Target="https://en.wikipedia.org/wiki/Euclidean_algorithm"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8" Type="http://schemas.openxmlformats.org/officeDocument/2006/relationships/hyperlink" Target="https://www.inteldig.com/seccion/tutoriales/page/2/" TargetMode="External"/><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hyperlink" Target="https://ugeek.github.io/blog/post/2020-03-31-creando-contenedores-con-dockerc.html" TargetMode="External"/><Relationship Id="rId5" Type="http://schemas.openxmlformats.org/officeDocument/2006/relationships/image" Target="../media/image30.png"/><Relationship Id="rId4" Type="http://schemas.openxmlformats.org/officeDocument/2006/relationships/hyperlink" Target="https://www.flickr.com/photos/133825397@N08/38203358075/" TargetMode="External"/></Relationships>
</file>

<file path=ppt/slides/_rels/slide9.xml.rels><?xml version="1.0" encoding="UTF-8" standalone="yes"?>
<Relationships xmlns="http://schemas.openxmlformats.org/package/2006/relationships"><Relationship Id="rId13" Type="http://schemas.openxmlformats.org/officeDocument/2006/relationships/slideLayout" Target="../slideLayouts/slideLayout4.xml"/><Relationship Id="rId18" Type="http://schemas.openxmlformats.org/officeDocument/2006/relationships/hyperlink" Target="http://bezhare.blogspot.com/2011/04/bezhare-know-more-about-penguin-linux.html" TargetMode="External"/><Relationship Id="rId26" Type="http://schemas.openxmlformats.org/officeDocument/2006/relationships/image" Target="../media/image42.png"/><Relationship Id="rId39" Type="http://schemas.openxmlformats.org/officeDocument/2006/relationships/hyperlink" Target="https://en.wikipedia.org/wiki/Node.js" TargetMode="External"/><Relationship Id="rId21" Type="http://schemas.openxmlformats.org/officeDocument/2006/relationships/image" Target="../media/image37.png"/><Relationship Id="rId34" Type="http://schemas.openxmlformats.org/officeDocument/2006/relationships/image" Target="../media/image50.png"/><Relationship Id="rId42" Type="http://schemas.openxmlformats.org/officeDocument/2006/relationships/image" Target="../media/image57.png"/><Relationship Id="rId47" Type="http://schemas.openxmlformats.org/officeDocument/2006/relationships/hyperlink" Target="https://www.pngall.com/data-center-png/" TargetMode="Externa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image" Target="../media/image33.png"/><Relationship Id="rId29" Type="http://schemas.openxmlformats.org/officeDocument/2006/relationships/image" Target="../media/image45.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40.png"/><Relationship Id="rId32" Type="http://schemas.openxmlformats.org/officeDocument/2006/relationships/image" Target="../media/image48.jpeg"/><Relationship Id="rId37" Type="http://schemas.openxmlformats.org/officeDocument/2006/relationships/image" Target="../media/image53.png"/><Relationship Id="rId40" Type="http://schemas.openxmlformats.org/officeDocument/2006/relationships/image" Target="../media/image55.png"/><Relationship Id="rId45" Type="http://schemas.openxmlformats.org/officeDocument/2006/relationships/image" Target="../media/image59.png"/><Relationship Id="rId5" Type="http://schemas.openxmlformats.org/officeDocument/2006/relationships/tags" Target="../tags/tag5.xml"/><Relationship Id="rId15" Type="http://schemas.openxmlformats.org/officeDocument/2006/relationships/image" Target="../media/image32.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tags" Target="../tags/tag10.xml"/><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hyperlink" Target="https://arkit.co.in/howto-install-openssl-on-windows/" TargetMode="Externa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9.xml"/><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8.png"/><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image" Target="../media/image34.jpe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0.png"/><Relationship Id="rId20" Type="http://schemas.openxmlformats.org/officeDocument/2006/relationships/image" Target="../media/image36.png"/><Relationship Id="rId41"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IntelOne Display Regular"/>
            </a:endParaRPr>
          </a:p>
        </p:txBody>
      </p:sp>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1"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IntelOne Display Regular"/>
            </a:endParaRPr>
          </a:p>
        </p:txBody>
      </p:sp>
      <p:sp>
        <p:nvSpPr>
          <p:cNvPr id="5" name="Title 4">
            <a:extLst>
              <a:ext uri="{FF2B5EF4-FFF2-40B4-BE49-F238E27FC236}">
                <a16:creationId xmlns:a16="http://schemas.microsoft.com/office/drawing/2014/main" id="{679F4BE2-8E4A-4003-B816-9E34781F7E88}"/>
              </a:ext>
            </a:extLst>
          </p:cNvPr>
          <p:cNvSpPr>
            <a:spLocks noGrp="1"/>
          </p:cNvSpPr>
          <p:nvPr>
            <p:ph type="ctrTitle"/>
          </p:nvPr>
        </p:nvSpPr>
        <p:spPr>
          <a:xfrm>
            <a:off x="358485" y="891697"/>
            <a:ext cx="4979443" cy="2403101"/>
          </a:xfrm>
        </p:spPr>
        <p:txBody>
          <a:bodyPr vert="horz" lIns="68580" tIns="34290" rIns="68580" bIns="34290" rtlCol="0" anchor="b">
            <a:normAutofit/>
          </a:bodyPr>
          <a:lstStyle/>
          <a:p>
            <a:pPr>
              <a:spcBef>
                <a:spcPts val="0"/>
              </a:spcBef>
            </a:pPr>
            <a:r>
              <a:rPr lang="en-US" sz="2100">
                <a:cs typeface="Calibri Light"/>
              </a:rPr>
              <a:t>Code Sinaia 2024</a:t>
            </a:r>
            <a:br>
              <a:rPr lang="en-US" sz="2400"/>
            </a:br>
            <a:br>
              <a:rPr lang="en-US" sz="2400"/>
            </a:br>
            <a:r>
              <a:rPr lang="en-US">
                <a:cs typeface="Calibri Light"/>
              </a:rPr>
              <a:t>Cloud and Cybersecurity Basics</a:t>
            </a:r>
            <a:endParaRPr lang="en-US" sz="2700" kern="1400">
              <a:latin typeface="+mn-lt"/>
              <a:ea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subTitle" idx="1"/>
          </p:nvPr>
        </p:nvSpPr>
        <p:spPr>
          <a:xfrm>
            <a:off x="358485" y="3654692"/>
            <a:ext cx="5227067" cy="906106"/>
          </a:xfrm>
        </p:spPr>
        <p:txBody>
          <a:bodyPr vert="horz" lIns="68580" tIns="34290" rIns="68580" bIns="34290" rtlCol="0">
            <a:normAutofit fontScale="92500" lnSpcReduction="20000"/>
          </a:bodyPr>
          <a:lstStyle/>
          <a:p>
            <a:fld id="{BDE22BA9-54AE-47AA-B287-B2913DD3CF90}" type="datetime3">
              <a:rPr lang="en-US" sz="1200" i="1" smtClean="0"/>
              <a:t>25 July 2024</a:t>
            </a:fld>
            <a:endParaRPr lang="en-US" sz="1200" i="1"/>
          </a:p>
          <a:p>
            <a:r>
              <a:rPr lang="en-US" sz="1200" i="1"/>
              <a:t>Monica Ene-Pietrosanu</a:t>
            </a:r>
          </a:p>
          <a:p>
            <a:r>
              <a:rPr lang="en-US" sz="1200" i="1"/>
              <a:t>Director of Software Engineering </a:t>
            </a:r>
          </a:p>
          <a:p>
            <a:r>
              <a:rPr lang="en-US" sz="1200" i="1"/>
              <a:t>Software and Advanced Technologies Group, Developer Tools</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2"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 name="Rectangle 1">
            <a:extLst>
              <a:ext uri="{FF2B5EF4-FFF2-40B4-BE49-F238E27FC236}">
                <a16:creationId xmlns:a16="http://schemas.microsoft.com/office/drawing/2014/main" id="{3390140D-50BE-CFB4-35D0-0EA64A9DC72D}"/>
              </a:ext>
            </a:extLst>
          </p:cNvPr>
          <p:cNvSpPr/>
          <p:nvPr/>
        </p:nvSpPr>
        <p:spPr>
          <a:xfrm>
            <a:off x="210496" y="4828359"/>
            <a:ext cx="4511735" cy="207749"/>
          </a:xfrm>
          <a:prstGeom prst="rect">
            <a:avLst/>
          </a:prstGeom>
        </p:spPr>
        <p:txBody>
          <a:bodyPr wrap="square">
            <a:spAutoFit/>
          </a:bodyPr>
          <a:lstStyle/>
          <a:p>
            <a:pPr algn="ctr" defTabSz="685800"/>
            <a:r>
              <a:rPr lang="en-US" sz="750" kern="0">
                <a:solidFill>
                  <a:srgbClr val="525252"/>
                </a:solidFill>
                <a:latin typeface="Arial" panose="020B0604020202020204" pitchFamily="34" charset="0"/>
                <a:ea typeface="Intel Clear" panose="020B0604020203020204" pitchFamily="34" charset="0"/>
                <a:cs typeface="Times New Roman" panose="02020603050405020304" pitchFamily="18" charset="0"/>
              </a:rPr>
              <a:t>2024 Copyright © by INPROTED – </a:t>
            </a:r>
            <a:r>
              <a:rPr lang="en-US" sz="750" b="1" kern="0">
                <a:solidFill>
                  <a:srgbClr val="525252"/>
                </a:solidFill>
                <a:latin typeface="Arial" panose="020B0604020202020204" pitchFamily="34" charset="0"/>
                <a:ea typeface="Intel Clear" panose="020B0604020203020204" pitchFamily="34" charset="0"/>
                <a:cs typeface="Times New Roman" panose="02020603050405020304" pitchFamily="18" charset="0"/>
              </a:rPr>
              <a:t>I</a:t>
            </a:r>
            <a:r>
              <a:rPr lang="en-US" sz="750" kern="0">
                <a:solidFill>
                  <a:srgbClr val="525252"/>
                </a:solidFill>
                <a:latin typeface="Arial" panose="020B0604020202020204" pitchFamily="34" charset="0"/>
                <a:ea typeface="Intel Clear" panose="020B0604020203020204" pitchFamily="34" charset="0"/>
                <a:cs typeface="Times New Roman" panose="02020603050405020304" pitchFamily="18" charset="0"/>
              </a:rPr>
              <a:t>nternational </a:t>
            </a:r>
            <a:r>
              <a:rPr lang="en-US" sz="750" b="1" kern="0">
                <a:solidFill>
                  <a:srgbClr val="525252"/>
                </a:solidFill>
                <a:latin typeface="Arial" panose="020B0604020202020204" pitchFamily="34" charset="0"/>
                <a:ea typeface="Intel Clear" panose="020B0604020203020204" pitchFamily="34" charset="0"/>
                <a:cs typeface="Times New Roman" panose="02020603050405020304" pitchFamily="18" charset="0"/>
              </a:rPr>
              <a:t>Pro</a:t>
            </a:r>
            <a:r>
              <a:rPr lang="en-US" sz="750" kern="0">
                <a:solidFill>
                  <a:srgbClr val="525252"/>
                </a:solidFill>
                <a:latin typeface="Arial" panose="020B0604020202020204" pitchFamily="34" charset="0"/>
                <a:ea typeface="Intel Clear" panose="020B0604020203020204" pitchFamily="34" charset="0"/>
                <a:cs typeface="Times New Roman" panose="02020603050405020304" pitchFamily="18" charset="0"/>
              </a:rPr>
              <a:t>fessionals for </a:t>
            </a:r>
            <a:r>
              <a:rPr lang="en-US" sz="750" b="1" kern="0">
                <a:solidFill>
                  <a:srgbClr val="525252"/>
                </a:solidFill>
                <a:latin typeface="Arial" panose="020B0604020202020204" pitchFamily="34" charset="0"/>
                <a:ea typeface="Intel Clear" panose="020B0604020203020204" pitchFamily="34" charset="0"/>
                <a:cs typeface="Times New Roman" panose="02020603050405020304" pitchFamily="18" charset="0"/>
              </a:rPr>
              <a:t>T</a:t>
            </a:r>
            <a:r>
              <a:rPr lang="en-US" sz="750" kern="0">
                <a:solidFill>
                  <a:srgbClr val="525252"/>
                </a:solidFill>
                <a:latin typeface="Arial" panose="020B0604020202020204" pitchFamily="34" charset="0"/>
                <a:ea typeface="Intel Clear" panose="020B0604020203020204" pitchFamily="34" charset="0"/>
                <a:cs typeface="Times New Roman" panose="02020603050405020304" pitchFamily="18" charset="0"/>
              </a:rPr>
              <a:t>echnology and </a:t>
            </a:r>
            <a:r>
              <a:rPr lang="en-US" sz="750" b="1" kern="0">
                <a:solidFill>
                  <a:srgbClr val="525252"/>
                </a:solidFill>
                <a:latin typeface="Arial" panose="020B0604020202020204" pitchFamily="34" charset="0"/>
                <a:ea typeface="Intel Clear" panose="020B0604020203020204" pitchFamily="34" charset="0"/>
                <a:cs typeface="Times New Roman" panose="02020603050405020304" pitchFamily="18" charset="0"/>
              </a:rPr>
              <a:t>Ed</a:t>
            </a:r>
            <a:r>
              <a:rPr lang="en-US" sz="750" kern="0">
                <a:solidFill>
                  <a:srgbClr val="525252"/>
                </a:solidFill>
                <a:latin typeface="Arial" panose="020B0604020202020204" pitchFamily="34" charset="0"/>
                <a:ea typeface="Intel Clear" panose="020B0604020203020204" pitchFamily="34" charset="0"/>
                <a:cs typeface="Times New Roman" panose="02020603050405020304" pitchFamily="18" charset="0"/>
              </a:rPr>
              <a:t>ucation	</a:t>
            </a:r>
          </a:p>
        </p:txBody>
      </p:sp>
      <p:pic>
        <p:nvPicPr>
          <p:cNvPr id="4" name="Picture 4" descr="Mobirise">
            <a:extLst>
              <a:ext uri="{FF2B5EF4-FFF2-40B4-BE49-F238E27FC236}">
                <a16:creationId xmlns:a16="http://schemas.microsoft.com/office/drawing/2014/main" id="{C4007624-BFCC-71EC-61A1-EE57546BC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238" y="4126861"/>
            <a:ext cx="940835" cy="7938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3C291D0-9AF7-9E22-C1EE-EADE636DE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417468" y="460846"/>
            <a:ext cx="2134766" cy="160107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79F89DE-E5FD-26DB-1825-0E1516BE4C2F}"/>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sharpenSoften amount="-25000"/>
                    </a14:imgEffect>
                    <a14:imgEffect>
                      <a14:saturation sat="33000"/>
                    </a14:imgEffect>
                  </a14:imgLayer>
                </a14:imgProps>
              </a:ext>
              <a:ext uri="{28A0092B-C50C-407E-A947-70E740481C1C}">
                <a14:useLocalDpi xmlns:a14="http://schemas.microsoft.com/office/drawing/2010/main" val="0"/>
              </a:ext>
            </a:extLst>
          </a:blip>
          <a:srcRect r="28391"/>
          <a:stretch/>
        </p:blipFill>
        <p:spPr>
          <a:xfrm>
            <a:off x="2396376" y="1"/>
            <a:ext cx="6747625" cy="5133353"/>
          </a:xfrm>
          <a:prstGeom prst="rect">
            <a:avLst/>
          </a:prstGeom>
        </p:spPr>
      </p:pic>
    </p:spTree>
    <p:extLst>
      <p:ext uri="{BB962C8B-B14F-4D97-AF65-F5344CB8AC3E}">
        <p14:creationId xmlns:p14="http://schemas.microsoft.com/office/powerpoint/2010/main" val="2050373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77454-9E94-488C-9811-AFFF571510E7}"/>
              </a:ext>
            </a:extLst>
          </p:cNvPr>
          <p:cNvSpPr>
            <a:spLocks noGrp="1"/>
          </p:cNvSpPr>
          <p:nvPr>
            <p:ph type="title"/>
          </p:nvPr>
        </p:nvSpPr>
        <p:spPr/>
        <p:txBody>
          <a:bodyPr/>
          <a:lstStyle/>
          <a:p>
            <a:r>
              <a:rPr lang="ro-RO"/>
              <a:t>Introducere în </a:t>
            </a:r>
            <a:r>
              <a:rPr lang="en-US"/>
              <a:t>Containere</a:t>
            </a:r>
            <a:r>
              <a:rPr lang="ro-RO"/>
              <a:t> și </a:t>
            </a:r>
            <a:r>
              <a:rPr lang="en-US"/>
              <a:t>Ma</a:t>
            </a:r>
            <a:r>
              <a:rPr lang="ro-RO"/>
              <a:t>ș</a:t>
            </a:r>
            <a:r>
              <a:rPr lang="en-US"/>
              <a:t>ini </a:t>
            </a:r>
            <a:r>
              <a:rPr lang="ro-RO"/>
              <a:t>V</a:t>
            </a:r>
            <a:r>
              <a:rPr lang="en-US"/>
              <a:t>irtuale</a:t>
            </a:r>
          </a:p>
        </p:txBody>
      </p:sp>
      <p:pic>
        <p:nvPicPr>
          <p:cNvPr id="6" name="Picture 5">
            <a:extLst>
              <a:ext uri="{FF2B5EF4-FFF2-40B4-BE49-F238E27FC236}">
                <a16:creationId xmlns:a16="http://schemas.microsoft.com/office/drawing/2014/main" id="{04906E66-98C1-4E7B-B185-91C9EFF81D93}"/>
              </a:ext>
            </a:extLst>
          </p:cNvPr>
          <p:cNvPicPr>
            <a:picLocks noChangeAspect="1"/>
          </p:cNvPicPr>
          <p:nvPr/>
        </p:nvPicPr>
        <p:blipFill>
          <a:blip r:embed="rId3">
            <a:alphaModFix amt="25000"/>
          </a:blip>
          <a:stretch>
            <a:fillRect/>
          </a:stretch>
        </p:blipFill>
        <p:spPr>
          <a:xfrm>
            <a:off x="8193074" y="234679"/>
            <a:ext cx="827753" cy="407395"/>
          </a:xfrm>
          <a:prstGeom prst="rect">
            <a:avLst/>
          </a:prstGeom>
        </p:spPr>
      </p:pic>
      <p:pic>
        <p:nvPicPr>
          <p:cNvPr id="7" name="Picture 6">
            <a:extLst>
              <a:ext uri="{FF2B5EF4-FFF2-40B4-BE49-F238E27FC236}">
                <a16:creationId xmlns:a16="http://schemas.microsoft.com/office/drawing/2014/main" id="{FA04189B-B466-43DE-A591-3125965DA50E}"/>
              </a:ext>
            </a:extLst>
          </p:cNvPr>
          <p:cNvPicPr>
            <a:picLocks noChangeAspect="1"/>
          </p:cNvPicPr>
          <p:nvPr/>
        </p:nvPicPr>
        <p:blipFill>
          <a:blip r:embed="rId3">
            <a:alphaModFix amt="25000"/>
          </a:blip>
          <a:stretch>
            <a:fillRect/>
          </a:stretch>
        </p:blipFill>
        <p:spPr>
          <a:xfrm>
            <a:off x="7978367" y="940672"/>
            <a:ext cx="952384" cy="468735"/>
          </a:xfrm>
          <a:prstGeom prst="rect">
            <a:avLst/>
          </a:prstGeom>
        </p:spPr>
      </p:pic>
      <p:pic>
        <p:nvPicPr>
          <p:cNvPr id="8" name="Picture 7">
            <a:extLst>
              <a:ext uri="{FF2B5EF4-FFF2-40B4-BE49-F238E27FC236}">
                <a16:creationId xmlns:a16="http://schemas.microsoft.com/office/drawing/2014/main" id="{A534DF1C-B324-48C7-A112-5A2EBDB576DE}"/>
              </a:ext>
            </a:extLst>
          </p:cNvPr>
          <p:cNvPicPr>
            <a:picLocks noChangeAspect="1"/>
          </p:cNvPicPr>
          <p:nvPr/>
        </p:nvPicPr>
        <p:blipFill>
          <a:blip r:embed="rId4"/>
          <a:stretch>
            <a:fillRect/>
          </a:stretch>
        </p:blipFill>
        <p:spPr>
          <a:xfrm>
            <a:off x="6828475" y="3981945"/>
            <a:ext cx="2299785" cy="1127900"/>
          </a:xfrm>
          <a:prstGeom prst="rect">
            <a:avLst/>
          </a:prstGeom>
        </p:spPr>
      </p:pic>
      <p:pic>
        <p:nvPicPr>
          <p:cNvPr id="9" name="Picture 8">
            <a:extLst>
              <a:ext uri="{FF2B5EF4-FFF2-40B4-BE49-F238E27FC236}">
                <a16:creationId xmlns:a16="http://schemas.microsoft.com/office/drawing/2014/main" id="{F2F6139D-2A3B-499E-9766-28097CA45EB2}"/>
              </a:ext>
            </a:extLst>
          </p:cNvPr>
          <p:cNvPicPr>
            <a:picLocks noChangeAspect="1"/>
          </p:cNvPicPr>
          <p:nvPr/>
        </p:nvPicPr>
        <p:blipFill>
          <a:blip r:embed="rId3"/>
          <a:stretch>
            <a:fillRect/>
          </a:stretch>
        </p:blipFill>
        <p:spPr>
          <a:xfrm>
            <a:off x="6110681" y="3981945"/>
            <a:ext cx="1404377" cy="691193"/>
          </a:xfrm>
          <a:prstGeom prst="rect">
            <a:avLst/>
          </a:prstGeom>
        </p:spPr>
      </p:pic>
      <p:pic>
        <p:nvPicPr>
          <p:cNvPr id="11" name="Picture 10">
            <a:extLst>
              <a:ext uri="{FF2B5EF4-FFF2-40B4-BE49-F238E27FC236}">
                <a16:creationId xmlns:a16="http://schemas.microsoft.com/office/drawing/2014/main" id="{34297042-59E7-4997-8443-39225C5C7715}"/>
              </a:ext>
            </a:extLst>
          </p:cNvPr>
          <p:cNvPicPr>
            <a:picLocks noChangeAspect="1"/>
          </p:cNvPicPr>
          <p:nvPr/>
        </p:nvPicPr>
        <p:blipFill>
          <a:blip r:embed="rId4"/>
          <a:stretch>
            <a:fillRect/>
          </a:stretch>
        </p:blipFill>
        <p:spPr>
          <a:xfrm>
            <a:off x="106583" y="3153769"/>
            <a:ext cx="3416370" cy="1675515"/>
          </a:xfrm>
          <a:prstGeom prst="rect">
            <a:avLst/>
          </a:prstGeom>
        </p:spPr>
      </p:pic>
      <p:pic>
        <p:nvPicPr>
          <p:cNvPr id="12" name="Picture 11">
            <a:extLst>
              <a:ext uri="{FF2B5EF4-FFF2-40B4-BE49-F238E27FC236}">
                <a16:creationId xmlns:a16="http://schemas.microsoft.com/office/drawing/2014/main" id="{6C6BA14D-7865-4816-A065-BBDAD6CD4541}"/>
              </a:ext>
            </a:extLst>
          </p:cNvPr>
          <p:cNvPicPr>
            <a:picLocks noChangeAspect="1"/>
          </p:cNvPicPr>
          <p:nvPr/>
        </p:nvPicPr>
        <p:blipFill>
          <a:blip r:embed="rId3">
            <a:alphaModFix amt="25000"/>
          </a:blip>
          <a:stretch>
            <a:fillRect/>
          </a:stretch>
        </p:blipFill>
        <p:spPr>
          <a:xfrm>
            <a:off x="2555237" y="4431678"/>
            <a:ext cx="827753" cy="407395"/>
          </a:xfrm>
          <a:prstGeom prst="rect">
            <a:avLst/>
          </a:prstGeom>
        </p:spPr>
      </p:pic>
      <p:grpSp>
        <p:nvGrpSpPr>
          <p:cNvPr id="16" name="Group 15">
            <a:extLst>
              <a:ext uri="{FF2B5EF4-FFF2-40B4-BE49-F238E27FC236}">
                <a16:creationId xmlns:a16="http://schemas.microsoft.com/office/drawing/2014/main" id="{3D1E5264-301D-408B-BDA1-FE082890F1CC}"/>
              </a:ext>
            </a:extLst>
          </p:cNvPr>
          <p:cNvGrpSpPr/>
          <p:nvPr/>
        </p:nvGrpSpPr>
        <p:grpSpPr>
          <a:xfrm>
            <a:off x="304380" y="1032015"/>
            <a:ext cx="3920761" cy="2863496"/>
            <a:chOff x="1355535" y="2024814"/>
            <a:chExt cx="4432698" cy="3498408"/>
          </a:xfrm>
        </p:grpSpPr>
        <p:grpSp>
          <p:nvGrpSpPr>
            <p:cNvPr id="18" name="Group 17">
              <a:extLst>
                <a:ext uri="{FF2B5EF4-FFF2-40B4-BE49-F238E27FC236}">
                  <a16:creationId xmlns:a16="http://schemas.microsoft.com/office/drawing/2014/main" id="{34692B84-3CF5-4896-BA0D-62A414993350}"/>
                </a:ext>
              </a:extLst>
            </p:cNvPr>
            <p:cNvGrpSpPr/>
            <p:nvPr/>
          </p:nvGrpSpPr>
          <p:grpSpPr>
            <a:xfrm>
              <a:off x="2112877" y="2367126"/>
              <a:ext cx="3675356" cy="3156096"/>
              <a:chOff x="985413" y="2367126"/>
              <a:chExt cx="3675356" cy="3156096"/>
            </a:xfrm>
          </p:grpSpPr>
          <p:sp>
            <p:nvSpPr>
              <p:cNvPr id="22" name="Rectangle 21">
                <a:extLst>
                  <a:ext uri="{FF2B5EF4-FFF2-40B4-BE49-F238E27FC236}">
                    <a16:creationId xmlns:a16="http://schemas.microsoft.com/office/drawing/2014/main" id="{DEA43AA8-7960-4F48-8C76-73A5A709D598}"/>
                  </a:ext>
                </a:extLst>
              </p:cNvPr>
              <p:cNvSpPr/>
              <p:nvPr/>
            </p:nvSpPr>
            <p:spPr>
              <a:xfrm>
                <a:off x="985413" y="2372754"/>
                <a:ext cx="1117238" cy="466344"/>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Aplica</a:t>
                </a:r>
                <a:r>
                  <a:rPr lang="ro-RO" sz="1200">
                    <a:solidFill>
                      <a:schemeClr val="tx1"/>
                    </a:solidFill>
                  </a:rPr>
                  <a:t>ț</a:t>
                </a:r>
                <a:r>
                  <a:rPr lang="en-US" sz="1200">
                    <a:solidFill>
                      <a:schemeClr val="tx1"/>
                    </a:solidFill>
                  </a:rPr>
                  <a:t>i</a:t>
                </a:r>
                <a:r>
                  <a:rPr lang="ro-RO" sz="1200">
                    <a:solidFill>
                      <a:schemeClr val="tx1"/>
                    </a:solidFill>
                  </a:rPr>
                  <a:t>e</a:t>
                </a:r>
                <a:endParaRPr lang="en-US" sz="1200">
                  <a:solidFill>
                    <a:schemeClr val="tx1"/>
                  </a:solidFill>
                </a:endParaRPr>
              </a:p>
            </p:txBody>
          </p:sp>
          <p:sp>
            <p:nvSpPr>
              <p:cNvPr id="23" name="Rectangle 22">
                <a:extLst>
                  <a:ext uri="{FF2B5EF4-FFF2-40B4-BE49-F238E27FC236}">
                    <a16:creationId xmlns:a16="http://schemas.microsoft.com/office/drawing/2014/main" id="{863F8830-7BAA-48D7-985A-25DBCFA9FAD4}"/>
                  </a:ext>
                </a:extLst>
              </p:cNvPr>
              <p:cNvSpPr/>
              <p:nvPr/>
            </p:nvSpPr>
            <p:spPr>
              <a:xfrm>
                <a:off x="985414" y="4405332"/>
                <a:ext cx="3675355" cy="335966"/>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Hypervisor</a:t>
                </a:r>
              </a:p>
            </p:txBody>
          </p:sp>
          <p:sp>
            <p:nvSpPr>
              <p:cNvPr id="24" name="Rectangle 23">
                <a:extLst>
                  <a:ext uri="{FF2B5EF4-FFF2-40B4-BE49-F238E27FC236}">
                    <a16:creationId xmlns:a16="http://schemas.microsoft.com/office/drawing/2014/main" id="{529FE822-45F8-4955-8028-23D281126FA6}"/>
                  </a:ext>
                </a:extLst>
              </p:cNvPr>
              <p:cNvSpPr/>
              <p:nvPr/>
            </p:nvSpPr>
            <p:spPr>
              <a:xfrm>
                <a:off x="2264472" y="2369057"/>
                <a:ext cx="1117238" cy="466344"/>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Aplica</a:t>
                </a:r>
                <a:r>
                  <a:rPr lang="ro-RO" sz="1200">
                    <a:solidFill>
                      <a:schemeClr val="tx1"/>
                    </a:solidFill>
                  </a:rPr>
                  <a:t>ț</a:t>
                </a:r>
                <a:r>
                  <a:rPr lang="en-US" sz="1200">
                    <a:solidFill>
                      <a:schemeClr val="tx1"/>
                    </a:solidFill>
                  </a:rPr>
                  <a:t>i</a:t>
                </a:r>
                <a:r>
                  <a:rPr lang="ro-RO" sz="1200">
                    <a:solidFill>
                      <a:schemeClr val="tx1"/>
                    </a:solidFill>
                  </a:rPr>
                  <a:t>e</a:t>
                </a:r>
                <a:endParaRPr lang="en-US" sz="1200">
                  <a:solidFill>
                    <a:schemeClr val="tx1"/>
                  </a:solidFill>
                </a:endParaRPr>
              </a:p>
            </p:txBody>
          </p:sp>
          <p:sp>
            <p:nvSpPr>
              <p:cNvPr id="25" name="Rectangle 24">
                <a:extLst>
                  <a:ext uri="{FF2B5EF4-FFF2-40B4-BE49-F238E27FC236}">
                    <a16:creationId xmlns:a16="http://schemas.microsoft.com/office/drawing/2014/main" id="{3FFA7ACD-1E4C-4673-A257-9F7ACE3F2210}"/>
                  </a:ext>
                </a:extLst>
              </p:cNvPr>
              <p:cNvSpPr/>
              <p:nvPr/>
            </p:nvSpPr>
            <p:spPr>
              <a:xfrm>
                <a:off x="3543530" y="2367126"/>
                <a:ext cx="1117238" cy="466344"/>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Aplica</a:t>
                </a:r>
                <a:r>
                  <a:rPr lang="ro-RO" sz="1200">
                    <a:solidFill>
                      <a:schemeClr val="tx1"/>
                    </a:solidFill>
                  </a:rPr>
                  <a:t>ț</a:t>
                </a:r>
                <a:r>
                  <a:rPr lang="en-US" sz="1200">
                    <a:solidFill>
                      <a:schemeClr val="tx1"/>
                    </a:solidFill>
                  </a:rPr>
                  <a:t>i</a:t>
                </a:r>
                <a:r>
                  <a:rPr lang="ro-RO" sz="1200">
                    <a:solidFill>
                      <a:schemeClr val="tx1"/>
                    </a:solidFill>
                  </a:rPr>
                  <a:t>e</a:t>
                </a:r>
                <a:endParaRPr lang="en-US" sz="1200">
                  <a:solidFill>
                    <a:schemeClr val="tx1"/>
                  </a:solidFill>
                </a:endParaRPr>
              </a:p>
            </p:txBody>
          </p:sp>
          <p:sp>
            <p:nvSpPr>
              <p:cNvPr id="26" name="Rectangle 25">
                <a:extLst>
                  <a:ext uri="{FF2B5EF4-FFF2-40B4-BE49-F238E27FC236}">
                    <a16:creationId xmlns:a16="http://schemas.microsoft.com/office/drawing/2014/main" id="{C337DEB7-5204-4A7B-B683-E24507D88C08}"/>
                  </a:ext>
                </a:extLst>
              </p:cNvPr>
              <p:cNvSpPr/>
              <p:nvPr/>
            </p:nvSpPr>
            <p:spPr>
              <a:xfrm>
                <a:off x="985413" y="2832644"/>
                <a:ext cx="1117238" cy="786384"/>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Runtime</a:t>
                </a:r>
              </a:p>
            </p:txBody>
          </p:sp>
          <p:sp>
            <p:nvSpPr>
              <p:cNvPr id="27" name="Rectangle 26">
                <a:extLst>
                  <a:ext uri="{FF2B5EF4-FFF2-40B4-BE49-F238E27FC236}">
                    <a16:creationId xmlns:a16="http://schemas.microsoft.com/office/drawing/2014/main" id="{07938ECE-1D0B-4E63-BEE9-4A6B0B0B9B49}"/>
                  </a:ext>
                </a:extLst>
              </p:cNvPr>
              <p:cNvSpPr/>
              <p:nvPr/>
            </p:nvSpPr>
            <p:spPr>
              <a:xfrm>
                <a:off x="2264472" y="2832644"/>
                <a:ext cx="1117238" cy="786384"/>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Runtime</a:t>
                </a:r>
              </a:p>
            </p:txBody>
          </p:sp>
          <p:sp>
            <p:nvSpPr>
              <p:cNvPr id="28" name="Rectangle 27">
                <a:extLst>
                  <a:ext uri="{FF2B5EF4-FFF2-40B4-BE49-F238E27FC236}">
                    <a16:creationId xmlns:a16="http://schemas.microsoft.com/office/drawing/2014/main" id="{AD747968-E185-43F4-892B-820C104BAADA}"/>
                  </a:ext>
                </a:extLst>
              </p:cNvPr>
              <p:cNvSpPr/>
              <p:nvPr/>
            </p:nvSpPr>
            <p:spPr>
              <a:xfrm>
                <a:off x="3543530" y="2832644"/>
                <a:ext cx="1117238" cy="786384"/>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Runtime</a:t>
                </a:r>
              </a:p>
            </p:txBody>
          </p:sp>
          <p:sp>
            <p:nvSpPr>
              <p:cNvPr id="29" name="Rectangle 28">
                <a:extLst>
                  <a:ext uri="{FF2B5EF4-FFF2-40B4-BE49-F238E27FC236}">
                    <a16:creationId xmlns:a16="http://schemas.microsoft.com/office/drawing/2014/main" id="{A4CA412D-667B-4751-B1A8-453A5F487574}"/>
                  </a:ext>
                </a:extLst>
              </p:cNvPr>
              <p:cNvSpPr/>
              <p:nvPr/>
            </p:nvSpPr>
            <p:spPr>
              <a:xfrm>
                <a:off x="985413" y="3619072"/>
                <a:ext cx="1117238" cy="78638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200">
                    <a:solidFill>
                      <a:schemeClr val="bg1"/>
                    </a:solidFill>
                  </a:rPr>
                  <a:t>Sistem de Operare</a:t>
                </a:r>
                <a:endParaRPr lang="en-US" sz="1200">
                  <a:solidFill>
                    <a:schemeClr val="tx1"/>
                  </a:solidFill>
                </a:endParaRPr>
              </a:p>
            </p:txBody>
          </p:sp>
          <p:sp>
            <p:nvSpPr>
              <p:cNvPr id="30" name="Rectangle 29">
                <a:extLst>
                  <a:ext uri="{FF2B5EF4-FFF2-40B4-BE49-F238E27FC236}">
                    <a16:creationId xmlns:a16="http://schemas.microsoft.com/office/drawing/2014/main" id="{515C6D64-8500-4713-824C-4CC5AF1E4140}"/>
                  </a:ext>
                </a:extLst>
              </p:cNvPr>
              <p:cNvSpPr/>
              <p:nvPr/>
            </p:nvSpPr>
            <p:spPr>
              <a:xfrm>
                <a:off x="2264472" y="3619072"/>
                <a:ext cx="1117238" cy="78638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200">
                    <a:solidFill>
                      <a:schemeClr val="bg1"/>
                    </a:solidFill>
                  </a:rPr>
                  <a:t>Sistem de Operare</a:t>
                </a:r>
                <a:endParaRPr lang="en-US" sz="1200">
                  <a:solidFill>
                    <a:schemeClr val="bg1"/>
                  </a:solidFill>
                </a:endParaRPr>
              </a:p>
            </p:txBody>
          </p:sp>
          <p:sp>
            <p:nvSpPr>
              <p:cNvPr id="31" name="Rectangle 30">
                <a:extLst>
                  <a:ext uri="{FF2B5EF4-FFF2-40B4-BE49-F238E27FC236}">
                    <a16:creationId xmlns:a16="http://schemas.microsoft.com/office/drawing/2014/main" id="{4FA155CD-99DA-45BF-BA91-8F192B38DAC9}"/>
                  </a:ext>
                </a:extLst>
              </p:cNvPr>
              <p:cNvSpPr/>
              <p:nvPr/>
            </p:nvSpPr>
            <p:spPr>
              <a:xfrm>
                <a:off x="3543530" y="3619072"/>
                <a:ext cx="1117238" cy="78638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200">
                    <a:solidFill>
                      <a:schemeClr val="bg1"/>
                    </a:solidFill>
                  </a:rPr>
                  <a:t>Sistem de Operare</a:t>
                </a:r>
                <a:endParaRPr lang="en-US" sz="1200">
                  <a:solidFill>
                    <a:schemeClr val="tx1"/>
                  </a:solidFill>
                </a:endParaRPr>
              </a:p>
            </p:txBody>
          </p:sp>
          <p:sp>
            <p:nvSpPr>
              <p:cNvPr id="32" name="Rectangle 31">
                <a:extLst>
                  <a:ext uri="{FF2B5EF4-FFF2-40B4-BE49-F238E27FC236}">
                    <a16:creationId xmlns:a16="http://schemas.microsoft.com/office/drawing/2014/main" id="{ECE7B75C-F14A-4C44-A92F-E8E7BBABE350}"/>
                  </a:ext>
                </a:extLst>
              </p:cNvPr>
              <p:cNvSpPr/>
              <p:nvPr/>
            </p:nvSpPr>
            <p:spPr>
              <a:xfrm>
                <a:off x="985413" y="4739768"/>
                <a:ext cx="3675356" cy="78345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200">
                    <a:solidFill>
                      <a:schemeClr val="bg1"/>
                    </a:solidFill>
                  </a:rPr>
                  <a:t>Sistem de Operare</a:t>
                </a:r>
                <a:endParaRPr lang="en-US" sz="1200">
                  <a:solidFill>
                    <a:schemeClr val="tx1"/>
                  </a:solidFill>
                </a:endParaRPr>
              </a:p>
            </p:txBody>
          </p:sp>
        </p:grpSp>
        <p:sp>
          <p:nvSpPr>
            <p:cNvPr id="19" name="Left Brace 18">
              <a:extLst>
                <a:ext uri="{FF2B5EF4-FFF2-40B4-BE49-F238E27FC236}">
                  <a16:creationId xmlns:a16="http://schemas.microsoft.com/office/drawing/2014/main" id="{F9CCA254-1505-4DE5-BA99-A963720C268C}"/>
                </a:ext>
              </a:extLst>
            </p:cNvPr>
            <p:cNvSpPr/>
            <p:nvPr/>
          </p:nvSpPr>
          <p:spPr>
            <a:xfrm>
              <a:off x="1773507" y="2373196"/>
              <a:ext cx="292963" cy="2032577"/>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20" name="TextBox 19">
              <a:extLst>
                <a:ext uri="{FF2B5EF4-FFF2-40B4-BE49-F238E27FC236}">
                  <a16:creationId xmlns:a16="http://schemas.microsoft.com/office/drawing/2014/main" id="{3EC0B57A-8144-4CAA-B42E-7DC415C843C3}"/>
                </a:ext>
              </a:extLst>
            </p:cNvPr>
            <p:cNvSpPr txBox="1"/>
            <p:nvPr/>
          </p:nvSpPr>
          <p:spPr>
            <a:xfrm rot="16200000">
              <a:off x="603065" y="3093717"/>
              <a:ext cx="2096478" cy="591537"/>
            </a:xfrm>
            <a:prstGeom prst="rect">
              <a:avLst/>
            </a:prstGeom>
            <a:noFill/>
          </p:spPr>
          <p:txBody>
            <a:bodyPr wrap="square" rtlCol="0">
              <a:spAutoFit/>
            </a:bodyPr>
            <a:lstStyle/>
            <a:p>
              <a:pPr algn="ctr"/>
              <a:r>
                <a:rPr lang="ro-RO" sz="1400"/>
                <a:t> M</a:t>
              </a:r>
              <a:r>
                <a:rPr lang="en-US" sz="1400"/>
                <a:t>a</a:t>
              </a:r>
              <a:r>
                <a:rPr lang="ro-RO" sz="1400"/>
                <a:t>ș</a:t>
              </a:r>
              <a:r>
                <a:rPr lang="en-US" sz="1400"/>
                <a:t>in</a:t>
              </a:r>
              <a:r>
                <a:rPr lang="ro-RO" sz="1400"/>
                <a:t>ă</a:t>
              </a:r>
              <a:endParaRPr lang="en-US" sz="1400"/>
            </a:p>
            <a:p>
              <a:pPr algn="ctr"/>
              <a:r>
                <a:rPr lang="en-US" sz="1400"/>
                <a:t>Virtual</a:t>
              </a:r>
              <a:r>
                <a:rPr lang="ro-RO" sz="1400"/>
                <a:t>ă (VM)</a:t>
              </a:r>
              <a:endParaRPr lang="en-US" sz="1400"/>
            </a:p>
          </p:txBody>
        </p:sp>
        <p:sp>
          <p:nvSpPr>
            <p:cNvPr id="21" name="TextBox 20">
              <a:extLst>
                <a:ext uri="{FF2B5EF4-FFF2-40B4-BE49-F238E27FC236}">
                  <a16:creationId xmlns:a16="http://schemas.microsoft.com/office/drawing/2014/main" id="{4192BB70-F57B-467F-A41F-5A1A041B214A}"/>
                </a:ext>
              </a:extLst>
            </p:cNvPr>
            <p:cNvSpPr txBox="1"/>
            <p:nvPr/>
          </p:nvSpPr>
          <p:spPr>
            <a:xfrm>
              <a:off x="2112878" y="2024814"/>
              <a:ext cx="1117237" cy="376019"/>
            </a:xfrm>
            <a:prstGeom prst="rect">
              <a:avLst/>
            </a:prstGeom>
            <a:noFill/>
          </p:spPr>
          <p:txBody>
            <a:bodyPr wrap="square" rtlCol="0">
              <a:spAutoFit/>
            </a:bodyPr>
            <a:lstStyle/>
            <a:p>
              <a:pPr algn="ctr"/>
              <a:r>
                <a:rPr lang="en-US" sz="1400"/>
                <a:t>VM N</a:t>
              </a:r>
              <a:r>
                <a:rPr lang="ro-RO" sz="1400"/>
                <a:t>r</a:t>
              </a:r>
              <a:r>
                <a:rPr lang="en-US" sz="1400"/>
                <a:t>. 1</a:t>
              </a:r>
            </a:p>
          </p:txBody>
        </p:sp>
      </p:grpSp>
      <p:grpSp>
        <p:nvGrpSpPr>
          <p:cNvPr id="33" name="Group 32">
            <a:extLst>
              <a:ext uri="{FF2B5EF4-FFF2-40B4-BE49-F238E27FC236}">
                <a16:creationId xmlns:a16="http://schemas.microsoft.com/office/drawing/2014/main" id="{DEFE7EA5-EEF3-44CB-BBDB-8165A747E1C4}"/>
              </a:ext>
            </a:extLst>
          </p:cNvPr>
          <p:cNvGrpSpPr/>
          <p:nvPr/>
        </p:nvGrpSpPr>
        <p:grpSpPr>
          <a:xfrm>
            <a:off x="4772653" y="1177528"/>
            <a:ext cx="3925027" cy="2670986"/>
            <a:chOff x="7188394" y="2604015"/>
            <a:chExt cx="4345175" cy="2919207"/>
          </a:xfrm>
        </p:grpSpPr>
        <p:sp>
          <p:nvSpPr>
            <p:cNvPr id="35" name="Rectangle 34">
              <a:extLst>
                <a:ext uri="{FF2B5EF4-FFF2-40B4-BE49-F238E27FC236}">
                  <a16:creationId xmlns:a16="http://schemas.microsoft.com/office/drawing/2014/main" id="{7F8C69A8-0D8D-4A0B-A8EB-66A9ED6DB1E1}"/>
                </a:ext>
              </a:extLst>
            </p:cNvPr>
            <p:cNvSpPr/>
            <p:nvPr/>
          </p:nvSpPr>
          <p:spPr>
            <a:xfrm>
              <a:off x="9137272" y="3157680"/>
              <a:ext cx="1117238" cy="46755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Aplica</a:t>
              </a:r>
              <a:r>
                <a:rPr lang="ro-RO" sz="1200">
                  <a:solidFill>
                    <a:schemeClr val="tx1"/>
                  </a:solidFill>
                </a:rPr>
                <a:t>ț</a:t>
              </a:r>
              <a:r>
                <a:rPr lang="en-US" sz="1200">
                  <a:solidFill>
                    <a:schemeClr val="tx1"/>
                  </a:solidFill>
                </a:rPr>
                <a:t>i</a:t>
              </a:r>
              <a:r>
                <a:rPr lang="ro-RO" sz="1200">
                  <a:solidFill>
                    <a:schemeClr val="tx1"/>
                  </a:solidFill>
                </a:rPr>
                <a:t>e</a:t>
              </a:r>
              <a:endParaRPr lang="en-US" sz="1200">
                <a:solidFill>
                  <a:schemeClr val="tx1"/>
                </a:solidFill>
              </a:endParaRPr>
            </a:p>
          </p:txBody>
        </p:sp>
        <p:sp>
          <p:nvSpPr>
            <p:cNvPr id="36" name="Rectangle 35">
              <a:extLst>
                <a:ext uri="{FF2B5EF4-FFF2-40B4-BE49-F238E27FC236}">
                  <a16:creationId xmlns:a16="http://schemas.microsoft.com/office/drawing/2014/main" id="{96976464-6086-4B50-8B5E-52AD6E8BE03D}"/>
                </a:ext>
              </a:extLst>
            </p:cNvPr>
            <p:cNvSpPr/>
            <p:nvPr/>
          </p:nvSpPr>
          <p:spPr>
            <a:xfrm>
              <a:off x="10416330" y="3157680"/>
              <a:ext cx="1117238" cy="46755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Aplica</a:t>
              </a:r>
              <a:r>
                <a:rPr lang="ro-RO" sz="1200">
                  <a:solidFill>
                    <a:schemeClr val="tx1"/>
                  </a:solidFill>
                </a:rPr>
                <a:t>ț</a:t>
              </a:r>
              <a:r>
                <a:rPr lang="en-US" sz="1200">
                  <a:solidFill>
                    <a:schemeClr val="tx1"/>
                  </a:solidFill>
                </a:rPr>
                <a:t>i</a:t>
              </a:r>
              <a:r>
                <a:rPr lang="ro-RO" sz="1200">
                  <a:solidFill>
                    <a:schemeClr val="tx1"/>
                  </a:solidFill>
                </a:rPr>
                <a:t>e</a:t>
              </a:r>
              <a:endParaRPr lang="en-US" sz="1200">
                <a:solidFill>
                  <a:schemeClr val="tx1"/>
                </a:solidFill>
              </a:endParaRPr>
            </a:p>
          </p:txBody>
        </p:sp>
        <p:grpSp>
          <p:nvGrpSpPr>
            <p:cNvPr id="37" name="Group 36">
              <a:extLst>
                <a:ext uri="{FF2B5EF4-FFF2-40B4-BE49-F238E27FC236}">
                  <a16:creationId xmlns:a16="http://schemas.microsoft.com/office/drawing/2014/main" id="{B9093847-0EFB-4362-A168-793954DA9F54}"/>
                </a:ext>
              </a:extLst>
            </p:cNvPr>
            <p:cNvGrpSpPr/>
            <p:nvPr/>
          </p:nvGrpSpPr>
          <p:grpSpPr>
            <a:xfrm>
              <a:off x="7858213" y="3157680"/>
              <a:ext cx="1117238" cy="1248976"/>
              <a:chOff x="7858213" y="3157680"/>
              <a:chExt cx="1117238" cy="1248976"/>
            </a:xfrm>
          </p:grpSpPr>
          <p:sp>
            <p:nvSpPr>
              <p:cNvPr id="45" name="Rectangle 44">
                <a:extLst>
                  <a:ext uri="{FF2B5EF4-FFF2-40B4-BE49-F238E27FC236}">
                    <a16:creationId xmlns:a16="http://schemas.microsoft.com/office/drawing/2014/main" id="{1C73BB16-49D8-4B5B-91EF-60D2C7E05E06}"/>
                  </a:ext>
                </a:extLst>
              </p:cNvPr>
              <p:cNvSpPr/>
              <p:nvPr/>
            </p:nvSpPr>
            <p:spPr>
              <a:xfrm>
                <a:off x="7858213" y="3157680"/>
                <a:ext cx="1117238" cy="46755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Aplica</a:t>
                </a:r>
                <a:r>
                  <a:rPr lang="ro-RO" sz="1200">
                    <a:solidFill>
                      <a:schemeClr val="tx1"/>
                    </a:solidFill>
                  </a:rPr>
                  <a:t>ț</a:t>
                </a:r>
                <a:r>
                  <a:rPr lang="en-US" sz="1200">
                    <a:solidFill>
                      <a:schemeClr val="tx1"/>
                    </a:solidFill>
                  </a:rPr>
                  <a:t>i</a:t>
                </a:r>
                <a:r>
                  <a:rPr lang="ro-RO" sz="1200">
                    <a:solidFill>
                      <a:schemeClr val="tx1"/>
                    </a:solidFill>
                  </a:rPr>
                  <a:t>e</a:t>
                </a:r>
                <a:endParaRPr lang="en-US" sz="1200">
                  <a:solidFill>
                    <a:schemeClr val="tx1"/>
                  </a:solidFill>
                </a:endParaRPr>
              </a:p>
            </p:txBody>
          </p:sp>
          <p:sp>
            <p:nvSpPr>
              <p:cNvPr id="46" name="Rectangle 45">
                <a:extLst>
                  <a:ext uri="{FF2B5EF4-FFF2-40B4-BE49-F238E27FC236}">
                    <a16:creationId xmlns:a16="http://schemas.microsoft.com/office/drawing/2014/main" id="{EC5C288B-B95E-42CA-B0F6-C434A5B4F852}"/>
                  </a:ext>
                </a:extLst>
              </p:cNvPr>
              <p:cNvSpPr/>
              <p:nvPr/>
            </p:nvSpPr>
            <p:spPr>
              <a:xfrm>
                <a:off x="7858213" y="3623202"/>
                <a:ext cx="1117238" cy="783454"/>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Runtime</a:t>
                </a:r>
              </a:p>
            </p:txBody>
          </p:sp>
        </p:grpSp>
        <p:sp>
          <p:nvSpPr>
            <p:cNvPr id="38" name="Rectangle 37">
              <a:extLst>
                <a:ext uri="{FF2B5EF4-FFF2-40B4-BE49-F238E27FC236}">
                  <a16:creationId xmlns:a16="http://schemas.microsoft.com/office/drawing/2014/main" id="{BF416364-6660-4A0C-BDA8-819299D7DDAD}"/>
                </a:ext>
              </a:extLst>
            </p:cNvPr>
            <p:cNvSpPr/>
            <p:nvPr/>
          </p:nvSpPr>
          <p:spPr>
            <a:xfrm>
              <a:off x="9137272" y="3623202"/>
              <a:ext cx="1117238" cy="783454"/>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Runtime</a:t>
              </a:r>
            </a:p>
          </p:txBody>
        </p:sp>
        <p:sp>
          <p:nvSpPr>
            <p:cNvPr id="39" name="Rectangle 38">
              <a:extLst>
                <a:ext uri="{FF2B5EF4-FFF2-40B4-BE49-F238E27FC236}">
                  <a16:creationId xmlns:a16="http://schemas.microsoft.com/office/drawing/2014/main" id="{9F6D8E76-5CF5-4967-96F6-71292288455C}"/>
                </a:ext>
              </a:extLst>
            </p:cNvPr>
            <p:cNvSpPr/>
            <p:nvPr/>
          </p:nvSpPr>
          <p:spPr>
            <a:xfrm>
              <a:off x="10416330" y="3623202"/>
              <a:ext cx="1117238" cy="783454"/>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Runtime</a:t>
              </a:r>
            </a:p>
          </p:txBody>
        </p:sp>
        <p:sp>
          <p:nvSpPr>
            <p:cNvPr id="40" name="Rectangle 39">
              <a:extLst>
                <a:ext uri="{FF2B5EF4-FFF2-40B4-BE49-F238E27FC236}">
                  <a16:creationId xmlns:a16="http://schemas.microsoft.com/office/drawing/2014/main" id="{A79C4E31-F87F-4D8D-978E-67984DA57E7C}"/>
                </a:ext>
              </a:extLst>
            </p:cNvPr>
            <p:cNvSpPr/>
            <p:nvPr/>
          </p:nvSpPr>
          <p:spPr>
            <a:xfrm>
              <a:off x="7858214" y="4405332"/>
              <a:ext cx="3675355" cy="335966"/>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Container manager</a:t>
              </a:r>
            </a:p>
          </p:txBody>
        </p:sp>
        <p:sp>
          <p:nvSpPr>
            <p:cNvPr id="41" name="Rectangle 40">
              <a:extLst>
                <a:ext uri="{FF2B5EF4-FFF2-40B4-BE49-F238E27FC236}">
                  <a16:creationId xmlns:a16="http://schemas.microsoft.com/office/drawing/2014/main" id="{F66835FE-F9C0-4DAF-B3D0-12C27C8A2C80}"/>
                </a:ext>
              </a:extLst>
            </p:cNvPr>
            <p:cNvSpPr/>
            <p:nvPr/>
          </p:nvSpPr>
          <p:spPr>
            <a:xfrm>
              <a:off x="7858213" y="4739768"/>
              <a:ext cx="3675356" cy="78345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200">
                  <a:solidFill>
                    <a:schemeClr val="bg1"/>
                  </a:solidFill>
                </a:rPr>
                <a:t>Sistem de Operare</a:t>
              </a:r>
              <a:endParaRPr lang="en-US" sz="1200">
                <a:solidFill>
                  <a:schemeClr val="tx1"/>
                </a:solidFill>
              </a:endParaRPr>
            </a:p>
          </p:txBody>
        </p:sp>
        <p:sp>
          <p:nvSpPr>
            <p:cNvPr id="42" name="Left Brace 41">
              <a:extLst>
                <a:ext uri="{FF2B5EF4-FFF2-40B4-BE49-F238E27FC236}">
                  <a16:creationId xmlns:a16="http://schemas.microsoft.com/office/drawing/2014/main" id="{D6441EF4-6B63-403A-BE45-954A54E97CF7}"/>
                </a:ext>
              </a:extLst>
            </p:cNvPr>
            <p:cNvSpPr/>
            <p:nvPr/>
          </p:nvSpPr>
          <p:spPr>
            <a:xfrm>
              <a:off x="7519390" y="3157680"/>
              <a:ext cx="292963" cy="1247652"/>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3" name="TextBox 42">
              <a:extLst>
                <a:ext uri="{FF2B5EF4-FFF2-40B4-BE49-F238E27FC236}">
                  <a16:creationId xmlns:a16="http://schemas.microsoft.com/office/drawing/2014/main" id="{BD999DF2-B3EC-452E-8A29-8C751D27A338}"/>
                </a:ext>
              </a:extLst>
            </p:cNvPr>
            <p:cNvSpPr txBox="1"/>
            <p:nvPr/>
          </p:nvSpPr>
          <p:spPr>
            <a:xfrm rot="16200000">
              <a:off x="6789437" y="3604049"/>
              <a:ext cx="1152829" cy="354916"/>
            </a:xfrm>
            <a:prstGeom prst="rect">
              <a:avLst/>
            </a:prstGeom>
            <a:noFill/>
          </p:spPr>
          <p:txBody>
            <a:bodyPr wrap="square" rtlCol="0">
              <a:spAutoFit/>
            </a:bodyPr>
            <a:lstStyle/>
            <a:p>
              <a:pPr algn="ctr"/>
              <a:r>
                <a:rPr lang="en-US" sz="1400"/>
                <a:t>Container</a:t>
              </a:r>
            </a:p>
          </p:txBody>
        </p:sp>
        <p:sp>
          <p:nvSpPr>
            <p:cNvPr id="44" name="TextBox 43">
              <a:extLst>
                <a:ext uri="{FF2B5EF4-FFF2-40B4-BE49-F238E27FC236}">
                  <a16:creationId xmlns:a16="http://schemas.microsoft.com/office/drawing/2014/main" id="{5B5DA6CE-DE10-4D73-A9A6-33A6692ADBA2}"/>
                </a:ext>
              </a:extLst>
            </p:cNvPr>
            <p:cNvSpPr txBox="1"/>
            <p:nvPr/>
          </p:nvSpPr>
          <p:spPr>
            <a:xfrm>
              <a:off x="7858212" y="2604015"/>
              <a:ext cx="1117239" cy="584775"/>
            </a:xfrm>
            <a:prstGeom prst="rect">
              <a:avLst/>
            </a:prstGeom>
            <a:noFill/>
          </p:spPr>
          <p:txBody>
            <a:bodyPr wrap="square" rtlCol="0">
              <a:spAutoFit/>
            </a:bodyPr>
            <a:lstStyle/>
            <a:p>
              <a:pPr algn="ctr"/>
              <a:r>
                <a:rPr lang="en-US" sz="1400"/>
                <a:t>Container N</a:t>
              </a:r>
              <a:r>
                <a:rPr lang="ro-RO" sz="1400"/>
                <a:t>r</a:t>
              </a:r>
              <a:r>
                <a:rPr lang="en-US" sz="1400"/>
                <a:t>. 1</a:t>
              </a:r>
            </a:p>
          </p:txBody>
        </p:sp>
      </p:grpSp>
      <p:sp>
        <p:nvSpPr>
          <p:cNvPr id="47" name="TextBox 46">
            <a:extLst>
              <a:ext uri="{FF2B5EF4-FFF2-40B4-BE49-F238E27FC236}">
                <a16:creationId xmlns:a16="http://schemas.microsoft.com/office/drawing/2014/main" id="{09BC34EF-F79E-4BDC-9F65-25A1446C2E38}"/>
              </a:ext>
            </a:extLst>
          </p:cNvPr>
          <p:cNvSpPr txBox="1"/>
          <p:nvPr/>
        </p:nvSpPr>
        <p:spPr>
          <a:xfrm>
            <a:off x="4014284" y="3981945"/>
            <a:ext cx="2379356" cy="954107"/>
          </a:xfrm>
          <a:prstGeom prst="rect">
            <a:avLst/>
          </a:prstGeom>
          <a:noFill/>
        </p:spPr>
        <p:txBody>
          <a:bodyPr wrap="square" rtlCol="0">
            <a:spAutoFit/>
          </a:bodyPr>
          <a:lstStyle/>
          <a:p>
            <a:pPr marL="285750" indent="-285750">
              <a:buFont typeface="Wingdings" panose="05000000000000000000" pitchFamily="2" charset="2"/>
              <a:buChar char="§"/>
            </a:pPr>
            <a:r>
              <a:rPr lang="en-US" sz="1400">
                <a:solidFill>
                  <a:schemeClr val="tx2">
                    <a:lumMod val="60000"/>
                    <a:lumOff val="40000"/>
                  </a:schemeClr>
                </a:solidFill>
              </a:rPr>
              <a:t>Virtual CPUs</a:t>
            </a:r>
          </a:p>
          <a:p>
            <a:pPr marL="285750" indent="-285750">
              <a:buFont typeface="Wingdings" panose="05000000000000000000" pitchFamily="2" charset="2"/>
              <a:buChar char="§"/>
            </a:pPr>
            <a:r>
              <a:rPr lang="ro-RO" sz="1400">
                <a:solidFill>
                  <a:schemeClr val="tx2">
                    <a:lumMod val="60000"/>
                    <a:lumOff val="40000"/>
                  </a:schemeClr>
                </a:solidFill>
              </a:rPr>
              <a:t>Memorie </a:t>
            </a:r>
            <a:r>
              <a:rPr lang="en-US" sz="1400">
                <a:solidFill>
                  <a:schemeClr val="tx2">
                    <a:lumMod val="60000"/>
                    <a:lumOff val="40000"/>
                  </a:schemeClr>
                </a:solidFill>
              </a:rPr>
              <a:t>RAM</a:t>
            </a:r>
          </a:p>
          <a:p>
            <a:pPr marL="285750" indent="-285750">
              <a:buFont typeface="Wingdings" panose="05000000000000000000" pitchFamily="2" charset="2"/>
              <a:buChar char="§"/>
            </a:pPr>
            <a:r>
              <a:rPr lang="ro-RO" sz="1400">
                <a:solidFill>
                  <a:schemeClr val="tx2">
                    <a:lumMod val="60000"/>
                    <a:lumOff val="40000"/>
                  </a:schemeClr>
                </a:solidFill>
              </a:rPr>
              <a:t>Discuri de stocare</a:t>
            </a:r>
            <a:endParaRPr lang="en-US" sz="1400">
              <a:solidFill>
                <a:schemeClr val="tx2">
                  <a:lumMod val="60000"/>
                  <a:lumOff val="40000"/>
                </a:schemeClr>
              </a:solidFill>
            </a:endParaRPr>
          </a:p>
          <a:p>
            <a:pPr marL="285750" indent="-285750">
              <a:buFont typeface="Wingdings" panose="05000000000000000000" pitchFamily="2" charset="2"/>
              <a:buChar char="§"/>
            </a:pPr>
            <a:r>
              <a:rPr lang="en-US" sz="1400">
                <a:solidFill>
                  <a:schemeClr val="tx2">
                    <a:lumMod val="60000"/>
                    <a:lumOff val="40000"/>
                  </a:schemeClr>
                </a:solidFill>
              </a:rPr>
              <a:t>Networking</a:t>
            </a:r>
          </a:p>
        </p:txBody>
      </p:sp>
      <p:grpSp>
        <p:nvGrpSpPr>
          <p:cNvPr id="48" name="Group 47">
            <a:extLst>
              <a:ext uri="{FF2B5EF4-FFF2-40B4-BE49-F238E27FC236}">
                <a16:creationId xmlns:a16="http://schemas.microsoft.com/office/drawing/2014/main" id="{6A98D8E4-B7B7-47BA-8DE6-EFA0CEDB6641}"/>
              </a:ext>
            </a:extLst>
          </p:cNvPr>
          <p:cNvGrpSpPr/>
          <p:nvPr/>
        </p:nvGrpSpPr>
        <p:grpSpPr>
          <a:xfrm>
            <a:off x="7978367" y="63072"/>
            <a:ext cx="1071809" cy="1123376"/>
            <a:chOff x="6592636" y="420236"/>
            <a:chExt cx="2413316" cy="3663095"/>
          </a:xfrm>
        </p:grpSpPr>
        <p:sp>
          <p:nvSpPr>
            <p:cNvPr id="49" name="Rectangle: Rounded Corners 29">
              <a:extLst>
                <a:ext uri="{FF2B5EF4-FFF2-40B4-BE49-F238E27FC236}">
                  <a16:creationId xmlns:a16="http://schemas.microsoft.com/office/drawing/2014/main" id="{55409621-C189-4589-BF08-631FB25FA89E}"/>
                </a:ext>
              </a:extLst>
            </p:cNvPr>
            <p:cNvSpPr/>
            <p:nvPr/>
          </p:nvSpPr>
          <p:spPr>
            <a:xfrm>
              <a:off x="6592636" y="3675449"/>
              <a:ext cx="2413316" cy="407882"/>
            </a:xfrm>
            <a:prstGeom prst="roundRect">
              <a:avLst/>
            </a:prstGeom>
            <a:solidFill>
              <a:sysClr val="window" lastClr="FFFFFF"/>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i="0" u="none" strike="noStrike" kern="0" cap="none" spc="0" normalizeH="0" baseline="0" noProof="0">
                  <a:ln>
                    <a:noFill/>
                  </a:ln>
                  <a:solidFill>
                    <a:srgbClr val="003C71"/>
                  </a:solidFill>
                  <a:effectLst/>
                  <a:uLnTx/>
                  <a:uFillTx/>
                  <a:latin typeface="Intel Clear"/>
                  <a:ea typeface="+mn-ea"/>
                  <a:cs typeface="+mn-cs"/>
                </a:rPr>
                <a:t>Hardware (CPU, memorie, dispozitive)</a:t>
              </a:r>
            </a:p>
          </p:txBody>
        </p:sp>
        <p:sp>
          <p:nvSpPr>
            <p:cNvPr id="50" name="Rectangle: Rounded Corners 30">
              <a:extLst>
                <a:ext uri="{FF2B5EF4-FFF2-40B4-BE49-F238E27FC236}">
                  <a16:creationId xmlns:a16="http://schemas.microsoft.com/office/drawing/2014/main" id="{23FF1B1D-4A03-4B4A-A7EB-EC3FBD529785}"/>
                </a:ext>
              </a:extLst>
            </p:cNvPr>
            <p:cNvSpPr/>
            <p:nvPr/>
          </p:nvSpPr>
          <p:spPr>
            <a:xfrm>
              <a:off x="6592636" y="3271489"/>
              <a:ext cx="2413316" cy="407882"/>
            </a:xfrm>
            <a:prstGeom prst="roundRect">
              <a:avLst/>
            </a:prstGeom>
            <a:solidFill>
              <a:sysClr val="window" lastClr="FFFFFF"/>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i="0" u="none" strike="noStrike" kern="0" cap="none" spc="0" normalizeH="0" baseline="0" noProof="0">
                  <a:ln>
                    <a:noFill/>
                  </a:ln>
                  <a:solidFill>
                    <a:srgbClr val="003C71"/>
                  </a:solidFill>
                  <a:effectLst/>
                  <a:uLnTx/>
                  <a:uFillTx/>
                  <a:latin typeface="Intel Clear"/>
                  <a:ea typeface="+mn-ea"/>
                  <a:cs typeface="+mn-cs"/>
                </a:rPr>
                <a:t>Firmware / </a:t>
              </a:r>
              <a:r>
                <a:rPr lang="en-US" sz="400" kern="0">
                  <a:solidFill>
                    <a:srgbClr val="003C71"/>
                  </a:solidFill>
                  <a:latin typeface="Intel Clear"/>
                </a:rPr>
                <a:t>micro-c</a:t>
              </a:r>
              <a:r>
                <a:rPr kumimoji="0" lang="en-US" sz="400" i="0" u="none" strike="noStrike" kern="0" cap="none" spc="0" normalizeH="0" baseline="0" noProof="0">
                  <a:ln>
                    <a:noFill/>
                  </a:ln>
                  <a:solidFill>
                    <a:srgbClr val="003C71"/>
                  </a:solidFill>
                  <a:effectLst/>
                  <a:uLnTx/>
                  <a:uFillTx/>
                  <a:latin typeface="Intel Clear"/>
                  <a:ea typeface="+mn-ea"/>
                  <a:cs typeface="+mn-cs"/>
                </a:rPr>
                <a:t>ode / BIOS</a:t>
              </a:r>
            </a:p>
          </p:txBody>
        </p:sp>
        <p:sp>
          <p:nvSpPr>
            <p:cNvPr id="51" name="Rectangle: Rounded Corners 31">
              <a:extLst>
                <a:ext uri="{FF2B5EF4-FFF2-40B4-BE49-F238E27FC236}">
                  <a16:creationId xmlns:a16="http://schemas.microsoft.com/office/drawing/2014/main" id="{C0BDB148-86AC-4159-AD60-64E66A1231DD}"/>
                </a:ext>
              </a:extLst>
            </p:cNvPr>
            <p:cNvSpPr/>
            <p:nvPr/>
          </p:nvSpPr>
          <p:spPr>
            <a:xfrm>
              <a:off x="6592636" y="2455725"/>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i="0" u="none" strike="noStrike" kern="0" cap="none" spc="0" normalizeH="0" baseline="0" noProof="0">
                  <a:ln>
                    <a:noFill/>
                  </a:ln>
                  <a:solidFill>
                    <a:srgbClr val="003C71"/>
                  </a:solidFill>
                  <a:effectLst/>
                  <a:uLnTx/>
                  <a:uFillTx/>
                  <a:latin typeface="Intel Clear"/>
                  <a:ea typeface="+mn-ea"/>
                  <a:cs typeface="+mn-cs"/>
                </a:rPr>
                <a:t>Sistemul de Operare</a:t>
              </a:r>
            </a:p>
          </p:txBody>
        </p:sp>
        <p:sp>
          <p:nvSpPr>
            <p:cNvPr id="52" name="Rectangle: Rounded Corners 32">
              <a:extLst>
                <a:ext uri="{FF2B5EF4-FFF2-40B4-BE49-F238E27FC236}">
                  <a16:creationId xmlns:a16="http://schemas.microsoft.com/office/drawing/2014/main" id="{A2FE8CAA-C45B-4F4D-BD32-F314A8A5C207}"/>
                </a:ext>
              </a:extLst>
            </p:cNvPr>
            <p:cNvSpPr/>
            <p:nvPr/>
          </p:nvSpPr>
          <p:spPr>
            <a:xfrm>
              <a:off x="6592636" y="2047842"/>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i="0" u="none" strike="noStrike" kern="0" cap="none" spc="0" normalizeH="0" baseline="0" noProof="0">
                  <a:ln>
                    <a:noFill/>
                  </a:ln>
                  <a:solidFill>
                    <a:srgbClr val="003C71"/>
                  </a:solidFill>
                  <a:effectLst/>
                  <a:uLnTx/>
                  <a:uFillTx/>
                  <a:latin typeface="Intel Clear"/>
                  <a:ea typeface="+mn-ea"/>
                  <a:cs typeface="+mn-cs"/>
                </a:rPr>
                <a:t>Virtualizare / Orchestrare</a:t>
              </a:r>
            </a:p>
          </p:txBody>
        </p:sp>
        <p:sp>
          <p:nvSpPr>
            <p:cNvPr id="53" name="Rectangle: Rounded Corners 33">
              <a:extLst>
                <a:ext uri="{FF2B5EF4-FFF2-40B4-BE49-F238E27FC236}">
                  <a16:creationId xmlns:a16="http://schemas.microsoft.com/office/drawing/2014/main" id="{651B1957-0B05-41CF-8387-DF926EDC9CCC}"/>
                </a:ext>
              </a:extLst>
            </p:cNvPr>
            <p:cNvSpPr/>
            <p:nvPr/>
          </p:nvSpPr>
          <p:spPr>
            <a:xfrm>
              <a:off x="6592636" y="1639960"/>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i="0" u="none" strike="noStrike" kern="0" cap="none" spc="0" normalizeH="0" baseline="0" noProof="0">
                  <a:ln>
                    <a:noFill/>
                  </a:ln>
                  <a:solidFill>
                    <a:srgbClr val="003C71"/>
                  </a:solidFill>
                  <a:effectLst/>
                  <a:uLnTx/>
                  <a:uFillTx/>
                  <a:latin typeface="Intel Clear"/>
                  <a:ea typeface="+mn-ea"/>
                  <a:cs typeface="+mn-cs"/>
                </a:rPr>
                <a:t>Low-level Libraries </a:t>
              </a:r>
            </a:p>
          </p:txBody>
        </p:sp>
        <p:sp>
          <p:nvSpPr>
            <p:cNvPr id="54" name="Rectangle: Rounded Corners 34">
              <a:extLst>
                <a:ext uri="{FF2B5EF4-FFF2-40B4-BE49-F238E27FC236}">
                  <a16:creationId xmlns:a16="http://schemas.microsoft.com/office/drawing/2014/main" id="{F613C31E-B5E2-4839-A672-021E9DB52778}"/>
                </a:ext>
              </a:extLst>
            </p:cNvPr>
            <p:cNvSpPr/>
            <p:nvPr/>
          </p:nvSpPr>
          <p:spPr>
            <a:xfrm>
              <a:off x="6592636" y="1232078"/>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i="0" u="none" strike="noStrike" kern="0" cap="none" spc="0" normalizeH="0" baseline="0" noProof="0">
                  <a:ln>
                    <a:noFill/>
                  </a:ln>
                  <a:solidFill>
                    <a:srgbClr val="003C71"/>
                  </a:solidFill>
                  <a:effectLst/>
                  <a:uLnTx/>
                  <a:uFillTx/>
                  <a:latin typeface="Intel Clear"/>
                  <a:ea typeface="+mn-ea"/>
                  <a:cs typeface="+mn-cs"/>
                </a:rPr>
                <a:t>Middleware Frameworks &amp; Runtimes</a:t>
              </a:r>
            </a:p>
          </p:txBody>
        </p:sp>
        <p:sp>
          <p:nvSpPr>
            <p:cNvPr id="55" name="Rectangle: Rounded Corners 35">
              <a:extLst>
                <a:ext uri="{FF2B5EF4-FFF2-40B4-BE49-F238E27FC236}">
                  <a16:creationId xmlns:a16="http://schemas.microsoft.com/office/drawing/2014/main" id="{468F404E-8DDD-4115-BB44-3E337180647A}"/>
                </a:ext>
              </a:extLst>
            </p:cNvPr>
            <p:cNvSpPr/>
            <p:nvPr/>
          </p:nvSpPr>
          <p:spPr>
            <a:xfrm>
              <a:off x="6592636" y="824196"/>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i="0" u="none" strike="noStrike" kern="0" cap="none" spc="0" normalizeH="0" baseline="0" noProof="0">
                  <a:ln>
                    <a:noFill/>
                  </a:ln>
                  <a:solidFill>
                    <a:srgbClr val="003C71"/>
                  </a:solidFill>
                  <a:effectLst/>
                  <a:uLnTx/>
                  <a:uFillTx/>
                  <a:latin typeface="Intel Clear"/>
                  <a:ea typeface="+mn-ea"/>
                  <a:cs typeface="+mn-cs"/>
                </a:rPr>
                <a:t>Applicații</a:t>
              </a:r>
            </a:p>
          </p:txBody>
        </p:sp>
        <p:sp>
          <p:nvSpPr>
            <p:cNvPr id="56" name="Rectangle: Rounded Corners 36">
              <a:extLst>
                <a:ext uri="{FF2B5EF4-FFF2-40B4-BE49-F238E27FC236}">
                  <a16:creationId xmlns:a16="http://schemas.microsoft.com/office/drawing/2014/main" id="{5FB0A9C7-A3A3-4C1D-851B-D75FC2F7C5E3}"/>
                </a:ext>
              </a:extLst>
            </p:cNvPr>
            <p:cNvSpPr/>
            <p:nvPr/>
          </p:nvSpPr>
          <p:spPr>
            <a:xfrm>
              <a:off x="6592636" y="420236"/>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i="0" u="none" strike="noStrike" kern="0" cap="none" spc="0" normalizeH="0" baseline="0" noProof="0">
                  <a:ln>
                    <a:noFill/>
                  </a:ln>
                  <a:solidFill>
                    <a:srgbClr val="003C71"/>
                  </a:solidFill>
                  <a:effectLst/>
                  <a:uLnTx/>
                  <a:uFillTx/>
                  <a:latin typeface="Intel Clear"/>
                  <a:ea typeface="+mn-ea"/>
                  <a:cs typeface="+mn-cs"/>
                </a:rPr>
                <a:t>Servicii şi Soluții</a:t>
              </a:r>
            </a:p>
          </p:txBody>
        </p:sp>
        <p:sp>
          <p:nvSpPr>
            <p:cNvPr id="57" name="Rectangle: Rounded Corners 31">
              <a:extLst>
                <a:ext uri="{FF2B5EF4-FFF2-40B4-BE49-F238E27FC236}">
                  <a16:creationId xmlns:a16="http://schemas.microsoft.com/office/drawing/2014/main" id="{07481E60-F53E-47CB-A5AB-80826CAED923}"/>
                </a:ext>
              </a:extLst>
            </p:cNvPr>
            <p:cNvSpPr/>
            <p:nvPr/>
          </p:nvSpPr>
          <p:spPr>
            <a:xfrm>
              <a:off x="6592636" y="2867529"/>
              <a:ext cx="2413316" cy="407882"/>
            </a:xfrm>
            <a:prstGeom prst="roundRect">
              <a:avLst/>
            </a:prstGeom>
            <a:solidFill>
              <a:sysClr val="window" lastClr="FFFFFF"/>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i="0" u="none" strike="noStrike" kern="0" cap="none" spc="0" normalizeH="0" baseline="0" noProof="0">
                  <a:ln>
                    <a:noFill/>
                  </a:ln>
                  <a:solidFill>
                    <a:srgbClr val="003C71"/>
                  </a:solidFill>
                  <a:effectLst/>
                  <a:uLnTx/>
                  <a:uFillTx/>
                  <a:latin typeface="Intel Clear"/>
                  <a:ea typeface="+mn-ea"/>
                  <a:cs typeface="+mn-cs"/>
                </a:rPr>
                <a:t>Drivere</a:t>
              </a:r>
            </a:p>
          </p:txBody>
        </p:sp>
      </p:grpSp>
    </p:spTree>
    <p:extLst>
      <p:ext uri="{BB962C8B-B14F-4D97-AF65-F5344CB8AC3E}">
        <p14:creationId xmlns:p14="http://schemas.microsoft.com/office/powerpoint/2010/main" val="7468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remove" nodeType="withEffect">
                                  <p:stCondLst>
                                    <p:cond delay="0"/>
                                  </p:stCondLst>
                                  <p:childTnLst>
                                    <p:animMotion origin="layout" path="M 2.70833E-6 1.48148E-6 L -0.33907 1.48148E-6 " pathEditMode="relative" rAng="0" ptsTypes="AA">
                                      <p:cBhvr>
                                        <p:cTn id="6" dur="25000" fill="hold"/>
                                        <p:tgtEl>
                                          <p:spTgt spid="9"/>
                                        </p:tgtEl>
                                        <p:attrNameLst>
                                          <p:attrName>ppt_x</p:attrName>
                                          <p:attrName>ppt_y</p:attrName>
                                        </p:attrNameLst>
                                      </p:cBhvr>
                                      <p:rCtr x="-16953" y="0"/>
                                    </p:animMotion>
                                  </p:childTnLst>
                                </p:cTn>
                              </p:par>
                              <p:par>
                                <p:cTn id="7" presetID="42" presetClass="path" presetSubtype="0" repeatCount="indefinite" autoRev="1" fill="remove" nodeType="withEffect">
                                  <p:stCondLst>
                                    <p:cond delay="0"/>
                                  </p:stCondLst>
                                  <p:childTnLst>
                                    <p:animMotion origin="layout" path="M 5E-6 2.22222E-6 L -0.1612 -0.0007 " pathEditMode="relative" rAng="0" ptsTypes="AA">
                                      <p:cBhvr>
                                        <p:cTn id="8" dur="25000" fill="hold"/>
                                        <p:tgtEl>
                                          <p:spTgt spid="7"/>
                                        </p:tgtEl>
                                        <p:attrNameLst>
                                          <p:attrName>ppt_x</p:attrName>
                                          <p:attrName>ppt_y</p:attrName>
                                        </p:attrNameLst>
                                      </p:cBhvr>
                                      <p:rCtr x="-8060" y="-46"/>
                                    </p:animMotion>
                                  </p:childTnLst>
                                </p:cTn>
                              </p:par>
                              <p:par>
                                <p:cTn id="9" presetID="42" presetClass="path" presetSubtype="0" repeatCount="indefinite" autoRev="1" fill="remove" nodeType="withEffect">
                                  <p:stCondLst>
                                    <p:cond delay="0"/>
                                  </p:stCondLst>
                                  <p:childTnLst>
                                    <p:animMotion origin="layout" path="M 1.45833E-6 -2.96296E-6 L -0.21341 0.00255 " pathEditMode="relative" rAng="0" ptsTypes="AA">
                                      <p:cBhvr>
                                        <p:cTn id="10" dur="25000" fill="hold"/>
                                        <p:tgtEl>
                                          <p:spTgt spid="8"/>
                                        </p:tgtEl>
                                        <p:attrNameLst>
                                          <p:attrName>ppt_x</p:attrName>
                                          <p:attrName>ppt_y</p:attrName>
                                        </p:attrNameLst>
                                      </p:cBhvr>
                                      <p:rCtr x="-10677" y="116"/>
                                    </p:animMotion>
                                  </p:childTnLst>
                                </p:cTn>
                              </p:par>
                              <p:par>
                                <p:cTn id="11" presetID="42" presetClass="path" presetSubtype="0" repeatCount="indefinite" autoRev="1" fill="remove" nodeType="withEffect">
                                  <p:stCondLst>
                                    <p:cond delay="0"/>
                                  </p:stCondLst>
                                  <p:childTnLst>
                                    <p:animMotion origin="layout" path="M 4.79167E-6 1.11111E-6 L -0.39883 1.11111E-6 " pathEditMode="relative" rAng="0" ptsTypes="AA">
                                      <p:cBhvr>
                                        <p:cTn id="12" dur="25000" fill="hold"/>
                                        <p:tgtEl>
                                          <p:spTgt spid="12"/>
                                        </p:tgtEl>
                                        <p:attrNameLst>
                                          <p:attrName>ppt_x</p:attrName>
                                          <p:attrName>ppt_y</p:attrName>
                                        </p:attrNameLst>
                                      </p:cBhvr>
                                      <p:rCtr x="-19948" y="0"/>
                                    </p:animMotion>
                                  </p:childTnLst>
                                </p:cTn>
                              </p:par>
                              <p:par>
                                <p:cTn id="13" presetID="42" presetClass="path" presetSubtype="0" repeatCount="indefinite" autoRev="1" fill="remove" nodeType="withEffect">
                                  <p:stCondLst>
                                    <p:cond delay="0"/>
                                  </p:stCondLst>
                                  <p:childTnLst>
                                    <p:animMotion origin="layout" path="M -2.5E-6 1.11111E-6 L -0.33906 1.11111E-6 " pathEditMode="relative" rAng="0" ptsTypes="AA">
                                      <p:cBhvr>
                                        <p:cTn id="14" dur="25000" fill="hold"/>
                                        <p:tgtEl>
                                          <p:spTgt spid="6"/>
                                        </p:tgtEl>
                                        <p:attrNameLst>
                                          <p:attrName>ppt_x</p:attrName>
                                          <p:attrName>ppt_y</p:attrName>
                                        </p:attrNameLst>
                                      </p:cBhvr>
                                      <p:rCtr x="-16953" y="0"/>
                                    </p:animMotion>
                                  </p:childTnLst>
                                </p:cTn>
                              </p:par>
                              <p:par>
                                <p:cTn id="15" presetID="42" presetClass="path" presetSubtype="0" repeatCount="indefinite" autoRev="1" fill="remove" nodeType="withEffect">
                                  <p:stCondLst>
                                    <p:cond delay="0"/>
                                  </p:stCondLst>
                                  <p:childTnLst>
                                    <p:animMotion origin="layout" path="M 2.5E-6 4.07407E-6 L -0.30087 0.01419 " pathEditMode="relative" rAng="0" ptsTypes="AA">
                                      <p:cBhvr>
                                        <p:cTn id="16" dur="25000" fill="hold"/>
                                        <p:tgtEl>
                                          <p:spTgt spid="11"/>
                                        </p:tgtEl>
                                        <p:attrNameLst>
                                          <p:attrName>ppt_x</p:attrName>
                                          <p:attrName>ppt_y</p:attrName>
                                        </p:attrNameLst>
                                      </p:cBhvr>
                                      <p:rCtr x="-15052" y="7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0994E14-10A6-4163-8098-30A668C9D2E2}"/>
              </a:ext>
            </a:extLst>
          </p:cNvPr>
          <p:cNvPicPr>
            <a:picLocks noChangeAspect="1"/>
          </p:cNvPicPr>
          <p:nvPr/>
        </p:nvPicPr>
        <p:blipFill>
          <a:blip r:embed="rId3">
            <a:alphaModFix amt="25000"/>
          </a:blip>
          <a:stretch>
            <a:fillRect/>
          </a:stretch>
        </p:blipFill>
        <p:spPr>
          <a:xfrm>
            <a:off x="7978367" y="940672"/>
            <a:ext cx="952384" cy="468735"/>
          </a:xfrm>
          <a:prstGeom prst="rect">
            <a:avLst/>
          </a:prstGeom>
        </p:spPr>
      </p:pic>
      <p:pic>
        <p:nvPicPr>
          <p:cNvPr id="19" name="Picture 18">
            <a:extLst>
              <a:ext uri="{FF2B5EF4-FFF2-40B4-BE49-F238E27FC236}">
                <a16:creationId xmlns:a16="http://schemas.microsoft.com/office/drawing/2014/main" id="{20A1451B-9C37-40E6-A1D7-B588F65E2034}"/>
              </a:ext>
            </a:extLst>
          </p:cNvPr>
          <p:cNvPicPr>
            <a:picLocks noChangeAspect="1"/>
          </p:cNvPicPr>
          <p:nvPr/>
        </p:nvPicPr>
        <p:blipFill>
          <a:blip r:embed="rId4"/>
          <a:stretch>
            <a:fillRect/>
          </a:stretch>
        </p:blipFill>
        <p:spPr>
          <a:xfrm>
            <a:off x="6828475" y="3981945"/>
            <a:ext cx="2299785" cy="1127900"/>
          </a:xfrm>
          <a:prstGeom prst="rect">
            <a:avLst/>
          </a:prstGeom>
        </p:spPr>
      </p:pic>
      <p:pic>
        <p:nvPicPr>
          <p:cNvPr id="20" name="Picture 19">
            <a:extLst>
              <a:ext uri="{FF2B5EF4-FFF2-40B4-BE49-F238E27FC236}">
                <a16:creationId xmlns:a16="http://schemas.microsoft.com/office/drawing/2014/main" id="{6EE828E2-6FD2-4C40-B1D7-BD9BDA1DFFF2}"/>
              </a:ext>
            </a:extLst>
          </p:cNvPr>
          <p:cNvPicPr>
            <a:picLocks noChangeAspect="1"/>
          </p:cNvPicPr>
          <p:nvPr/>
        </p:nvPicPr>
        <p:blipFill>
          <a:blip r:embed="rId3"/>
          <a:stretch>
            <a:fillRect/>
          </a:stretch>
        </p:blipFill>
        <p:spPr>
          <a:xfrm>
            <a:off x="6110681" y="3981945"/>
            <a:ext cx="1404377" cy="691193"/>
          </a:xfrm>
          <a:prstGeom prst="rect">
            <a:avLst/>
          </a:prstGeom>
        </p:spPr>
      </p:pic>
      <p:pic>
        <p:nvPicPr>
          <p:cNvPr id="26" name="Picture 25">
            <a:extLst>
              <a:ext uri="{FF2B5EF4-FFF2-40B4-BE49-F238E27FC236}">
                <a16:creationId xmlns:a16="http://schemas.microsoft.com/office/drawing/2014/main" id="{2BCBF98E-FFA8-4D67-83D3-D2059B8E182B}"/>
              </a:ext>
            </a:extLst>
          </p:cNvPr>
          <p:cNvPicPr>
            <a:picLocks noChangeAspect="1"/>
          </p:cNvPicPr>
          <p:nvPr/>
        </p:nvPicPr>
        <p:blipFill>
          <a:blip r:embed="rId4"/>
          <a:stretch>
            <a:fillRect/>
          </a:stretch>
        </p:blipFill>
        <p:spPr>
          <a:xfrm>
            <a:off x="122689" y="3150696"/>
            <a:ext cx="3416370" cy="1675515"/>
          </a:xfrm>
          <a:prstGeom prst="rect">
            <a:avLst/>
          </a:prstGeom>
        </p:spPr>
      </p:pic>
      <p:pic>
        <p:nvPicPr>
          <p:cNvPr id="27" name="Picture 26">
            <a:extLst>
              <a:ext uri="{FF2B5EF4-FFF2-40B4-BE49-F238E27FC236}">
                <a16:creationId xmlns:a16="http://schemas.microsoft.com/office/drawing/2014/main" id="{CCD157B8-6190-437E-893D-0E3277E620FE}"/>
              </a:ext>
            </a:extLst>
          </p:cNvPr>
          <p:cNvPicPr>
            <a:picLocks noChangeAspect="1"/>
          </p:cNvPicPr>
          <p:nvPr/>
        </p:nvPicPr>
        <p:blipFill>
          <a:blip r:embed="rId3">
            <a:alphaModFix amt="25000"/>
          </a:blip>
          <a:stretch>
            <a:fillRect/>
          </a:stretch>
        </p:blipFill>
        <p:spPr>
          <a:xfrm>
            <a:off x="2555237" y="4431678"/>
            <a:ext cx="827753" cy="407395"/>
          </a:xfrm>
          <a:prstGeom prst="rect">
            <a:avLst/>
          </a:prstGeom>
        </p:spPr>
      </p:pic>
      <p:sp>
        <p:nvSpPr>
          <p:cNvPr id="2" name="Slide Number Placeholder 1">
            <a:extLst>
              <a:ext uri="{FF2B5EF4-FFF2-40B4-BE49-F238E27FC236}">
                <a16:creationId xmlns:a16="http://schemas.microsoft.com/office/drawing/2014/main" id="{EC1110BB-0626-434E-B359-5836D575E335}"/>
              </a:ext>
            </a:extLst>
          </p:cNvPr>
          <p:cNvSpPr>
            <a:spLocks noGrp="1"/>
          </p:cNvSpPr>
          <p:nvPr>
            <p:ph type="sldNum" sz="quarter" idx="12"/>
          </p:nvPr>
        </p:nvSpPr>
        <p:spPr>
          <a:xfrm>
            <a:off x="7657276" y="4751559"/>
            <a:ext cx="2133600" cy="273844"/>
          </a:xfrm>
        </p:spPr>
        <p:txBody>
          <a:bodyPr anchor="ctr">
            <a:normAutofit/>
          </a:bodyPr>
          <a:lstStyle/>
          <a:p>
            <a:pPr>
              <a:spcAft>
                <a:spcPts val="600"/>
              </a:spcAft>
            </a:pPr>
            <a:fld id="{EE2556C5-CE8C-6547-B838-EA80C61A4AF7}" type="slidenum">
              <a:rPr lang="en-US" smtClean="0"/>
              <a:pPr>
                <a:spcAft>
                  <a:spcPts val="600"/>
                </a:spcAft>
              </a:pPr>
              <a:t>11</a:t>
            </a:fld>
            <a:endParaRPr lang="en-US"/>
          </a:p>
        </p:txBody>
      </p:sp>
      <p:sp>
        <p:nvSpPr>
          <p:cNvPr id="3" name="Title 2">
            <a:extLst>
              <a:ext uri="{FF2B5EF4-FFF2-40B4-BE49-F238E27FC236}">
                <a16:creationId xmlns:a16="http://schemas.microsoft.com/office/drawing/2014/main" id="{629E6ED9-017F-47E6-B448-0F46041389EE}"/>
              </a:ext>
            </a:extLst>
          </p:cNvPr>
          <p:cNvSpPr>
            <a:spLocks noGrp="1"/>
          </p:cNvSpPr>
          <p:nvPr>
            <p:ph type="title"/>
          </p:nvPr>
        </p:nvSpPr>
        <p:spPr>
          <a:xfrm>
            <a:off x="455613" y="308848"/>
            <a:ext cx="8229600" cy="868680"/>
          </a:xfrm>
        </p:spPr>
        <p:txBody>
          <a:bodyPr anchor="t">
            <a:normAutofit/>
          </a:bodyPr>
          <a:lstStyle/>
          <a:p>
            <a:r>
              <a:rPr lang="en-US"/>
              <a:t>Utilizarea </a:t>
            </a:r>
            <a:r>
              <a:rPr lang="ro-RO"/>
              <a:t>M</a:t>
            </a:r>
            <a:r>
              <a:rPr lang="en-US"/>
              <a:t>a</a:t>
            </a:r>
            <a:r>
              <a:rPr lang="ro-RO"/>
              <a:t>ș</a:t>
            </a:r>
            <a:r>
              <a:rPr lang="en-US"/>
              <a:t>inilor </a:t>
            </a:r>
            <a:r>
              <a:rPr lang="ro-RO"/>
              <a:t>V</a:t>
            </a:r>
            <a:r>
              <a:rPr lang="en-US"/>
              <a:t>irtuale</a:t>
            </a:r>
          </a:p>
        </p:txBody>
      </p:sp>
      <p:sp>
        <p:nvSpPr>
          <p:cNvPr id="7" name="Slide Number Placeholder 1">
            <a:extLst>
              <a:ext uri="{FF2B5EF4-FFF2-40B4-BE49-F238E27FC236}">
                <a16:creationId xmlns:a16="http://schemas.microsoft.com/office/drawing/2014/main" id="{AE0AF7AB-4FEB-46DB-BC99-BB4A7544D391}"/>
              </a:ext>
            </a:extLst>
          </p:cNvPr>
          <p:cNvSpPr txBox="1">
            <a:spLocks/>
          </p:cNvSpPr>
          <p:nvPr/>
        </p:nvSpPr>
        <p:spPr>
          <a:xfrm>
            <a:off x="8392224" y="5666038"/>
            <a:ext cx="4335780" cy="2190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Intel Corporation  |  Cloud.U  |  Copyright © 2020  |  Page </a:t>
            </a:r>
            <a:fld id="{CCAFBFC2-1D97-A34B-A2B6-728FE457113A}" type="slidenum">
              <a:rPr lang="en-US" smtClean="0"/>
              <a:pPr/>
              <a:t>11</a:t>
            </a:fld>
            <a:endParaRPr lang="en-US"/>
          </a:p>
        </p:txBody>
      </p:sp>
      <p:cxnSp>
        <p:nvCxnSpPr>
          <p:cNvPr id="13" name="Straight Connector 12">
            <a:extLst>
              <a:ext uri="{FF2B5EF4-FFF2-40B4-BE49-F238E27FC236}">
                <a16:creationId xmlns:a16="http://schemas.microsoft.com/office/drawing/2014/main" id="{CFB83988-D172-437E-A0B8-73A5AF3FC171}"/>
              </a:ext>
            </a:extLst>
          </p:cNvPr>
          <p:cNvCxnSpPr>
            <a:cxnSpLocks/>
          </p:cNvCxnSpPr>
          <p:nvPr/>
        </p:nvCxnSpPr>
        <p:spPr>
          <a:xfrm>
            <a:off x="4266013" y="1659103"/>
            <a:ext cx="930584" cy="542166"/>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F63ECE-7D1C-4ED1-A18F-FDEBA7F88050}"/>
              </a:ext>
            </a:extLst>
          </p:cNvPr>
          <p:cNvCxnSpPr>
            <a:cxnSpLocks/>
          </p:cNvCxnSpPr>
          <p:nvPr/>
        </p:nvCxnSpPr>
        <p:spPr>
          <a:xfrm flipV="1">
            <a:off x="4243233" y="3815552"/>
            <a:ext cx="898216" cy="461247"/>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6FDC92B-ED58-424F-90DA-7FF73D5C5B12}"/>
              </a:ext>
            </a:extLst>
          </p:cNvPr>
          <p:cNvCxnSpPr>
            <a:cxnSpLocks/>
          </p:cNvCxnSpPr>
          <p:nvPr/>
        </p:nvCxnSpPr>
        <p:spPr>
          <a:xfrm flipV="1">
            <a:off x="4330133" y="2996492"/>
            <a:ext cx="744469" cy="1"/>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D7E602FA-5928-445F-A22B-C403B656218F}"/>
              </a:ext>
            </a:extLst>
          </p:cNvPr>
          <p:cNvSpPr txBox="1">
            <a:spLocks/>
          </p:cNvSpPr>
          <p:nvPr/>
        </p:nvSpPr>
        <p:spPr>
          <a:xfrm>
            <a:off x="1006939" y="1177528"/>
            <a:ext cx="3058990" cy="10530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ro-RO" sz="1400" b="1"/>
              <a:t>Folosite pentru </a:t>
            </a:r>
            <a:br>
              <a:rPr lang="en-US" sz="1400"/>
            </a:br>
            <a:r>
              <a:rPr lang="ro-RO" sz="1400"/>
              <a:t>creșterea utilizării serverelor, izolarea aplicațiilor,  portarea aplicațiilor </a:t>
            </a:r>
            <a:r>
              <a:rPr lang="en-US" sz="1400" err="1"/>
              <a:t>existente</a:t>
            </a:r>
            <a:endParaRPr lang="en-US" sz="1400"/>
          </a:p>
        </p:txBody>
      </p:sp>
      <p:sp>
        <p:nvSpPr>
          <p:cNvPr id="17" name="Text Placeholder 12">
            <a:extLst>
              <a:ext uri="{FF2B5EF4-FFF2-40B4-BE49-F238E27FC236}">
                <a16:creationId xmlns:a16="http://schemas.microsoft.com/office/drawing/2014/main" id="{30F45947-7B13-4BDD-B1AC-72F8AC005B50}"/>
              </a:ext>
            </a:extLst>
          </p:cNvPr>
          <p:cNvSpPr txBox="1">
            <a:spLocks/>
          </p:cNvSpPr>
          <p:nvPr/>
        </p:nvSpPr>
        <p:spPr>
          <a:xfrm>
            <a:off x="1005768" y="2566506"/>
            <a:ext cx="3281838" cy="13577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ro-RO" sz="1400" b="1"/>
              <a:t>Exemple</a:t>
            </a:r>
            <a:br>
              <a:rPr lang="en-US" sz="1400"/>
            </a:br>
            <a:r>
              <a:rPr lang="en-US" sz="1400"/>
              <a:t>VMWare vSphere, Microsoft HyperV</a:t>
            </a:r>
            <a:br>
              <a:rPr lang="en-US" sz="1400"/>
            </a:br>
            <a:r>
              <a:rPr lang="en-US" sz="1400" b="1"/>
              <a:t>Open source: </a:t>
            </a:r>
            <a:r>
              <a:rPr lang="en-US" sz="1400"/>
              <a:t>Linux KVM</a:t>
            </a:r>
          </a:p>
        </p:txBody>
      </p:sp>
      <p:sp>
        <p:nvSpPr>
          <p:cNvPr id="21" name="Text Placeholder 16">
            <a:extLst>
              <a:ext uri="{FF2B5EF4-FFF2-40B4-BE49-F238E27FC236}">
                <a16:creationId xmlns:a16="http://schemas.microsoft.com/office/drawing/2014/main" id="{7CB451C4-D867-467E-B0A9-0F00AE343855}"/>
              </a:ext>
            </a:extLst>
          </p:cNvPr>
          <p:cNvSpPr txBox="1">
            <a:spLocks/>
          </p:cNvSpPr>
          <p:nvPr/>
        </p:nvSpPr>
        <p:spPr>
          <a:xfrm>
            <a:off x="999786" y="3915773"/>
            <a:ext cx="2877258" cy="10517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a:t>CSP managed services</a:t>
            </a:r>
            <a:br>
              <a:rPr lang="en-US" sz="1400"/>
            </a:br>
            <a:r>
              <a:rPr lang="en-US" sz="1400"/>
              <a:t>AWS EC2, Azure virtual machines</a:t>
            </a:r>
          </a:p>
        </p:txBody>
      </p:sp>
      <p:grpSp>
        <p:nvGrpSpPr>
          <p:cNvPr id="22" name="Group 21">
            <a:extLst>
              <a:ext uri="{FF2B5EF4-FFF2-40B4-BE49-F238E27FC236}">
                <a16:creationId xmlns:a16="http://schemas.microsoft.com/office/drawing/2014/main" id="{CEDA290D-F880-4605-861D-7F15672B7308}"/>
              </a:ext>
            </a:extLst>
          </p:cNvPr>
          <p:cNvGrpSpPr/>
          <p:nvPr/>
        </p:nvGrpSpPr>
        <p:grpSpPr>
          <a:xfrm>
            <a:off x="5303289" y="1613028"/>
            <a:ext cx="2963990" cy="2760618"/>
            <a:chOff x="4429585" y="2467530"/>
            <a:chExt cx="2963990" cy="2760618"/>
          </a:xfrm>
        </p:grpSpPr>
        <p:sp>
          <p:nvSpPr>
            <p:cNvPr id="23" name="Freeform: Shape 22">
              <a:extLst>
                <a:ext uri="{FF2B5EF4-FFF2-40B4-BE49-F238E27FC236}">
                  <a16:creationId xmlns:a16="http://schemas.microsoft.com/office/drawing/2014/main" id="{520E4402-7098-4C82-BE87-BA94D17A1683}"/>
                </a:ext>
              </a:extLst>
            </p:cNvPr>
            <p:cNvSpPr/>
            <p:nvPr/>
          </p:nvSpPr>
          <p:spPr>
            <a:xfrm>
              <a:off x="4632957" y="2467530"/>
              <a:ext cx="2760618" cy="2760618"/>
            </a:xfrm>
            <a:custGeom>
              <a:avLst/>
              <a:gdLst>
                <a:gd name="connsiteX0" fmla="*/ 1380309 w 2760618"/>
                <a:gd name="connsiteY0" fmla="*/ 145869 h 2760618"/>
                <a:gd name="connsiteX1" fmla="*/ 145869 w 2760618"/>
                <a:gd name="connsiteY1" fmla="*/ 1380309 h 2760618"/>
                <a:gd name="connsiteX2" fmla="*/ 1380309 w 2760618"/>
                <a:gd name="connsiteY2" fmla="*/ 2614749 h 2760618"/>
                <a:gd name="connsiteX3" fmla="*/ 2614749 w 2760618"/>
                <a:gd name="connsiteY3" fmla="*/ 1380309 h 2760618"/>
                <a:gd name="connsiteX4" fmla="*/ 1380309 w 2760618"/>
                <a:gd name="connsiteY4" fmla="*/ 145869 h 2760618"/>
                <a:gd name="connsiteX5" fmla="*/ 1380309 w 2760618"/>
                <a:gd name="connsiteY5" fmla="*/ 0 h 2760618"/>
                <a:gd name="connsiteX6" fmla="*/ 2760618 w 2760618"/>
                <a:gd name="connsiteY6" fmla="*/ 1380309 h 2760618"/>
                <a:gd name="connsiteX7" fmla="*/ 1380309 w 2760618"/>
                <a:gd name="connsiteY7" fmla="*/ 2760618 h 2760618"/>
                <a:gd name="connsiteX8" fmla="*/ 0 w 2760618"/>
                <a:gd name="connsiteY8" fmla="*/ 1380309 h 2760618"/>
                <a:gd name="connsiteX9" fmla="*/ 1380309 w 2760618"/>
                <a:gd name="connsiteY9" fmla="*/ 0 h 276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0618" h="2760618">
                  <a:moveTo>
                    <a:pt x="1380309" y="145869"/>
                  </a:moveTo>
                  <a:cubicBezTo>
                    <a:pt x="698547" y="145869"/>
                    <a:pt x="145869" y="698547"/>
                    <a:pt x="145869" y="1380309"/>
                  </a:cubicBezTo>
                  <a:cubicBezTo>
                    <a:pt x="145869" y="2062071"/>
                    <a:pt x="698547" y="2614749"/>
                    <a:pt x="1380309" y="2614749"/>
                  </a:cubicBezTo>
                  <a:cubicBezTo>
                    <a:pt x="2062071" y="2614749"/>
                    <a:pt x="2614749" y="2062071"/>
                    <a:pt x="2614749" y="1380309"/>
                  </a:cubicBezTo>
                  <a:cubicBezTo>
                    <a:pt x="2614749" y="698547"/>
                    <a:pt x="2062071" y="145869"/>
                    <a:pt x="1380309" y="145869"/>
                  </a:cubicBezTo>
                  <a:close/>
                  <a:moveTo>
                    <a:pt x="1380309" y="0"/>
                  </a:moveTo>
                  <a:cubicBezTo>
                    <a:pt x="2142633" y="0"/>
                    <a:pt x="2760618" y="617985"/>
                    <a:pt x="2760618" y="1380309"/>
                  </a:cubicBezTo>
                  <a:cubicBezTo>
                    <a:pt x="2760618" y="2142633"/>
                    <a:pt x="2142633" y="2760618"/>
                    <a:pt x="1380309" y="2760618"/>
                  </a:cubicBezTo>
                  <a:cubicBezTo>
                    <a:pt x="617985" y="2760618"/>
                    <a:pt x="0" y="2142633"/>
                    <a:pt x="0" y="1380309"/>
                  </a:cubicBezTo>
                  <a:cubicBezTo>
                    <a:pt x="0" y="617985"/>
                    <a:pt x="617985" y="0"/>
                    <a:pt x="1380309" y="0"/>
                  </a:cubicBezTo>
                  <a:close/>
                </a:path>
              </a:pathLst>
            </a:custGeom>
            <a:gradFill>
              <a:gsLst>
                <a:gs pos="90000">
                  <a:schemeClr val="accent4"/>
                </a:gs>
                <a:gs pos="10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Picture 4" descr="VMware vSphere">
              <a:extLst>
                <a:ext uri="{FF2B5EF4-FFF2-40B4-BE49-F238E27FC236}">
                  <a16:creationId xmlns:a16="http://schemas.microsoft.com/office/drawing/2014/main" id="{9B323EFA-361A-4CE6-A4AC-97E898277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9237" y="2734694"/>
              <a:ext cx="1210381" cy="12103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EC2 Logo - LogoDix">
              <a:extLst>
                <a:ext uri="{FF2B5EF4-FFF2-40B4-BE49-F238E27FC236}">
                  <a16:creationId xmlns:a16="http://schemas.microsoft.com/office/drawing/2014/main" id="{0360975F-CA0B-467B-BEFB-E8550BB85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9585" y="3557451"/>
              <a:ext cx="2114429" cy="1350885"/>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346EC9A6-FD62-4008-9ED2-5FACBC03EA0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031419" y="2452401"/>
            <a:ext cx="1086995" cy="512142"/>
          </a:xfrm>
          <a:prstGeom prst="rect">
            <a:avLst/>
          </a:prstGeom>
        </p:spPr>
      </p:pic>
      <p:pic>
        <p:nvPicPr>
          <p:cNvPr id="9" name="Picture 8" descr="Logo&#10;&#10;Description automatically generated">
            <a:extLst>
              <a:ext uri="{FF2B5EF4-FFF2-40B4-BE49-F238E27FC236}">
                <a16:creationId xmlns:a16="http://schemas.microsoft.com/office/drawing/2014/main" id="{62302879-B099-485D-A528-0779C562DA19}"/>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14295" t="28079" r="10214" b="26743"/>
          <a:stretch/>
        </p:blipFill>
        <p:spPr>
          <a:xfrm>
            <a:off x="6823581" y="3133901"/>
            <a:ext cx="1188273" cy="373341"/>
          </a:xfrm>
          <a:prstGeom prst="rect">
            <a:avLst/>
          </a:prstGeom>
        </p:spPr>
      </p:pic>
    </p:spTree>
    <p:extLst>
      <p:ext uri="{BB962C8B-B14F-4D97-AF65-F5344CB8AC3E}">
        <p14:creationId xmlns:p14="http://schemas.microsoft.com/office/powerpoint/2010/main" val="24387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remove" nodeType="withEffect">
                                  <p:stCondLst>
                                    <p:cond delay="0"/>
                                  </p:stCondLst>
                                  <p:childTnLst>
                                    <p:animMotion origin="layout" path="M 2.70833E-6 1.48148E-6 L -0.33907 1.48148E-6 " pathEditMode="relative" rAng="0" ptsTypes="AA">
                                      <p:cBhvr>
                                        <p:cTn id="6" dur="25000" fill="hold"/>
                                        <p:tgtEl>
                                          <p:spTgt spid="20"/>
                                        </p:tgtEl>
                                        <p:attrNameLst>
                                          <p:attrName>ppt_x</p:attrName>
                                          <p:attrName>ppt_y</p:attrName>
                                        </p:attrNameLst>
                                      </p:cBhvr>
                                      <p:rCtr x="-16953" y="0"/>
                                    </p:animMotion>
                                  </p:childTnLst>
                                </p:cTn>
                              </p:par>
                              <p:par>
                                <p:cTn id="7" presetID="42" presetClass="path" presetSubtype="0" repeatCount="indefinite" autoRev="1" fill="remove" nodeType="withEffect">
                                  <p:stCondLst>
                                    <p:cond delay="0"/>
                                  </p:stCondLst>
                                  <p:childTnLst>
                                    <p:animMotion origin="layout" path="M 5E-6 2.22222E-6 L -0.1612 -0.0007 " pathEditMode="relative" rAng="0" ptsTypes="AA">
                                      <p:cBhvr>
                                        <p:cTn id="8" dur="25000" fill="hold"/>
                                        <p:tgtEl>
                                          <p:spTgt spid="18"/>
                                        </p:tgtEl>
                                        <p:attrNameLst>
                                          <p:attrName>ppt_x</p:attrName>
                                          <p:attrName>ppt_y</p:attrName>
                                        </p:attrNameLst>
                                      </p:cBhvr>
                                      <p:rCtr x="-8060" y="-46"/>
                                    </p:animMotion>
                                  </p:childTnLst>
                                </p:cTn>
                              </p:par>
                              <p:par>
                                <p:cTn id="9" presetID="42" presetClass="path" presetSubtype="0" repeatCount="indefinite" autoRev="1" fill="remove" nodeType="withEffect">
                                  <p:stCondLst>
                                    <p:cond delay="0"/>
                                  </p:stCondLst>
                                  <p:childTnLst>
                                    <p:animMotion origin="layout" path="M 1.45833E-6 -2.96296E-6 L -0.21341 0.00255 " pathEditMode="relative" rAng="0" ptsTypes="AA">
                                      <p:cBhvr>
                                        <p:cTn id="10" dur="25000" fill="hold"/>
                                        <p:tgtEl>
                                          <p:spTgt spid="19"/>
                                        </p:tgtEl>
                                        <p:attrNameLst>
                                          <p:attrName>ppt_x</p:attrName>
                                          <p:attrName>ppt_y</p:attrName>
                                        </p:attrNameLst>
                                      </p:cBhvr>
                                      <p:rCtr x="-10677" y="116"/>
                                    </p:animMotion>
                                  </p:childTnLst>
                                </p:cTn>
                              </p:par>
                              <p:par>
                                <p:cTn id="11" presetID="42" presetClass="path" presetSubtype="0" repeatCount="indefinite" autoRev="1" fill="remove" nodeType="withEffect">
                                  <p:stCondLst>
                                    <p:cond delay="0"/>
                                  </p:stCondLst>
                                  <p:childTnLst>
                                    <p:animMotion origin="layout" path="M 4.79167E-6 1.11111E-6 L -0.39883 1.11111E-6 " pathEditMode="relative" rAng="0" ptsTypes="AA">
                                      <p:cBhvr>
                                        <p:cTn id="12" dur="25000" fill="hold"/>
                                        <p:tgtEl>
                                          <p:spTgt spid="27"/>
                                        </p:tgtEl>
                                        <p:attrNameLst>
                                          <p:attrName>ppt_x</p:attrName>
                                          <p:attrName>ppt_y</p:attrName>
                                        </p:attrNameLst>
                                      </p:cBhvr>
                                      <p:rCtr x="-19948" y="0"/>
                                    </p:animMotion>
                                  </p:childTnLst>
                                </p:cTn>
                              </p:par>
                              <p:par>
                                <p:cTn id="13" presetID="42" presetClass="path" presetSubtype="0" repeatCount="indefinite" autoRev="1" fill="remove" nodeType="withEffect">
                                  <p:stCondLst>
                                    <p:cond delay="0"/>
                                  </p:stCondLst>
                                  <p:childTnLst>
                                    <p:animMotion origin="layout" path="M -3.61111E-6 1.35802E-6 L -0.30086 0.0142 " pathEditMode="relative" rAng="0" ptsTypes="AA">
                                      <p:cBhvr>
                                        <p:cTn id="14" dur="25000" fill="hold"/>
                                        <p:tgtEl>
                                          <p:spTgt spid="26"/>
                                        </p:tgtEl>
                                        <p:attrNameLst>
                                          <p:attrName>ppt_x</p:attrName>
                                          <p:attrName>ppt_y</p:attrName>
                                        </p:attrNameLst>
                                      </p:cBhvr>
                                      <p:rCtr x="-15052" y="7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FFCD79D-A441-4AF6-82A1-EA9874E2B2F9}"/>
              </a:ext>
            </a:extLst>
          </p:cNvPr>
          <p:cNvPicPr>
            <a:picLocks noChangeAspect="1"/>
          </p:cNvPicPr>
          <p:nvPr/>
        </p:nvPicPr>
        <p:blipFill>
          <a:blip r:embed="rId4">
            <a:alphaModFix amt="25000"/>
          </a:blip>
          <a:stretch>
            <a:fillRect/>
          </a:stretch>
        </p:blipFill>
        <p:spPr>
          <a:xfrm>
            <a:off x="7978367" y="940672"/>
            <a:ext cx="952384" cy="468735"/>
          </a:xfrm>
          <a:prstGeom prst="rect">
            <a:avLst/>
          </a:prstGeom>
        </p:spPr>
      </p:pic>
      <p:pic>
        <p:nvPicPr>
          <p:cNvPr id="21" name="Picture 20">
            <a:extLst>
              <a:ext uri="{FF2B5EF4-FFF2-40B4-BE49-F238E27FC236}">
                <a16:creationId xmlns:a16="http://schemas.microsoft.com/office/drawing/2014/main" id="{BD4E34AE-658D-4198-B06F-B48CBA7BCF02}"/>
              </a:ext>
            </a:extLst>
          </p:cNvPr>
          <p:cNvPicPr>
            <a:picLocks noChangeAspect="1"/>
          </p:cNvPicPr>
          <p:nvPr/>
        </p:nvPicPr>
        <p:blipFill>
          <a:blip r:embed="rId5"/>
          <a:stretch>
            <a:fillRect/>
          </a:stretch>
        </p:blipFill>
        <p:spPr>
          <a:xfrm>
            <a:off x="6828475" y="3981945"/>
            <a:ext cx="2299785" cy="1127900"/>
          </a:xfrm>
          <a:prstGeom prst="rect">
            <a:avLst/>
          </a:prstGeom>
        </p:spPr>
      </p:pic>
      <p:pic>
        <p:nvPicPr>
          <p:cNvPr id="22" name="Picture 21">
            <a:extLst>
              <a:ext uri="{FF2B5EF4-FFF2-40B4-BE49-F238E27FC236}">
                <a16:creationId xmlns:a16="http://schemas.microsoft.com/office/drawing/2014/main" id="{E48ECBDE-00BC-481A-BA11-D9638E21A071}"/>
              </a:ext>
            </a:extLst>
          </p:cNvPr>
          <p:cNvPicPr>
            <a:picLocks noChangeAspect="1"/>
          </p:cNvPicPr>
          <p:nvPr/>
        </p:nvPicPr>
        <p:blipFill>
          <a:blip r:embed="rId4"/>
          <a:stretch>
            <a:fillRect/>
          </a:stretch>
        </p:blipFill>
        <p:spPr>
          <a:xfrm>
            <a:off x="6110681" y="3981945"/>
            <a:ext cx="1404377" cy="691193"/>
          </a:xfrm>
          <a:prstGeom prst="rect">
            <a:avLst/>
          </a:prstGeom>
        </p:spPr>
      </p:pic>
      <p:pic>
        <p:nvPicPr>
          <p:cNvPr id="23" name="Picture 22">
            <a:extLst>
              <a:ext uri="{FF2B5EF4-FFF2-40B4-BE49-F238E27FC236}">
                <a16:creationId xmlns:a16="http://schemas.microsoft.com/office/drawing/2014/main" id="{73940296-C71C-4708-946E-E84B5C95877E}"/>
              </a:ext>
            </a:extLst>
          </p:cNvPr>
          <p:cNvPicPr>
            <a:picLocks noChangeAspect="1"/>
          </p:cNvPicPr>
          <p:nvPr/>
        </p:nvPicPr>
        <p:blipFill>
          <a:blip r:embed="rId5"/>
          <a:stretch>
            <a:fillRect/>
          </a:stretch>
        </p:blipFill>
        <p:spPr>
          <a:xfrm>
            <a:off x="108706" y="3194013"/>
            <a:ext cx="3416370" cy="1675515"/>
          </a:xfrm>
          <a:prstGeom prst="rect">
            <a:avLst/>
          </a:prstGeom>
        </p:spPr>
      </p:pic>
      <p:pic>
        <p:nvPicPr>
          <p:cNvPr id="24" name="Picture 23">
            <a:extLst>
              <a:ext uri="{FF2B5EF4-FFF2-40B4-BE49-F238E27FC236}">
                <a16:creationId xmlns:a16="http://schemas.microsoft.com/office/drawing/2014/main" id="{C63C07A1-8032-4256-A518-B9996DE2ADEB}"/>
              </a:ext>
            </a:extLst>
          </p:cNvPr>
          <p:cNvPicPr>
            <a:picLocks noChangeAspect="1"/>
          </p:cNvPicPr>
          <p:nvPr/>
        </p:nvPicPr>
        <p:blipFill>
          <a:blip r:embed="rId4">
            <a:alphaModFix amt="25000"/>
          </a:blip>
          <a:stretch>
            <a:fillRect/>
          </a:stretch>
        </p:blipFill>
        <p:spPr>
          <a:xfrm>
            <a:off x="2555237" y="4431678"/>
            <a:ext cx="827753" cy="407395"/>
          </a:xfrm>
          <a:prstGeom prst="rect">
            <a:avLst/>
          </a:prstGeom>
        </p:spPr>
      </p:pic>
      <p:sp>
        <p:nvSpPr>
          <p:cNvPr id="2" name="Slide Number Placeholder 1">
            <a:extLst>
              <a:ext uri="{FF2B5EF4-FFF2-40B4-BE49-F238E27FC236}">
                <a16:creationId xmlns:a16="http://schemas.microsoft.com/office/drawing/2014/main" id="{94821D9F-0330-400A-85A9-F03D6F06B2DB}"/>
              </a:ext>
            </a:extLst>
          </p:cNvPr>
          <p:cNvSpPr>
            <a:spLocks noGrp="1"/>
          </p:cNvSpPr>
          <p:nvPr>
            <p:ph type="sldNum" sz="quarter" idx="12"/>
          </p:nvPr>
        </p:nvSpPr>
        <p:spPr/>
        <p:txBody>
          <a:bodyPr/>
          <a:lstStyle/>
          <a:p>
            <a:fld id="{EE2556C5-CE8C-6547-B838-EA80C61A4AF7}" type="slidenum">
              <a:rPr lang="en-US" smtClean="0"/>
              <a:pPr/>
              <a:t>12</a:t>
            </a:fld>
            <a:endParaRPr lang="en-US"/>
          </a:p>
        </p:txBody>
      </p:sp>
      <p:sp>
        <p:nvSpPr>
          <p:cNvPr id="3" name="Title 2">
            <a:extLst>
              <a:ext uri="{FF2B5EF4-FFF2-40B4-BE49-F238E27FC236}">
                <a16:creationId xmlns:a16="http://schemas.microsoft.com/office/drawing/2014/main" id="{424527D1-71A7-4F3F-8541-1B368CDB1F80}"/>
              </a:ext>
            </a:extLst>
          </p:cNvPr>
          <p:cNvSpPr>
            <a:spLocks noGrp="1"/>
          </p:cNvSpPr>
          <p:nvPr>
            <p:ph type="title"/>
          </p:nvPr>
        </p:nvSpPr>
        <p:spPr>
          <a:xfrm>
            <a:off x="465561" y="179373"/>
            <a:ext cx="8229600" cy="868680"/>
          </a:xfrm>
        </p:spPr>
        <p:txBody>
          <a:bodyPr/>
          <a:lstStyle/>
          <a:p>
            <a:r>
              <a:rPr lang="ro-RO"/>
              <a:t>Utilizarea Containerelor</a:t>
            </a:r>
            <a:endParaRPr lang="en-US"/>
          </a:p>
        </p:txBody>
      </p:sp>
      <p:grpSp>
        <p:nvGrpSpPr>
          <p:cNvPr id="45" name="Group 44">
            <a:extLst>
              <a:ext uri="{FF2B5EF4-FFF2-40B4-BE49-F238E27FC236}">
                <a16:creationId xmlns:a16="http://schemas.microsoft.com/office/drawing/2014/main" id="{0350D789-AE39-4717-8C09-C2247F8B69FE}"/>
              </a:ext>
            </a:extLst>
          </p:cNvPr>
          <p:cNvGrpSpPr/>
          <p:nvPr/>
        </p:nvGrpSpPr>
        <p:grpSpPr>
          <a:xfrm>
            <a:off x="1004182" y="1196031"/>
            <a:ext cx="6228931" cy="3551204"/>
            <a:chOff x="462919" y="1994993"/>
            <a:chExt cx="7019435" cy="3821453"/>
          </a:xfrm>
        </p:grpSpPr>
        <p:cxnSp>
          <p:nvCxnSpPr>
            <p:cNvPr id="27" name="Straight Connector 26">
              <a:extLst>
                <a:ext uri="{FF2B5EF4-FFF2-40B4-BE49-F238E27FC236}">
                  <a16:creationId xmlns:a16="http://schemas.microsoft.com/office/drawing/2014/main" id="{3597DED4-56B1-474F-8C28-29274F63020E}"/>
                </a:ext>
              </a:extLst>
            </p:cNvPr>
            <p:cNvCxnSpPr/>
            <p:nvPr/>
          </p:nvCxnSpPr>
          <p:spPr>
            <a:xfrm flipH="1">
              <a:off x="3477560" y="4843972"/>
              <a:ext cx="930584" cy="542166"/>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C7885B-30FF-4F50-82D1-7561E006008D}"/>
                </a:ext>
              </a:extLst>
            </p:cNvPr>
            <p:cNvCxnSpPr>
              <a:cxnSpLocks/>
              <a:endCxn id="36" idx="3"/>
            </p:cNvCxnSpPr>
            <p:nvPr/>
          </p:nvCxnSpPr>
          <p:spPr>
            <a:xfrm flipH="1" flipV="1">
              <a:off x="3431044" y="4085869"/>
              <a:ext cx="904747" cy="24974"/>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D79ECD-7410-4637-87EC-806137107D10}"/>
                </a:ext>
              </a:extLst>
            </p:cNvPr>
            <p:cNvCxnSpPr>
              <a:cxnSpLocks/>
            </p:cNvCxnSpPr>
            <p:nvPr/>
          </p:nvCxnSpPr>
          <p:spPr>
            <a:xfrm>
              <a:off x="3481089" y="2622051"/>
              <a:ext cx="930584" cy="542166"/>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sp>
          <p:nvSpPr>
            <p:cNvPr id="33" name="Text Placeholder 10">
              <a:extLst>
                <a:ext uri="{FF2B5EF4-FFF2-40B4-BE49-F238E27FC236}">
                  <a16:creationId xmlns:a16="http://schemas.microsoft.com/office/drawing/2014/main" id="{69D286B0-B7F4-4EE2-9EE5-3D892F57886B}"/>
                </a:ext>
              </a:extLst>
            </p:cNvPr>
            <p:cNvSpPr txBox="1">
              <a:spLocks/>
            </p:cNvSpPr>
            <p:nvPr/>
          </p:nvSpPr>
          <p:spPr>
            <a:xfrm>
              <a:off x="462919" y="1994993"/>
              <a:ext cx="3058990" cy="13577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ro-RO" sz="1400" b="1"/>
                <a:t>Folosite pentru</a:t>
              </a:r>
              <a:r>
                <a:rPr lang="en-US" sz="1400" b="1"/>
                <a:t>: </a:t>
              </a:r>
              <a:r>
                <a:rPr lang="ro-RO" sz="1400"/>
                <a:t>Aplicații native pentru cloud</a:t>
              </a:r>
              <a:r>
                <a:rPr lang="en-US" sz="1400"/>
                <a:t>, microservices, scale out</a:t>
              </a:r>
            </a:p>
          </p:txBody>
        </p:sp>
        <p:sp>
          <p:nvSpPr>
            <p:cNvPr id="36" name="Text Placeholder 14">
              <a:extLst>
                <a:ext uri="{FF2B5EF4-FFF2-40B4-BE49-F238E27FC236}">
                  <a16:creationId xmlns:a16="http://schemas.microsoft.com/office/drawing/2014/main" id="{34E19C78-B150-44B5-91E9-F15F48B7DCE5}"/>
                </a:ext>
              </a:extLst>
            </p:cNvPr>
            <p:cNvSpPr txBox="1">
              <a:spLocks/>
            </p:cNvSpPr>
            <p:nvPr/>
          </p:nvSpPr>
          <p:spPr>
            <a:xfrm>
              <a:off x="553786" y="3406995"/>
              <a:ext cx="2877258" cy="13577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ro-RO" sz="1400" b="1"/>
                <a:t>Exemple</a:t>
              </a:r>
              <a:br>
                <a:rPr lang="en-US" sz="1400" b="1"/>
              </a:br>
              <a:r>
                <a:rPr lang="en-US" sz="1400"/>
                <a:t>Red Hat, Docker, CoreOS RKT</a:t>
              </a:r>
              <a:br>
                <a:rPr lang="en-US" sz="1400"/>
              </a:br>
              <a:r>
                <a:rPr lang="ro-RO" sz="1400" b="1"/>
                <a:t>Open source</a:t>
              </a:r>
              <a:r>
                <a:rPr lang="ro-RO" sz="1400"/>
                <a:t> </a:t>
              </a:r>
              <a:r>
                <a:rPr lang="en-US" sz="1400"/>
                <a:t>Containerd</a:t>
              </a:r>
            </a:p>
          </p:txBody>
        </p:sp>
        <p:sp>
          <p:nvSpPr>
            <p:cNvPr id="38" name="Text Placeholder 16">
              <a:extLst>
                <a:ext uri="{FF2B5EF4-FFF2-40B4-BE49-F238E27FC236}">
                  <a16:creationId xmlns:a16="http://schemas.microsoft.com/office/drawing/2014/main" id="{34D9AE89-1E8C-4424-ADF4-EAC82312BF9B}"/>
                </a:ext>
              </a:extLst>
            </p:cNvPr>
            <p:cNvSpPr txBox="1">
              <a:spLocks/>
            </p:cNvSpPr>
            <p:nvPr/>
          </p:nvSpPr>
          <p:spPr>
            <a:xfrm>
              <a:off x="553786" y="4764742"/>
              <a:ext cx="2877258" cy="10517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ro-RO" sz="1400" b="1"/>
                <a:t>Servicii in Cloud</a:t>
              </a:r>
              <a:br>
                <a:rPr lang="en-US" sz="1400"/>
              </a:br>
              <a:r>
                <a:rPr lang="en-US" sz="1400"/>
                <a:t>AWS ECS, EKS</a:t>
              </a:r>
              <a:br>
                <a:rPr lang="en-US" sz="1400"/>
              </a:br>
              <a:r>
                <a:rPr lang="en-US" sz="1400"/>
                <a:t>Azure Containers</a:t>
              </a:r>
            </a:p>
          </p:txBody>
        </p:sp>
        <p:sp>
          <p:nvSpPr>
            <p:cNvPr id="39" name="Freeform: Shape 38">
              <a:extLst>
                <a:ext uri="{FF2B5EF4-FFF2-40B4-BE49-F238E27FC236}">
                  <a16:creationId xmlns:a16="http://schemas.microsoft.com/office/drawing/2014/main" id="{12BD5D69-B444-4957-80BA-7D666DB90482}"/>
                </a:ext>
              </a:extLst>
            </p:cNvPr>
            <p:cNvSpPr/>
            <p:nvPr/>
          </p:nvSpPr>
          <p:spPr>
            <a:xfrm>
              <a:off x="4721736" y="2575976"/>
              <a:ext cx="2760618" cy="2760618"/>
            </a:xfrm>
            <a:custGeom>
              <a:avLst/>
              <a:gdLst>
                <a:gd name="connsiteX0" fmla="*/ 1380309 w 2760618"/>
                <a:gd name="connsiteY0" fmla="*/ 145869 h 2760618"/>
                <a:gd name="connsiteX1" fmla="*/ 145869 w 2760618"/>
                <a:gd name="connsiteY1" fmla="*/ 1380309 h 2760618"/>
                <a:gd name="connsiteX2" fmla="*/ 1380309 w 2760618"/>
                <a:gd name="connsiteY2" fmla="*/ 2614749 h 2760618"/>
                <a:gd name="connsiteX3" fmla="*/ 2614749 w 2760618"/>
                <a:gd name="connsiteY3" fmla="*/ 1380309 h 2760618"/>
                <a:gd name="connsiteX4" fmla="*/ 1380309 w 2760618"/>
                <a:gd name="connsiteY4" fmla="*/ 145869 h 2760618"/>
                <a:gd name="connsiteX5" fmla="*/ 1380309 w 2760618"/>
                <a:gd name="connsiteY5" fmla="*/ 0 h 2760618"/>
                <a:gd name="connsiteX6" fmla="*/ 2760618 w 2760618"/>
                <a:gd name="connsiteY6" fmla="*/ 1380309 h 2760618"/>
                <a:gd name="connsiteX7" fmla="*/ 1380309 w 2760618"/>
                <a:gd name="connsiteY7" fmla="*/ 2760618 h 2760618"/>
                <a:gd name="connsiteX8" fmla="*/ 0 w 2760618"/>
                <a:gd name="connsiteY8" fmla="*/ 1380309 h 2760618"/>
                <a:gd name="connsiteX9" fmla="*/ 1380309 w 2760618"/>
                <a:gd name="connsiteY9" fmla="*/ 0 h 276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0618" h="2760618">
                  <a:moveTo>
                    <a:pt x="1380309" y="145869"/>
                  </a:moveTo>
                  <a:cubicBezTo>
                    <a:pt x="698547" y="145869"/>
                    <a:pt x="145869" y="698547"/>
                    <a:pt x="145869" y="1380309"/>
                  </a:cubicBezTo>
                  <a:cubicBezTo>
                    <a:pt x="145869" y="2062071"/>
                    <a:pt x="698547" y="2614749"/>
                    <a:pt x="1380309" y="2614749"/>
                  </a:cubicBezTo>
                  <a:cubicBezTo>
                    <a:pt x="2062071" y="2614749"/>
                    <a:pt x="2614749" y="2062071"/>
                    <a:pt x="2614749" y="1380309"/>
                  </a:cubicBezTo>
                  <a:cubicBezTo>
                    <a:pt x="2614749" y="698547"/>
                    <a:pt x="2062071" y="145869"/>
                    <a:pt x="1380309" y="145869"/>
                  </a:cubicBezTo>
                  <a:close/>
                  <a:moveTo>
                    <a:pt x="1380309" y="0"/>
                  </a:moveTo>
                  <a:cubicBezTo>
                    <a:pt x="2142633" y="0"/>
                    <a:pt x="2760618" y="617985"/>
                    <a:pt x="2760618" y="1380309"/>
                  </a:cubicBezTo>
                  <a:cubicBezTo>
                    <a:pt x="2760618" y="2142633"/>
                    <a:pt x="2142633" y="2760618"/>
                    <a:pt x="1380309" y="2760618"/>
                  </a:cubicBezTo>
                  <a:cubicBezTo>
                    <a:pt x="617985" y="2760618"/>
                    <a:pt x="0" y="2142633"/>
                    <a:pt x="0" y="1380309"/>
                  </a:cubicBezTo>
                  <a:cubicBezTo>
                    <a:pt x="0" y="617985"/>
                    <a:pt x="617985" y="0"/>
                    <a:pt x="1380309" y="0"/>
                  </a:cubicBezTo>
                  <a:close/>
                </a:path>
              </a:pathLst>
            </a:custGeom>
            <a:gradFill>
              <a:gsLst>
                <a:gs pos="90000">
                  <a:schemeClr val="accent4"/>
                </a:gs>
                <a:gs pos="10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grpSp>
          <p:nvGrpSpPr>
            <p:cNvPr id="42" name="Group 41">
              <a:extLst>
                <a:ext uri="{FF2B5EF4-FFF2-40B4-BE49-F238E27FC236}">
                  <a16:creationId xmlns:a16="http://schemas.microsoft.com/office/drawing/2014/main" id="{F698CD4A-D87F-4596-9FF0-E40AEB22E234}"/>
                </a:ext>
              </a:extLst>
            </p:cNvPr>
            <p:cNvGrpSpPr/>
            <p:nvPr/>
          </p:nvGrpSpPr>
          <p:grpSpPr>
            <a:xfrm>
              <a:off x="5216433" y="3088312"/>
              <a:ext cx="859434" cy="1401653"/>
              <a:chOff x="5216433" y="3093051"/>
              <a:chExt cx="859434" cy="1401653"/>
            </a:xfrm>
          </p:grpSpPr>
          <p:pic>
            <p:nvPicPr>
              <p:cNvPr id="43" name="Picture 2" descr="Docker Logo PNG Transparent &amp; SVG Vector - Freebie Supply">
                <a:extLst>
                  <a:ext uri="{FF2B5EF4-FFF2-40B4-BE49-F238E27FC236}">
                    <a16:creationId xmlns:a16="http://schemas.microsoft.com/office/drawing/2014/main" id="{305182E5-6706-4647-967E-7E533D7373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8861" y="3093051"/>
                <a:ext cx="747006" cy="62746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Kubernetes vs Amazon ECS | Platform9">
                <a:extLst>
                  <a:ext uri="{FF2B5EF4-FFF2-40B4-BE49-F238E27FC236}">
                    <a16:creationId xmlns:a16="http://schemas.microsoft.com/office/drawing/2014/main" id="{E3CD5ECF-AD2B-4F79-9E4E-DD8DFB7D88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6433" y="3867236"/>
                <a:ext cx="571396" cy="62746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5" name="Picture Placeholder 7" descr="A picture containing sky, outdoor, boat, outdoor object&#10;&#10;Description automatically generated">
            <a:extLst>
              <a:ext uri="{FF2B5EF4-FFF2-40B4-BE49-F238E27FC236}">
                <a16:creationId xmlns:a16="http://schemas.microsoft.com/office/drawing/2014/main" id="{04136FBC-8CDB-4ECA-A626-941EB2E1829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1073"/>
          <a:stretch/>
        </p:blipFill>
        <p:spPr>
          <a:xfrm>
            <a:off x="7410480" y="362533"/>
            <a:ext cx="1416816" cy="1772233"/>
          </a:xfrm>
          <a:prstGeom prst="rect">
            <a:avLst/>
          </a:prstGeom>
        </p:spPr>
      </p:pic>
      <p:pic>
        <p:nvPicPr>
          <p:cNvPr id="5" name="Picture 4">
            <a:extLst>
              <a:ext uri="{FF2B5EF4-FFF2-40B4-BE49-F238E27FC236}">
                <a16:creationId xmlns:a16="http://schemas.microsoft.com/office/drawing/2014/main" id="{341D2130-556D-49F3-8B71-60161322F439}"/>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150513" y="2859798"/>
            <a:ext cx="782431" cy="329607"/>
          </a:xfrm>
          <a:prstGeom prst="rect">
            <a:avLst/>
          </a:prstGeom>
        </p:spPr>
      </p:pic>
      <p:pic>
        <p:nvPicPr>
          <p:cNvPr id="19" name="Picture 18">
            <a:extLst>
              <a:ext uri="{FF2B5EF4-FFF2-40B4-BE49-F238E27FC236}">
                <a16:creationId xmlns:a16="http://schemas.microsoft.com/office/drawing/2014/main" id="{7E16A21B-03B3-4991-88A6-3357720F6A32}"/>
              </a:ext>
            </a:extLst>
          </p:cNvPr>
          <p:cNvPicPr>
            <a:picLocks noChangeAspect="1"/>
          </p:cNvPicPr>
          <p:nvPr>
            <p:custDataLst>
              <p:tags r:id="rId1"/>
            </p:custDataLst>
          </p:nvPr>
        </p:nvPicPr>
        <p:blipFill>
          <a:blip r:embed="rId11"/>
          <a:srcRect l="12684" t="26152" r="12912" b="32433"/>
          <a:stretch>
            <a:fillRect/>
          </a:stretch>
        </p:blipFill>
        <p:spPr>
          <a:xfrm>
            <a:off x="5481644" y="3583389"/>
            <a:ext cx="1127533" cy="330011"/>
          </a:xfrm>
          <a:prstGeom prst="rect">
            <a:avLst/>
          </a:prstGeom>
        </p:spPr>
      </p:pic>
      <p:pic>
        <p:nvPicPr>
          <p:cNvPr id="8" name="Picture 7" descr="Icon&#10;&#10;Description automatically generated">
            <a:extLst>
              <a:ext uri="{FF2B5EF4-FFF2-40B4-BE49-F238E27FC236}">
                <a16:creationId xmlns:a16="http://schemas.microsoft.com/office/drawing/2014/main" id="{5ED0E6A9-A54E-4145-9496-07A21CA1B3CD}"/>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150513" y="2130101"/>
            <a:ext cx="545798" cy="583094"/>
          </a:xfrm>
          <a:prstGeom prst="rect">
            <a:avLst/>
          </a:prstGeom>
        </p:spPr>
      </p:pic>
      <p:sp>
        <p:nvSpPr>
          <p:cNvPr id="6" name="TextBox 5">
            <a:extLst>
              <a:ext uri="{FF2B5EF4-FFF2-40B4-BE49-F238E27FC236}">
                <a16:creationId xmlns:a16="http://schemas.microsoft.com/office/drawing/2014/main" id="{41AA931D-AFF4-DC0B-8048-AA038E2196EB}"/>
              </a:ext>
            </a:extLst>
          </p:cNvPr>
          <p:cNvSpPr txBox="1"/>
          <p:nvPr/>
        </p:nvSpPr>
        <p:spPr>
          <a:xfrm>
            <a:off x="7255143" y="2491343"/>
            <a:ext cx="1873117" cy="1169551"/>
          </a:xfrm>
          <a:prstGeom prst="rect">
            <a:avLst/>
          </a:prstGeom>
          <a:noFill/>
        </p:spPr>
        <p:txBody>
          <a:bodyPr wrap="square">
            <a:spAutoFit/>
          </a:bodyPr>
          <a:lstStyle/>
          <a:p>
            <a:r>
              <a:rPr lang="en-US" sz="1400"/>
              <a:t>Host: Xeon SP (2S), &gt;384GB RAM, storage </a:t>
            </a:r>
            <a:r>
              <a:rPr lang="en-US" sz="1400" err="1"/>
              <a:t>distribuit</a:t>
            </a:r>
            <a:r>
              <a:rPr lang="en-US" sz="1400"/>
              <a:t> &amp; performant (</a:t>
            </a:r>
            <a:r>
              <a:rPr lang="en-US" sz="1400" err="1"/>
              <a:t>NVMe</a:t>
            </a:r>
            <a:r>
              <a:rPr lang="en-US" sz="1400"/>
              <a:t>, caching cu SSD) </a:t>
            </a:r>
          </a:p>
        </p:txBody>
      </p:sp>
    </p:spTree>
    <p:extLst>
      <p:ext uri="{BB962C8B-B14F-4D97-AF65-F5344CB8AC3E}">
        <p14:creationId xmlns:p14="http://schemas.microsoft.com/office/powerpoint/2010/main" val="109732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remove" nodeType="withEffect">
                                  <p:stCondLst>
                                    <p:cond delay="0"/>
                                  </p:stCondLst>
                                  <p:childTnLst>
                                    <p:animMotion origin="layout" path="M 2.70833E-6 1.48148E-6 L -0.33907 1.48148E-6 " pathEditMode="relative" rAng="0" ptsTypes="AA">
                                      <p:cBhvr>
                                        <p:cTn id="6" dur="25000" fill="hold"/>
                                        <p:tgtEl>
                                          <p:spTgt spid="22"/>
                                        </p:tgtEl>
                                        <p:attrNameLst>
                                          <p:attrName>ppt_x</p:attrName>
                                          <p:attrName>ppt_y</p:attrName>
                                        </p:attrNameLst>
                                      </p:cBhvr>
                                      <p:rCtr x="-16953" y="0"/>
                                    </p:animMotion>
                                  </p:childTnLst>
                                </p:cTn>
                              </p:par>
                              <p:par>
                                <p:cTn id="7" presetID="42" presetClass="path" presetSubtype="0" repeatCount="indefinite" autoRev="1" fill="remove" nodeType="withEffect">
                                  <p:stCondLst>
                                    <p:cond delay="0"/>
                                  </p:stCondLst>
                                  <p:childTnLst>
                                    <p:animMotion origin="layout" path="M 5E-6 2.22222E-6 L -0.1612 -0.0007 " pathEditMode="relative" rAng="0" ptsTypes="AA">
                                      <p:cBhvr>
                                        <p:cTn id="8" dur="25000" fill="hold"/>
                                        <p:tgtEl>
                                          <p:spTgt spid="20"/>
                                        </p:tgtEl>
                                        <p:attrNameLst>
                                          <p:attrName>ppt_x</p:attrName>
                                          <p:attrName>ppt_y</p:attrName>
                                        </p:attrNameLst>
                                      </p:cBhvr>
                                      <p:rCtr x="-8060" y="-46"/>
                                    </p:animMotion>
                                  </p:childTnLst>
                                </p:cTn>
                              </p:par>
                              <p:par>
                                <p:cTn id="9" presetID="42" presetClass="path" presetSubtype="0" repeatCount="indefinite" autoRev="1" fill="remove" nodeType="withEffect">
                                  <p:stCondLst>
                                    <p:cond delay="0"/>
                                  </p:stCondLst>
                                  <p:childTnLst>
                                    <p:animMotion origin="layout" path="M 1.45833E-6 -2.96296E-6 L -0.21341 0.00255 " pathEditMode="relative" rAng="0" ptsTypes="AA">
                                      <p:cBhvr>
                                        <p:cTn id="10" dur="25000" fill="hold"/>
                                        <p:tgtEl>
                                          <p:spTgt spid="21"/>
                                        </p:tgtEl>
                                        <p:attrNameLst>
                                          <p:attrName>ppt_x</p:attrName>
                                          <p:attrName>ppt_y</p:attrName>
                                        </p:attrNameLst>
                                      </p:cBhvr>
                                      <p:rCtr x="-10677" y="116"/>
                                    </p:animMotion>
                                  </p:childTnLst>
                                </p:cTn>
                              </p:par>
                              <p:par>
                                <p:cTn id="11" presetID="42" presetClass="path" presetSubtype="0" repeatCount="indefinite" autoRev="1" fill="remove" nodeType="withEffect">
                                  <p:stCondLst>
                                    <p:cond delay="0"/>
                                  </p:stCondLst>
                                  <p:childTnLst>
                                    <p:animMotion origin="layout" path="M 4.79167E-6 1.11111E-6 L -0.39883 1.11111E-6 " pathEditMode="relative" rAng="0" ptsTypes="AA">
                                      <p:cBhvr>
                                        <p:cTn id="12" dur="25000" fill="hold"/>
                                        <p:tgtEl>
                                          <p:spTgt spid="24"/>
                                        </p:tgtEl>
                                        <p:attrNameLst>
                                          <p:attrName>ppt_x</p:attrName>
                                          <p:attrName>ppt_y</p:attrName>
                                        </p:attrNameLst>
                                      </p:cBhvr>
                                      <p:rCtr x="-19948" y="0"/>
                                    </p:animMotion>
                                  </p:childTnLst>
                                </p:cTn>
                              </p:par>
                              <p:par>
                                <p:cTn id="13" presetID="42" presetClass="path" presetSubtype="0" repeatCount="indefinite" autoRev="1" fill="remove" nodeType="withEffect">
                                  <p:stCondLst>
                                    <p:cond delay="0"/>
                                  </p:stCondLst>
                                  <p:childTnLst>
                                    <p:animMotion origin="layout" path="M -1.11111E-6 -1.97531E-6 L -0.30087 0.0142 " pathEditMode="relative" rAng="0" ptsTypes="AA">
                                      <p:cBhvr>
                                        <p:cTn id="14" dur="25000" fill="hold"/>
                                        <p:tgtEl>
                                          <p:spTgt spid="23"/>
                                        </p:tgtEl>
                                        <p:attrNameLst>
                                          <p:attrName>ppt_x</p:attrName>
                                          <p:attrName>ppt_y</p:attrName>
                                        </p:attrNameLst>
                                      </p:cBhvr>
                                      <p:rCtr x="-15052" y="7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9842C4-EC8B-4C7C-AEB7-399020257734}"/>
              </a:ext>
            </a:extLst>
          </p:cNvPr>
          <p:cNvSpPr>
            <a:spLocks noGrp="1"/>
          </p:cNvSpPr>
          <p:nvPr>
            <p:ph type="sldNum" sz="quarter" idx="12"/>
          </p:nvPr>
        </p:nvSpPr>
        <p:spPr/>
        <p:txBody>
          <a:bodyPr/>
          <a:lstStyle/>
          <a:p>
            <a:fld id="{EE2556C5-CE8C-6547-B838-EA80C61A4AF7}" type="slidenum">
              <a:rPr lang="en-US" smtClean="0"/>
              <a:pPr/>
              <a:t>13</a:t>
            </a:fld>
            <a:endParaRPr lang="en-US"/>
          </a:p>
        </p:txBody>
      </p:sp>
      <p:sp>
        <p:nvSpPr>
          <p:cNvPr id="3" name="Content Placeholder 2">
            <a:extLst>
              <a:ext uri="{FF2B5EF4-FFF2-40B4-BE49-F238E27FC236}">
                <a16:creationId xmlns:a16="http://schemas.microsoft.com/office/drawing/2014/main" id="{96FEC323-8608-443B-B00C-4CBC9F1A069C}"/>
              </a:ext>
            </a:extLst>
          </p:cNvPr>
          <p:cNvSpPr>
            <a:spLocks noGrp="1"/>
          </p:cNvSpPr>
          <p:nvPr>
            <p:ph sz="half" idx="1"/>
          </p:nvPr>
        </p:nvSpPr>
        <p:spPr/>
        <p:txBody>
          <a:bodyPr/>
          <a:lstStyle/>
          <a:p>
            <a:r>
              <a:rPr lang="en-US" b="1"/>
              <a:t>AWS Amazon Machine </a:t>
            </a:r>
            <a:r>
              <a:rPr lang="ro-RO" b="1"/>
              <a:t>I</a:t>
            </a:r>
            <a:r>
              <a:rPr lang="en-US" b="1"/>
              <a:t>mages</a:t>
            </a:r>
          </a:p>
          <a:p>
            <a:pPr marL="285750" indent="-285750">
              <a:buFontTx/>
              <a:buChar char="-"/>
            </a:pPr>
            <a:r>
              <a:rPr lang="en-US"/>
              <a:t>Mii de imagini de ma</a:t>
            </a:r>
            <a:r>
              <a:rPr lang="ro-RO"/>
              <a:t>ș</a:t>
            </a:r>
            <a:r>
              <a:rPr lang="en-US"/>
              <a:t>ini virtuale</a:t>
            </a:r>
          </a:p>
          <a:p>
            <a:pPr marL="285750" indent="-285750">
              <a:buFontTx/>
              <a:buChar char="-"/>
            </a:pPr>
            <a:r>
              <a:rPr lang="ro-RO"/>
              <a:t>G</a:t>
            </a:r>
            <a:r>
              <a:rPr lang="en-US"/>
              <a:t>ratuite </a:t>
            </a:r>
            <a:r>
              <a:rPr lang="ro-RO"/>
              <a:t>în </a:t>
            </a:r>
            <a:r>
              <a:rPr lang="en-US"/>
              <a:t>Marketplace</a:t>
            </a:r>
            <a:r>
              <a:rPr lang="ro-RO"/>
              <a:t>. </a:t>
            </a:r>
            <a:endParaRPr lang="en-US"/>
          </a:p>
          <a:p>
            <a:pPr marL="285750" indent="-285750">
              <a:buFontTx/>
              <a:buChar char="-"/>
            </a:pPr>
            <a:r>
              <a:rPr lang="en-US"/>
              <a:t>Pre-configurate pentru aplica</a:t>
            </a:r>
            <a:r>
              <a:rPr lang="ro-RO"/>
              <a:t>ț</a:t>
            </a:r>
            <a:r>
              <a:rPr lang="en-US"/>
              <a:t>ii</a:t>
            </a:r>
          </a:p>
          <a:p>
            <a:pPr marL="285750" indent="-285750">
              <a:buFontTx/>
              <a:buChar char="-"/>
            </a:pPr>
            <a:r>
              <a:rPr lang="en-US"/>
              <a:t>Dezvoltatorii pot crea colec</a:t>
            </a:r>
            <a:r>
              <a:rPr lang="ro-RO"/>
              <a:t>ț</a:t>
            </a:r>
            <a:r>
              <a:rPr lang="en-US"/>
              <a:t>ii private pentru imaginile lor de VMs</a:t>
            </a:r>
          </a:p>
        </p:txBody>
      </p:sp>
      <p:sp>
        <p:nvSpPr>
          <p:cNvPr id="5" name="Title 4">
            <a:extLst>
              <a:ext uri="{FF2B5EF4-FFF2-40B4-BE49-F238E27FC236}">
                <a16:creationId xmlns:a16="http://schemas.microsoft.com/office/drawing/2014/main" id="{89A1CC99-68F5-4E87-BE60-648EDD73531E}"/>
              </a:ext>
            </a:extLst>
          </p:cNvPr>
          <p:cNvSpPr>
            <a:spLocks noGrp="1"/>
          </p:cNvSpPr>
          <p:nvPr>
            <p:ph type="title"/>
          </p:nvPr>
        </p:nvSpPr>
        <p:spPr/>
        <p:txBody>
          <a:bodyPr/>
          <a:lstStyle/>
          <a:p>
            <a:r>
              <a:rPr lang="en-US"/>
              <a:t>Exemple. Usurinta in folosire</a:t>
            </a:r>
          </a:p>
        </p:txBody>
      </p:sp>
      <p:sp>
        <p:nvSpPr>
          <p:cNvPr id="22" name="Content Placeholder 2">
            <a:extLst>
              <a:ext uri="{FF2B5EF4-FFF2-40B4-BE49-F238E27FC236}">
                <a16:creationId xmlns:a16="http://schemas.microsoft.com/office/drawing/2014/main" id="{4FEA6A9D-5619-41DD-A3AE-AB78E50B2DA4}"/>
              </a:ext>
            </a:extLst>
          </p:cNvPr>
          <p:cNvSpPr txBox="1">
            <a:spLocks/>
          </p:cNvSpPr>
          <p:nvPr/>
        </p:nvSpPr>
        <p:spPr>
          <a:xfrm>
            <a:off x="4951414" y="1203323"/>
            <a:ext cx="4006851" cy="342582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rgbClr val="003C71"/>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rgbClr val="003C71"/>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rgbClr val="003C71"/>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rgbClr val="003C7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Docker Hub</a:t>
            </a:r>
          </a:p>
          <a:p>
            <a:pPr marL="285750" indent="-285750">
              <a:buFontTx/>
              <a:buChar char="-"/>
            </a:pPr>
            <a:r>
              <a:rPr lang="en-US"/>
              <a:t>&gt;1 million de containere</a:t>
            </a:r>
          </a:p>
          <a:p>
            <a:pPr marL="285750" indent="-285750">
              <a:buFontTx/>
              <a:buChar char="-"/>
            </a:pPr>
            <a:r>
              <a:rPr lang="ro-RO"/>
              <a:t>Conținând m</a:t>
            </a:r>
            <a:r>
              <a:rPr lang="en-US"/>
              <a:t>edi</a:t>
            </a:r>
            <a:r>
              <a:rPr lang="ro-RO"/>
              <a:t>i</a:t>
            </a:r>
            <a:r>
              <a:rPr lang="en-US"/>
              <a:t> de dezvoltare pre-configurat</a:t>
            </a:r>
            <a:r>
              <a:rPr lang="ro-RO"/>
              <a:t>e</a:t>
            </a:r>
            <a:r>
              <a:rPr lang="en-US"/>
              <a:t>, aplica</a:t>
            </a:r>
            <a:r>
              <a:rPr lang="ro-RO"/>
              <a:t>ț</a:t>
            </a:r>
            <a:r>
              <a:rPr lang="en-US"/>
              <a:t>ii pre-instalate</a:t>
            </a:r>
          </a:p>
          <a:p>
            <a:pPr marL="285750" indent="-285750">
              <a:buFontTx/>
              <a:buChar char="-"/>
            </a:pPr>
            <a:r>
              <a:rPr lang="en-US"/>
              <a:t>Dezvoltatorii </a:t>
            </a:r>
            <a:r>
              <a:rPr lang="ro-RO"/>
              <a:t>își </a:t>
            </a:r>
            <a:r>
              <a:rPr lang="en-US"/>
              <a:t>pot crea colec</a:t>
            </a:r>
            <a:r>
              <a:rPr lang="ro-RO"/>
              <a:t>ț</a:t>
            </a:r>
            <a:r>
              <a:rPr lang="en-US"/>
              <a:t>ii private de containere</a:t>
            </a:r>
          </a:p>
        </p:txBody>
      </p:sp>
      <p:sp>
        <p:nvSpPr>
          <p:cNvPr id="6" name="TextBox 5">
            <a:extLst>
              <a:ext uri="{FF2B5EF4-FFF2-40B4-BE49-F238E27FC236}">
                <a16:creationId xmlns:a16="http://schemas.microsoft.com/office/drawing/2014/main" id="{82CFDD88-F35C-CCE3-D8E9-E95E5A8D457D}"/>
              </a:ext>
            </a:extLst>
          </p:cNvPr>
          <p:cNvSpPr txBox="1"/>
          <p:nvPr/>
        </p:nvSpPr>
        <p:spPr>
          <a:xfrm>
            <a:off x="809763" y="3904550"/>
            <a:ext cx="4572000" cy="369332"/>
          </a:xfrm>
          <a:prstGeom prst="rect">
            <a:avLst/>
          </a:prstGeom>
          <a:noFill/>
        </p:spPr>
        <p:txBody>
          <a:bodyPr wrap="square">
            <a:spAutoFit/>
          </a:bodyPr>
          <a:lstStyle/>
          <a:p>
            <a:r>
              <a:rPr lang="en-US">
                <a:hlinkClick r:id="rId3"/>
              </a:rPr>
              <a:t>https://aws.amazon.com/marketplace</a:t>
            </a:r>
            <a:r>
              <a:rPr lang="en-US"/>
              <a:t> </a:t>
            </a:r>
          </a:p>
        </p:txBody>
      </p:sp>
      <p:sp>
        <p:nvSpPr>
          <p:cNvPr id="8" name="TextBox 7">
            <a:extLst>
              <a:ext uri="{FF2B5EF4-FFF2-40B4-BE49-F238E27FC236}">
                <a16:creationId xmlns:a16="http://schemas.microsoft.com/office/drawing/2014/main" id="{B189C754-0D24-42ED-18C0-E625BC349962}"/>
              </a:ext>
            </a:extLst>
          </p:cNvPr>
          <p:cNvSpPr txBox="1"/>
          <p:nvPr/>
        </p:nvSpPr>
        <p:spPr>
          <a:xfrm>
            <a:off x="5381714" y="4115011"/>
            <a:ext cx="2754173" cy="369332"/>
          </a:xfrm>
          <a:prstGeom prst="rect">
            <a:avLst/>
          </a:prstGeom>
          <a:noFill/>
        </p:spPr>
        <p:txBody>
          <a:bodyPr wrap="square">
            <a:spAutoFit/>
          </a:bodyPr>
          <a:lstStyle/>
          <a:p>
            <a:r>
              <a:rPr lang="en-US">
                <a:hlinkClick r:id="rId4"/>
              </a:rPr>
              <a:t>https://hub.docker.com/</a:t>
            </a:r>
            <a:r>
              <a:rPr lang="en-US"/>
              <a:t> </a:t>
            </a:r>
          </a:p>
        </p:txBody>
      </p:sp>
      <p:pic>
        <p:nvPicPr>
          <p:cNvPr id="15" name="Content Placeholder 14" descr="A yellow post it note with blue writing on it&#10;&#10;Description automatically generated">
            <a:extLst>
              <a:ext uri="{FF2B5EF4-FFF2-40B4-BE49-F238E27FC236}">
                <a16:creationId xmlns:a16="http://schemas.microsoft.com/office/drawing/2014/main" id="{3022C237-77B9-4492-4B1F-2DDA1A061211}"/>
              </a:ext>
            </a:extLst>
          </p:cNvPr>
          <p:cNvPicPr>
            <a:picLocks noGrp="1" noChangeAspect="1"/>
          </p:cNvPicPr>
          <p:nvPr>
            <p:ph sz="half" idx="13"/>
          </p:nvPr>
        </p:nvPicPr>
        <p:blipFill>
          <a:blip r:embed="rId5">
            <a:extLst>
              <a:ext uri="{837473B0-CC2E-450A-ABE3-18F120FF3D39}">
                <a1611:picAttrSrcUrl xmlns:a1611="http://schemas.microsoft.com/office/drawing/2016/11/main" r:id="rId6"/>
              </a:ext>
            </a:extLst>
          </a:blip>
          <a:stretch>
            <a:fillRect/>
          </a:stretch>
        </p:blipFill>
        <p:spPr>
          <a:xfrm>
            <a:off x="190464" y="3514287"/>
            <a:ext cx="768350" cy="768350"/>
          </a:xfrm>
        </p:spPr>
      </p:pic>
      <p:pic>
        <p:nvPicPr>
          <p:cNvPr id="13" name="Picture 12">
            <a:extLst>
              <a:ext uri="{FF2B5EF4-FFF2-40B4-BE49-F238E27FC236}">
                <a16:creationId xmlns:a16="http://schemas.microsoft.com/office/drawing/2014/main" id="{6A6F3EEC-5C25-4019-42C5-EE0380071DAA}"/>
              </a:ext>
            </a:extLst>
          </p:cNvPr>
          <p:cNvPicPr>
            <a:picLocks noChangeAspect="1"/>
          </p:cNvPicPr>
          <p:nvPr/>
        </p:nvPicPr>
        <p:blipFill>
          <a:blip r:embed="rId7"/>
          <a:stretch>
            <a:fillRect/>
          </a:stretch>
        </p:blipFill>
        <p:spPr>
          <a:xfrm>
            <a:off x="6057851" y="3581554"/>
            <a:ext cx="1629002" cy="523948"/>
          </a:xfrm>
          <a:prstGeom prst="rect">
            <a:avLst/>
          </a:prstGeom>
        </p:spPr>
      </p:pic>
      <p:sp>
        <p:nvSpPr>
          <p:cNvPr id="19" name="TextBox 18">
            <a:extLst>
              <a:ext uri="{FF2B5EF4-FFF2-40B4-BE49-F238E27FC236}">
                <a16:creationId xmlns:a16="http://schemas.microsoft.com/office/drawing/2014/main" id="{F1F0B58E-4C92-72BE-55B2-2FF27F879DF4}"/>
              </a:ext>
            </a:extLst>
          </p:cNvPr>
          <p:cNvSpPr txBox="1"/>
          <p:nvPr/>
        </p:nvSpPr>
        <p:spPr>
          <a:xfrm>
            <a:off x="5381713" y="4426061"/>
            <a:ext cx="3184473" cy="307777"/>
          </a:xfrm>
          <a:prstGeom prst="rect">
            <a:avLst/>
          </a:prstGeom>
          <a:noFill/>
        </p:spPr>
        <p:txBody>
          <a:bodyPr wrap="square">
            <a:spAutoFit/>
          </a:bodyPr>
          <a:lstStyle/>
          <a:p>
            <a:r>
              <a:rPr lang="en-US" sz="1400">
                <a:latin typeface="Courier New" panose="02070309020205020404" pitchFamily="49" charset="0"/>
                <a:cs typeface="Courier New" panose="02070309020205020404" pitchFamily="49" charset="0"/>
              </a:rPr>
              <a:t>docker pull </a:t>
            </a:r>
            <a:r>
              <a:rPr lang="en-US" sz="1400" err="1">
                <a:latin typeface="Courier New" panose="02070309020205020404" pitchFamily="49" charset="0"/>
                <a:cs typeface="Courier New" panose="02070309020205020404" pitchFamily="49" charset="0"/>
              </a:rPr>
              <a:t>python:latest</a:t>
            </a:r>
            <a:endParaRPr lang="en-US" sz="14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4055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327AE-829D-4C99-BBDE-F45E9D81DEB8}"/>
              </a:ext>
            </a:extLst>
          </p:cNvPr>
          <p:cNvSpPr>
            <a:spLocks noGrp="1"/>
          </p:cNvSpPr>
          <p:nvPr>
            <p:ph sz="half" idx="1"/>
          </p:nvPr>
        </p:nvSpPr>
        <p:spPr>
          <a:xfrm>
            <a:off x="404215" y="882706"/>
            <a:ext cx="4006851" cy="3539254"/>
          </a:xfrm>
          <a:prstGeom prst="roundRect">
            <a:avLst/>
          </a:prstGeom>
          <a:ln/>
        </p:spPr>
        <p:style>
          <a:lnRef idx="2">
            <a:schemeClr val="accent2"/>
          </a:lnRef>
          <a:fillRef idx="1">
            <a:schemeClr val="lt1"/>
          </a:fillRef>
          <a:effectRef idx="0">
            <a:schemeClr val="accent2"/>
          </a:effectRef>
          <a:fontRef idx="minor">
            <a:schemeClr val="dk1"/>
          </a:fontRef>
        </p:style>
        <p:txBody>
          <a:bodyPr/>
          <a:lstStyle/>
          <a:p>
            <a:pPr>
              <a:spcBef>
                <a:spcPts val="0"/>
              </a:spcBef>
            </a:pPr>
            <a:endParaRPr lang="ro-RO">
              <a:solidFill>
                <a:srgbClr val="0070C0"/>
              </a:solidFill>
            </a:endParaRPr>
          </a:p>
          <a:p>
            <a:pPr>
              <a:spcBef>
                <a:spcPts val="0"/>
              </a:spcBef>
            </a:pPr>
            <a:r>
              <a:rPr lang="ro-RO">
                <a:solidFill>
                  <a:srgbClr val="0070C0"/>
                </a:solidFill>
              </a:rPr>
              <a:t>Mașinile virtuale preferate pentru</a:t>
            </a:r>
            <a:r>
              <a:rPr lang="en-US">
                <a:solidFill>
                  <a:srgbClr val="0070C0"/>
                </a:solidFill>
              </a:rPr>
              <a:t>:</a:t>
            </a:r>
            <a:endParaRPr lang="ro-RO">
              <a:solidFill>
                <a:srgbClr val="0070C0"/>
              </a:solidFill>
            </a:endParaRPr>
          </a:p>
          <a:p>
            <a:pPr marL="285750" indent="-285750">
              <a:spcBef>
                <a:spcPts val="600"/>
              </a:spcBef>
              <a:buFontTx/>
              <a:buChar char="-"/>
            </a:pPr>
            <a:r>
              <a:rPr lang="ro-RO" sz="1400">
                <a:solidFill>
                  <a:srgbClr val="0070C0"/>
                </a:solidFill>
              </a:rPr>
              <a:t>Medii multi-tenant (aplicații ale mai multor clienți pe același server)</a:t>
            </a:r>
          </a:p>
          <a:p>
            <a:pPr marL="285750" indent="-285750">
              <a:spcBef>
                <a:spcPts val="600"/>
              </a:spcBef>
              <a:buFontTx/>
              <a:buChar char="-"/>
            </a:pPr>
            <a:r>
              <a:rPr lang="ro-RO" sz="1400">
                <a:solidFill>
                  <a:srgbClr val="0070C0"/>
                </a:solidFill>
              </a:rPr>
              <a:t>Este necesară izolare completă și securitate</a:t>
            </a:r>
          </a:p>
          <a:p>
            <a:pPr marL="285750" indent="-285750">
              <a:spcBef>
                <a:spcPts val="600"/>
              </a:spcBef>
              <a:buFontTx/>
              <a:buChar char="-"/>
            </a:pPr>
            <a:r>
              <a:rPr lang="ro-RO" sz="1400">
                <a:solidFill>
                  <a:srgbClr val="0070C0"/>
                </a:solidFill>
              </a:rPr>
              <a:t>Aplicații care păstrează starea (back-up, snapshotting)</a:t>
            </a:r>
          </a:p>
          <a:p>
            <a:pPr marL="285750" indent="-285750">
              <a:spcBef>
                <a:spcPts val="600"/>
              </a:spcBef>
              <a:buFontTx/>
              <a:buChar char="-"/>
            </a:pPr>
            <a:r>
              <a:rPr lang="ro-RO" sz="1400">
                <a:solidFill>
                  <a:srgbClr val="0070C0"/>
                </a:solidFill>
              </a:rPr>
              <a:t>Migrarea unei aplicații existente în cloud</a:t>
            </a:r>
            <a:endParaRPr lang="en-US" sz="1400">
              <a:solidFill>
                <a:srgbClr val="0070C0"/>
              </a:solidFill>
            </a:endParaRPr>
          </a:p>
        </p:txBody>
      </p:sp>
      <p:sp>
        <p:nvSpPr>
          <p:cNvPr id="4" name="Content Placeholder 3">
            <a:extLst>
              <a:ext uri="{FF2B5EF4-FFF2-40B4-BE49-F238E27FC236}">
                <a16:creationId xmlns:a16="http://schemas.microsoft.com/office/drawing/2014/main" id="{137F3C07-C1D1-46EA-9049-CADB3DA15FB0}"/>
              </a:ext>
            </a:extLst>
          </p:cNvPr>
          <p:cNvSpPr>
            <a:spLocks noGrp="1"/>
          </p:cNvSpPr>
          <p:nvPr>
            <p:ph sz="half" idx="13"/>
          </p:nvPr>
        </p:nvSpPr>
        <p:spPr>
          <a:xfrm>
            <a:off x="4734521" y="851672"/>
            <a:ext cx="4005264" cy="3570288"/>
          </a:xfrm>
          <a:prstGeom prst="roundRect">
            <a:avLst/>
          </a:prstGeom>
        </p:spPr>
        <p:style>
          <a:lnRef idx="2">
            <a:schemeClr val="accent2"/>
          </a:lnRef>
          <a:fillRef idx="1">
            <a:schemeClr val="lt1"/>
          </a:fillRef>
          <a:effectRef idx="0">
            <a:schemeClr val="accent2"/>
          </a:effectRef>
          <a:fontRef idx="minor">
            <a:schemeClr val="dk1"/>
          </a:fontRef>
        </p:style>
        <p:txBody>
          <a:bodyPr/>
          <a:lstStyle/>
          <a:p>
            <a:pPr>
              <a:spcBef>
                <a:spcPts val="0"/>
              </a:spcBef>
            </a:pPr>
            <a:endParaRPr lang="ro-RO">
              <a:solidFill>
                <a:srgbClr val="0070C0"/>
              </a:solidFill>
            </a:endParaRPr>
          </a:p>
          <a:p>
            <a:pPr>
              <a:spcBef>
                <a:spcPts val="0"/>
              </a:spcBef>
            </a:pPr>
            <a:r>
              <a:rPr lang="ro-RO">
                <a:solidFill>
                  <a:srgbClr val="0070C0"/>
                </a:solidFill>
              </a:rPr>
              <a:t>Containerele preferate pentru</a:t>
            </a:r>
            <a:r>
              <a:rPr lang="en-US">
                <a:solidFill>
                  <a:srgbClr val="0070C0"/>
                </a:solidFill>
              </a:rPr>
              <a:t>:</a:t>
            </a:r>
            <a:endParaRPr lang="ro-RO">
              <a:solidFill>
                <a:srgbClr val="0070C0"/>
              </a:solidFill>
            </a:endParaRPr>
          </a:p>
          <a:p>
            <a:pPr marL="285750" indent="-285750">
              <a:spcBef>
                <a:spcPts val="600"/>
              </a:spcBef>
              <a:buFontTx/>
              <a:buChar char="-"/>
            </a:pPr>
            <a:r>
              <a:rPr lang="ro-RO" sz="1400">
                <a:solidFill>
                  <a:srgbClr val="0070C0"/>
                </a:solidFill>
              </a:rPr>
              <a:t>Dezvoltarea de noi aplicații pentru cloud</a:t>
            </a:r>
          </a:p>
          <a:p>
            <a:pPr marL="285750" indent="-285750">
              <a:spcBef>
                <a:spcPts val="600"/>
              </a:spcBef>
              <a:buFontTx/>
              <a:buChar char="-"/>
            </a:pPr>
            <a:r>
              <a:rPr lang="ro-RO" sz="1400">
                <a:solidFill>
                  <a:srgbClr val="0070C0"/>
                </a:solidFill>
              </a:rPr>
              <a:t>Aplicații care nu păstrează starea. Funcții/FaaS</a:t>
            </a:r>
          </a:p>
          <a:p>
            <a:pPr marL="285750" indent="-285750">
              <a:spcBef>
                <a:spcPts val="600"/>
              </a:spcBef>
              <a:buFontTx/>
              <a:buChar char="-"/>
            </a:pPr>
            <a:r>
              <a:rPr lang="ro-RO" sz="1400">
                <a:solidFill>
                  <a:srgbClr val="0070C0"/>
                </a:solidFill>
              </a:rPr>
              <a:t>Cluster single-tenant (aplicații ale aceluiași client)</a:t>
            </a:r>
          </a:p>
          <a:p>
            <a:pPr marL="285750" indent="-285750">
              <a:spcBef>
                <a:spcPts val="600"/>
              </a:spcBef>
              <a:buFontTx/>
              <a:buChar char="-"/>
            </a:pPr>
            <a:r>
              <a:rPr lang="ro-RO" sz="1400">
                <a:solidFill>
                  <a:srgbClr val="0070C0"/>
                </a:solidFill>
              </a:rPr>
              <a:t>Este dorită maximizarea numărului de aplicații care rulează pe un server</a:t>
            </a:r>
            <a:endParaRPr lang="en-US" sz="1400">
              <a:solidFill>
                <a:srgbClr val="0070C0"/>
              </a:solidFill>
            </a:endParaRPr>
          </a:p>
        </p:txBody>
      </p:sp>
      <p:sp>
        <p:nvSpPr>
          <p:cNvPr id="5" name="Title 4">
            <a:extLst>
              <a:ext uri="{FF2B5EF4-FFF2-40B4-BE49-F238E27FC236}">
                <a16:creationId xmlns:a16="http://schemas.microsoft.com/office/drawing/2014/main" id="{A7B17BEF-3429-43D9-9A5D-DA0730CFBAC5}"/>
              </a:ext>
            </a:extLst>
          </p:cNvPr>
          <p:cNvSpPr>
            <a:spLocks noGrp="1"/>
          </p:cNvSpPr>
          <p:nvPr>
            <p:ph type="title"/>
          </p:nvPr>
        </p:nvSpPr>
        <p:spPr/>
        <p:txBody>
          <a:bodyPr/>
          <a:lstStyle/>
          <a:p>
            <a:r>
              <a:rPr lang="en-US"/>
              <a:t>Beneficiile ma</a:t>
            </a:r>
            <a:r>
              <a:rPr lang="ro-RO"/>
              <a:t>ș</a:t>
            </a:r>
            <a:r>
              <a:rPr lang="en-US"/>
              <a:t>inilor virtuale </a:t>
            </a:r>
            <a:r>
              <a:rPr lang="ro-RO"/>
              <a:t>ș</a:t>
            </a:r>
            <a:r>
              <a:rPr lang="en-US"/>
              <a:t>i ale containerelor</a:t>
            </a:r>
            <a:br>
              <a:rPr lang="ro-RO"/>
            </a:br>
            <a:endParaRPr lang="en-US"/>
          </a:p>
        </p:txBody>
      </p:sp>
      <p:grpSp>
        <p:nvGrpSpPr>
          <p:cNvPr id="12" name="Graphic 70">
            <a:extLst>
              <a:ext uri="{FF2B5EF4-FFF2-40B4-BE49-F238E27FC236}">
                <a16:creationId xmlns:a16="http://schemas.microsoft.com/office/drawing/2014/main" id="{AF14785C-D7B5-48FA-AA81-975CCCD2B1D9}"/>
              </a:ext>
            </a:extLst>
          </p:cNvPr>
          <p:cNvGrpSpPr>
            <a:grpSpLocks noChangeAspect="1"/>
          </p:cNvGrpSpPr>
          <p:nvPr/>
        </p:nvGrpSpPr>
        <p:grpSpPr>
          <a:xfrm>
            <a:off x="6406961" y="3712332"/>
            <a:ext cx="660384" cy="660384"/>
            <a:chOff x="6598671" y="3304728"/>
            <a:chExt cx="790575" cy="790575"/>
          </a:xfrm>
          <a:gradFill>
            <a:gsLst>
              <a:gs pos="0">
                <a:srgbClr val="0089EE"/>
              </a:gs>
              <a:gs pos="100000">
                <a:srgbClr val="74F9DB"/>
              </a:gs>
            </a:gsLst>
            <a:lin ang="18000000" scaled="0"/>
          </a:gradFill>
        </p:grpSpPr>
        <p:sp>
          <p:nvSpPr>
            <p:cNvPr id="13" name="Freeform: Shape 12">
              <a:extLst>
                <a:ext uri="{FF2B5EF4-FFF2-40B4-BE49-F238E27FC236}">
                  <a16:creationId xmlns:a16="http://schemas.microsoft.com/office/drawing/2014/main" id="{CA194066-F991-4BC3-8EE9-70F31B8FBB27}"/>
                </a:ext>
              </a:extLst>
            </p:cNvPr>
            <p:cNvSpPr/>
            <p:nvPr/>
          </p:nvSpPr>
          <p:spPr>
            <a:xfrm>
              <a:off x="6648258" y="3304729"/>
              <a:ext cx="685800" cy="781050"/>
            </a:xfrm>
            <a:custGeom>
              <a:avLst/>
              <a:gdLst>
                <a:gd name="connsiteX0" fmla="*/ 0 w 685800"/>
                <a:gd name="connsiteY0" fmla="*/ 190080 h 781050"/>
                <a:gd name="connsiteX1" fmla="*/ 1896 w 685800"/>
                <a:gd name="connsiteY1" fmla="*/ 597473 h 781050"/>
                <a:gd name="connsiteX2" fmla="*/ 9411 w 685800"/>
                <a:gd name="connsiteY2" fmla="*/ 609989 h 781050"/>
                <a:gd name="connsiteX3" fmla="*/ 334794 w 685800"/>
                <a:gd name="connsiteY3" fmla="*/ 780363 h 781050"/>
                <a:gd name="connsiteX4" fmla="*/ 341567 w 685800"/>
                <a:gd name="connsiteY4" fmla="*/ 782068 h 781050"/>
                <a:gd name="connsiteX5" fmla="*/ 341595 w 685800"/>
                <a:gd name="connsiteY5" fmla="*/ 782068 h 781050"/>
                <a:gd name="connsiteX6" fmla="*/ 344977 w 685800"/>
                <a:gd name="connsiteY6" fmla="*/ 785011 h 781050"/>
                <a:gd name="connsiteX7" fmla="*/ 352301 w 685800"/>
                <a:gd name="connsiteY7" fmla="*/ 787030 h 781050"/>
                <a:gd name="connsiteX8" fmla="*/ 359083 w 685800"/>
                <a:gd name="connsiteY8" fmla="*/ 785306 h 781050"/>
                <a:gd name="connsiteX9" fmla="*/ 680352 w 685800"/>
                <a:gd name="connsiteY9" fmla="*/ 611075 h 781050"/>
                <a:gd name="connsiteX10" fmla="*/ 687848 w 685800"/>
                <a:gd name="connsiteY10" fmla="*/ 598512 h 781050"/>
                <a:gd name="connsiteX11" fmla="*/ 687848 w 685800"/>
                <a:gd name="connsiteY11" fmla="*/ 174649 h 781050"/>
                <a:gd name="connsiteX12" fmla="*/ 687800 w 685800"/>
                <a:gd name="connsiteY12" fmla="*/ 174278 h 781050"/>
                <a:gd name="connsiteX13" fmla="*/ 687829 w 685800"/>
                <a:gd name="connsiteY13" fmla="*/ 173963 h 781050"/>
                <a:gd name="connsiteX14" fmla="*/ 687619 w 685800"/>
                <a:gd name="connsiteY14" fmla="*/ 172782 h 781050"/>
                <a:gd name="connsiteX15" fmla="*/ 687172 w 685800"/>
                <a:gd name="connsiteY15" fmla="*/ 170468 h 781050"/>
                <a:gd name="connsiteX16" fmla="*/ 686562 w 685800"/>
                <a:gd name="connsiteY16" fmla="*/ 168972 h 781050"/>
                <a:gd name="connsiteX17" fmla="*/ 685572 w 685800"/>
                <a:gd name="connsiteY17" fmla="*/ 167039 h 781050"/>
                <a:gd name="connsiteX18" fmla="*/ 684571 w 685800"/>
                <a:gd name="connsiteY18" fmla="*/ 165696 h 781050"/>
                <a:gd name="connsiteX19" fmla="*/ 683124 w 685800"/>
                <a:gd name="connsiteY19" fmla="*/ 164143 h 781050"/>
                <a:gd name="connsiteX20" fmla="*/ 681781 w 685800"/>
                <a:gd name="connsiteY20" fmla="*/ 163086 h 781050"/>
                <a:gd name="connsiteX21" fmla="*/ 680885 w 685800"/>
                <a:gd name="connsiteY21" fmla="*/ 162390 h 781050"/>
                <a:gd name="connsiteX22" fmla="*/ 679895 w 685800"/>
                <a:gd name="connsiteY22" fmla="*/ 161962 h 781050"/>
                <a:gd name="connsiteX23" fmla="*/ 679123 w 685800"/>
                <a:gd name="connsiteY23" fmla="*/ 161495 h 781050"/>
                <a:gd name="connsiteX24" fmla="*/ 348053 w 685800"/>
                <a:gd name="connsiteY24" fmla="*/ 1123 h 781050"/>
                <a:gd name="connsiteX25" fmla="*/ 336071 w 685800"/>
                <a:gd name="connsiteY25" fmla="*/ 1523 h 781050"/>
                <a:gd name="connsiteX26" fmla="*/ 8811 w 685800"/>
                <a:gd name="connsiteY26" fmla="*/ 172125 h 781050"/>
                <a:gd name="connsiteX27" fmla="*/ 953 w 685800"/>
                <a:gd name="connsiteY27" fmla="*/ 184822 h 781050"/>
                <a:gd name="connsiteX28" fmla="*/ 991 w 685800"/>
                <a:gd name="connsiteY28" fmla="*/ 185060 h 781050"/>
                <a:gd name="connsiteX29" fmla="*/ 0 w 685800"/>
                <a:gd name="connsiteY29" fmla="*/ 190080 h 781050"/>
                <a:gd name="connsiteX30" fmla="*/ 640556 w 685800"/>
                <a:gd name="connsiteY30" fmla="*/ 176221 h 781050"/>
                <a:gd name="connsiteX31" fmla="*/ 352139 w 685800"/>
                <a:gd name="connsiteY31" fmla="*/ 337479 h 781050"/>
                <a:gd name="connsiteX32" fmla="*/ 46720 w 685800"/>
                <a:gd name="connsiteY32" fmla="*/ 185022 h 781050"/>
                <a:gd name="connsiteX33" fmla="*/ 343014 w 685800"/>
                <a:gd name="connsiteY33" fmla="*/ 30012 h 781050"/>
                <a:gd name="connsiteX34" fmla="*/ 640556 w 685800"/>
                <a:gd name="connsiteY34" fmla="*/ 176221 h 781050"/>
                <a:gd name="connsiteX35" fmla="*/ 366579 w 685800"/>
                <a:gd name="connsiteY35" fmla="*/ 748759 h 781050"/>
                <a:gd name="connsiteX36" fmla="*/ 366579 w 685800"/>
                <a:gd name="connsiteY36" fmla="*/ 362149 h 781050"/>
                <a:gd name="connsiteX37" fmla="*/ 659273 w 685800"/>
                <a:gd name="connsiteY37" fmla="*/ 198576 h 781050"/>
                <a:gd name="connsiteX38" fmla="*/ 659273 w 685800"/>
                <a:gd name="connsiteY38" fmla="*/ 589958 h 781050"/>
                <a:gd name="connsiteX39" fmla="*/ 366579 w 685800"/>
                <a:gd name="connsiteY39" fmla="*/ 74875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85800" h="781050">
                  <a:moveTo>
                    <a:pt x="0" y="190080"/>
                  </a:moveTo>
                  <a:lnTo>
                    <a:pt x="1896" y="597473"/>
                  </a:lnTo>
                  <a:cubicBezTo>
                    <a:pt x="1924" y="602712"/>
                    <a:pt x="4810" y="607513"/>
                    <a:pt x="9411" y="609989"/>
                  </a:cubicBezTo>
                  <a:lnTo>
                    <a:pt x="334794" y="780363"/>
                  </a:lnTo>
                  <a:cubicBezTo>
                    <a:pt x="336918" y="781496"/>
                    <a:pt x="339243" y="782068"/>
                    <a:pt x="341567" y="782068"/>
                  </a:cubicBezTo>
                  <a:cubicBezTo>
                    <a:pt x="341576" y="782068"/>
                    <a:pt x="341586" y="782068"/>
                    <a:pt x="341595" y="782068"/>
                  </a:cubicBezTo>
                  <a:cubicBezTo>
                    <a:pt x="342576" y="783182"/>
                    <a:pt x="343672" y="784230"/>
                    <a:pt x="344977" y="785011"/>
                  </a:cubicBezTo>
                  <a:cubicBezTo>
                    <a:pt x="347225" y="786354"/>
                    <a:pt x="349758" y="787030"/>
                    <a:pt x="352301" y="787030"/>
                  </a:cubicBezTo>
                  <a:cubicBezTo>
                    <a:pt x="354644" y="787030"/>
                    <a:pt x="356969" y="786449"/>
                    <a:pt x="359083" y="785306"/>
                  </a:cubicBezTo>
                  <a:lnTo>
                    <a:pt x="680352" y="611075"/>
                  </a:lnTo>
                  <a:cubicBezTo>
                    <a:pt x="684962" y="608570"/>
                    <a:pt x="687848" y="603741"/>
                    <a:pt x="687848" y="598512"/>
                  </a:cubicBezTo>
                  <a:lnTo>
                    <a:pt x="687848" y="174649"/>
                  </a:lnTo>
                  <a:cubicBezTo>
                    <a:pt x="687848" y="174525"/>
                    <a:pt x="687800" y="174411"/>
                    <a:pt x="687800" y="174278"/>
                  </a:cubicBezTo>
                  <a:cubicBezTo>
                    <a:pt x="687791" y="174173"/>
                    <a:pt x="687829" y="174078"/>
                    <a:pt x="687829" y="173963"/>
                  </a:cubicBezTo>
                  <a:cubicBezTo>
                    <a:pt x="687810" y="173554"/>
                    <a:pt x="687648" y="173182"/>
                    <a:pt x="687619" y="172782"/>
                  </a:cubicBezTo>
                  <a:cubicBezTo>
                    <a:pt x="687496" y="172001"/>
                    <a:pt x="687410" y="171220"/>
                    <a:pt x="687172" y="170468"/>
                  </a:cubicBezTo>
                  <a:cubicBezTo>
                    <a:pt x="687000" y="169944"/>
                    <a:pt x="686781" y="169477"/>
                    <a:pt x="686562" y="168972"/>
                  </a:cubicBezTo>
                  <a:cubicBezTo>
                    <a:pt x="686267" y="168305"/>
                    <a:pt x="685972" y="167648"/>
                    <a:pt x="685572" y="167039"/>
                  </a:cubicBezTo>
                  <a:cubicBezTo>
                    <a:pt x="685276" y="166562"/>
                    <a:pt x="684924" y="166134"/>
                    <a:pt x="684571" y="165696"/>
                  </a:cubicBezTo>
                  <a:cubicBezTo>
                    <a:pt x="684124" y="165143"/>
                    <a:pt x="683657" y="164629"/>
                    <a:pt x="683124" y="164143"/>
                  </a:cubicBezTo>
                  <a:cubicBezTo>
                    <a:pt x="682705" y="163762"/>
                    <a:pt x="682257" y="163419"/>
                    <a:pt x="681781" y="163086"/>
                  </a:cubicBezTo>
                  <a:cubicBezTo>
                    <a:pt x="681476" y="162876"/>
                    <a:pt x="681219" y="162581"/>
                    <a:pt x="680885" y="162390"/>
                  </a:cubicBezTo>
                  <a:cubicBezTo>
                    <a:pt x="680580" y="162200"/>
                    <a:pt x="680228" y="162124"/>
                    <a:pt x="679895" y="161962"/>
                  </a:cubicBezTo>
                  <a:cubicBezTo>
                    <a:pt x="679618" y="161819"/>
                    <a:pt x="679399" y="161619"/>
                    <a:pt x="679123" y="161495"/>
                  </a:cubicBezTo>
                  <a:lnTo>
                    <a:pt x="348053" y="1123"/>
                  </a:lnTo>
                  <a:cubicBezTo>
                    <a:pt x="344196" y="-506"/>
                    <a:pt x="339824" y="-354"/>
                    <a:pt x="336071" y="1523"/>
                  </a:cubicBezTo>
                  <a:lnTo>
                    <a:pt x="8811" y="172125"/>
                  </a:lnTo>
                  <a:cubicBezTo>
                    <a:pt x="4010" y="174544"/>
                    <a:pt x="981" y="179459"/>
                    <a:pt x="953" y="184822"/>
                  </a:cubicBezTo>
                  <a:cubicBezTo>
                    <a:pt x="953" y="184907"/>
                    <a:pt x="991" y="184984"/>
                    <a:pt x="991" y="185060"/>
                  </a:cubicBezTo>
                  <a:cubicBezTo>
                    <a:pt x="410" y="186651"/>
                    <a:pt x="-9" y="188327"/>
                    <a:pt x="0" y="190080"/>
                  </a:cubicBezTo>
                  <a:close/>
                  <a:moveTo>
                    <a:pt x="640556" y="176221"/>
                  </a:moveTo>
                  <a:lnTo>
                    <a:pt x="352139" y="337479"/>
                  </a:lnTo>
                  <a:lnTo>
                    <a:pt x="46720" y="185022"/>
                  </a:lnTo>
                  <a:lnTo>
                    <a:pt x="343014" y="30012"/>
                  </a:lnTo>
                  <a:lnTo>
                    <a:pt x="640556" y="176221"/>
                  </a:lnTo>
                  <a:close/>
                  <a:moveTo>
                    <a:pt x="366579" y="748759"/>
                  </a:moveTo>
                  <a:lnTo>
                    <a:pt x="366579" y="362149"/>
                  </a:lnTo>
                  <a:lnTo>
                    <a:pt x="659273" y="198576"/>
                  </a:lnTo>
                  <a:lnTo>
                    <a:pt x="659273" y="589958"/>
                  </a:lnTo>
                  <a:lnTo>
                    <a:pt x="366579" y="748759"/>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 name="Group 20">
            <a:extLst>
              <a:ext uri="{FF2B5EF4-FFF2-40B4-BE49-F238E27FC236}">
                <a16:creationId xmlns:a16="http://schemas.microsoft.com/office/drawing/2014/main" id="{5D4AF438-D01C-42DE-98D3-7D5A6AB7DF5E}"/>
              </a:ext>
            </a:extLst>
          </p:cNvPr>
          <p:cNvGrpSpPr>
            <a:grpSpLocks noChangeAspect="1"/>
          </p:cNvGrpSpPr>
          <p:nvPr/>
        </p:nvGrpSpPr>
        <p:grpSpPr>
          <a:xfrm>
            <a:off x="1993524" y="3531044"/>
            <a:ext cx="828232" cy="762500"/>
            <a:chOff x="2100323" y="3181551"/>
            <a:chExt cx="2027395" cy="1866491"/>
          </a:xfrm>
          <a:gradFill>
            <a:gsLst>
              <a:gs pos="0">
                <a:srgbClr val="0089EE"/>
              </a:gs>
              <a:gs pos="100000">
                <a:srgbClr val="74F9DB"/>
              </a:gs>
            </a:gsLst>
            <a:lin ang="18000000" scaled="0"/>
          </a:gradFill>
        </p:grpSpPr>
        <p:grpSp>
          <p:nvGrpSpPr>
            <p:cNvPr id="22" name="Graphic 62">
              <a:extLst>
                <a:ext uri="{FF2B5EF4-FFF2-40B4-BE49-F238E27FC236}">
                  <a16:creationId xmlns:a16="http://schemas.microsoft.com/office/drawing/2014/main" id="{108D9FF3-ABBF-484E-AA46-6F8C11A345FC}"/>
                </a:ext>
              </a:extLst>
            </p:cNvPr>
            <p:cNvGrpSpPr/>
            <p:nvPr/>
          </p:nvGrpSpPr>
          <p:grpSpPr>
            <a:xfrm>
              <a:off x="2720536" y="3429000"/>
              <a:ext cx="819150" cy="819150"/>
              <a:chOff x="2720536" y="3429000"/>
              <a:chExt cx="819150" cy="819150"/>
            </a:xfrm>
            <a:grpFill/>
          </p:grpSpPr>
          <p:sp>
            <p:nvSpPr>
              <p:cNvPr id="27" name="Freeform: Shape 26">
                <a:extLst>
                  <a:ext uri="{FF2B5EF4-FFF2-40B4-BE49-F238E27FC236}">
                    <a16:creationId xmlns:a16="http://schemas.microsoft.com/office/drawing/2014/main" id="{DE6FA566-E669-4A3A-B1A9-C999CBE83D8D}"/>
                  </a:ext>
                </a:extLst>
              </p:cNvPr>
              <p:cNvSpPr/>
              <p:nvPr/>
            </p:nvSpPr>
            <p:spPr>
              <a:xfrm>
                <a:off x="2723908" y="3428995"/>
                <a:ext cx="809625" cy="819150"/>
              </a:xfrm>
              <a:custGeom>
                <a:avLst/>
                <a:gdLst>
                  <a:gd name="connsiteX0" fmla="*/ 0 w 809625"/>
                  <a:gd name="connsiteY0" fmla="*/ 465530 h 819150"/>
                  <a:gd name="connsiteX1" fmla="*/ 1124 w 809625"/>
                  <a:gd name="connsiteY1" fmla="*/ 706998 h 819150"/>
                  <a:gd name="connsiteX2" fmla="*/ 5572 w 809625"/>
                  <a:gd name="connsiteY2" fmla="*/ 714418 h 819150"/>
                  <a:gd name="connsiteX3" fmla="*/ 198444 w 809625"/>
                  <a:gd name="connsiteY3" fmla="*/ 815402 h 819150"/>
                  <a:gd name="connsiteX4" fmla="*/ 202454 w 809625"/>
                  <a:gd name="connsiteY4" fmla="*/ 816412 h 819150"/>
                  <a:gd name="connsiteX5" fmla="*/ 202473 w 809625"/>
                  <a:gd name="connsiteY5" fmla="*/ 816412 h 819150"/>
                  <a:gd name="connsiteX6" fmla="*/ 204483 w 809625"/>
                  <a:gd name="connsiteY6" fmla="*/ 818145 h 819150"/>
                  <a:gd name="connsiteX7" fmla="*/ 208817 w 809625"/>
                  <a:gd name="connsiteY7" fmla="*/ 819345 h 819150"/>
                  <a:gd name="connsiteX8" fmla="*/ 212846 w 809625"/>
                  <a:gd name="connsiteY8" fmla="*/ 818336 h 819150"/>
                  <a:gd name="connsiteX9" fmla="*/ 403270 w 809625"/>
                  <a:gd name="connsiteY9" fmla="*/ 715066 h 819150"/>
                  <a:gd name="connsiteX10" fmla="*/ 407004 w 809625"/>
                  <a:gd name="connsiteY10" fmla="*/ 710827 h 819150"/>
                  <a:gd name="connsiteX11" fmla="*/ 410471 w 809625"/>
                  <a:gd name="connsiteY11" fmla="*/ 714437 h 819150"/>
                  <a:gd name="connsiteX12" fmla="*/ 603333 w 809625"/>
                  <a:gd name="connsiteY12" fmla="*/ 815421 h 819150"/>
                  <a:gd name="connsiteX13" fmla="*/ 607352 w 809625"/>
                  <a:gd name="connsiteY13" fmla="*/ 816431 h 819150"/>
                  <a:gd name="connsiteX14" fmla="*/ 607371 w 809625"/>
                  <a:gd name="connsiteY14" fmla="*/ 816431 h 819150"/>
                  <a:gd name="connsiteX15" fmla="*/ 609372 w 809625"/>
                  <a:gd name="connsiteY15" fmla="*/ 818164 h 819150"/>
                  <a:gd name="connsiteX16" fmla="*/ 613715 w 809625"/>
                  <a:gd name="connsiteY16" fmla="*/ 819364 h 819150"/>
                  <a:gd name="connsiteX17" fmla="*/ 617735 w 809625"/>
                  <a:gd name="connsiteY17" fmla="*/ 818355 h 819150"/>
                  <a:gd name="connsiteX18" fmla="*/ 808158 w 809625"/>
                  <a:gd name="connsiteY18" fmla="*/ 715056 h 819150"/>
                  <a:gd name="connsiteX19" fmla="*/ 812607 w 809625"/>
                  <a:gd name="connsiteY19" fmla="*/ 707598 h 819150"/>
                  <a:gd name="connsiteX20" fmla="*/ 812607 w 809625"/>
                  <a:gd name="connsiteY20" fmla="*/ 456357 h 819150"/>
                  <a:gd name="connsiteX21" fmla="*/ 812569 w 809625"/>
                  <a:gd name="connsiteY21" fmla="*/ 456147 h 819150"/>
                  <a:gd name="connsiteX22" fmla="*/ 812588 w 809625"/>
                  <a:gd name="connsiteY22" fmla="*/ 455947 h 819150"/>
                  <a:gd name="connsiteX23" fmla="*/ 812454 w 809625"/>
                  <a:gd name="connsiteY23" fmla="*/ 455262 h 819150"/>
                  <a:gd name="connsiteX24" fmla="*/ 812197 w 809625"/>
                  <a:gd name="connsiteY24" fmla="*/ 453871 h 819150"/>
                  <a:gd name="connsiteX25" fmla="*/ 811835 w 809625"/>
                  <a:gd name="connsiteY25" fmla="*/ 452985 h 819150"/>
                  <a:gd name="connsiteX26" fmla="*/ 811245 w 809625"/>
                  <a:gd name="connsiteY26" fmla="*/ 451842 h 819150"/>
                  <a:gd name="connsiteX27" fmla="*/ 810654 w 809625"/>
                  <a:gd name="connsiteY27" fmla="*/ 451042 h 819150"/>
                  <a:gd name="connsiteX28" fmla="*/ 809778 w 809625"/>
                  <a:gd name="connsiteY28" fmla="*/ 450118 h 819150"/>
                  <a:gd name="connsiteX29" fmla="*/ 808987 w 809625"/>
                  <a:gd name="connsiteY29" fmla="*/ 449489 h 819150"/>
                  <a:gd name="connsiteX30" fmla="*/ 808454 w 809625"/>
                  <a:gd name="connsiteY30" fmla="*/ 449080 h 819150"/>
                  <a:gd name="connsiteX31" fmla="*/ 807863 w 809625"/>
                  <a:gd name="connsiteY31" fmla="*/ 448842 h 819150"/>
                  <a:gd name="connsiteX32" fmla="*/ 807396 w 809625"/>
                  <a:gd name="connsiteY32" fmla="*/ 448566 h 819150"/>
                  <a:gd name="connsiteX33" fmla="*/ 611153 w 809625"/>
                  <a:gd name="connsiteY33" fmla="*/ 353525 h 819150"/>
                  <a:gd name="connsiteX34" fmla="*/ 608705 w 809625"/>
                  <a:gd name="connsiteY34" fmla="*/ 353077 h 819150"/>
                  <a:gd name="connsiteX35" fmla="*/ 608705 w 809625"/>
                  <a:gd name="connsiteY35" fmla="*/ 103494 h 819150"/>
                  <a:gd name="connsiteX36" fmla="*/ 608686 w 809625"/>
                  <a:gd name="connsiteY36" fmla="*/ 103284 h 819150"/>
                  <a:gd name="connsiteX37" fmla="*/ 608695 w 809625"/>
                  <a:gd name="connsiteY37" fmla="*/ 103094 h 819150"/>
                  <a:gd name="connsiteX38" fmla="*/ 608553 w 809625"/>
                  <a:gd name="connsiteY38" fmla="*/ 102398 h 819150"/>
                  <a:gd name="connsiteX39" fmla="*/ 608295 w 809625"/>
                  <a:gd name="connsiteY39" fmla="*/ 101017 h 819150"/>
                  <a:gd name="connsiteX40" fmla="*/ 607933 w 809625"/>
                  <a:gd name="connsiteY40" fmla="*/ 100131 h 819150"/>
                  <a:gd name="connsiteX41" fmla="*/ 607343 w 809625"/>
                  <a:gd name="connsiteY41" fmla="*/ 98988 h 819150"/>
                  <a:gd name="connsiteX42" fmla="*/ 606752 w 809625"/>
                  <a:gd name="connsiteY42" fmla="*/ 98188 h 819150"/>
                  <a:gd name="connsiteX43" fmla="*/ 605886 w 809625"/>
                  <a:gd name="connsiteY43" fmla="*/ 97264 h 819150"/>
                  <a:gd name="connsiteX44" fmla="*/ 605095 w 809625"/>
                  <a:gd name="connsiteY44" fmla="*/ 96645 h 819150"/>
                  <a:gd name="connsiteX45" fmla="*/ 604562 w 809625"/>
                  <a:gd name="connsiteY45" fmla="*/ 96217 h 819150"/>
                  <a:gd name="connsiteX46" fmla="*/ 603971 w 809625"/>
                  <a:gd name="connsiteY46" fmla="*/ 95969 h 819150"/>
                  <a:gd name="connsiteX47" fmla="*/ 603514 w 809625"/>
                  <a:gd name="connsiteY47" fmla="*/ 95712 h 819150"/>
                  <a:gd name="connsiteX48" fmla="*/ 407327 w 809625"/>
                  <a:gd name="connsiteY48" fmla="*/ 671 h 819150"/>
                  <a:gd name="connsiteX49" fmla="*/ 400222 w 809625"/>
                  <a:gd name="connsiteY49" fmla="*/ 910 h 819150"/>
                  <a:gd name="connsiteX50" fmla="*/ 206264 w 809625"/>
                  <a:gd name="connsiteY50" fmla="*/ 102017 h 819150"/>
                  <a:gd name="connsiteX51" fmla="*/ 201606 w 809625"/>
                  <a:gd name="connsiteY51" fmla="*/ 109542 h 819150"/>
                  <a:gd name="connsiteX52" fmla="*/ 201625 w 809625"/>
                  <a:gd name="connsiteY52" fmla="*/ 109695 h 819150"/>
                  <a:gd name="connsiteX53" fmla="*/ 201025 w 809625"/>
                  <a:gd name="connsiteY53" fmla="*/ 112666 h 819150"/>
                  <a:gd name="connsiteX54" fmla="*/ 202149 w 809625"/>
                  <a:gd name="connsiteY54" fmla="*/ 353011 h 819150"/>
                  <a:gd name="connsiteX55" fmla="*/ 199187 w 809625"/>
                  <a:gd name="connsiteY55" fmla="*/ 353763 h 819150"/>
                  <a:gd name="connsiteX56" fmla="*/ 5229 w 809625"/>
                  <a:gd name="connsiteY56" fmla="*/ 454871 h 819150"/>
                  <a:gd name="connsiteX57" fmla="*/ 572 w 809625"/>
                  <a:gd name="connsiteY57" fmla="*/ 462405 h 819150"/>
                  <a:gd name="connsiteX58" fmla="*/ 600 w 809625"/>
                  <a:gd name="connsiteY58" fmla="*/ 462548 h 819150"/>
                  <a:gd name="connsiteX59" fmla="*/ 0 w 809625"/>
                  <a:gd name="connsiteY59" fmla="*/ 465530 h 819150"/>
                  <a:gd name="connsiteX60" fmla="*/ 580711 w 809625"/>
                  <a:gd name="connsiteY60" fmla="*/ 104437 h 819150"/>
                  <a:gd name="connsiteX61" fmla="*/ 409747 w 809625"/>
                  <a:gd name="connsiteY61" fmla="*/ 200030 h 819150"/>
                  <a:gd name="connsiteX62" fmla="*/ 228724 w 809625"/>
                  <a:gd name="connsiteY62" fmla="*/ 109685 h 819150"/>
                  <a:gd name="connsiteX63" fmla="*/ 404346 w 809625"/>
                  <a:gd name="connsiteY63" fmla="*/ 17807 h 819150"/>
                  <a:gd name="connsiteX64" fmla="*/ 580711 w 809625"/>
                  <a:gd name="connsiteY64" fmla="*/ 104437 h 819150"/>
                  <a:gd name="connsiteX65" fmla="*/ 591808 w 809625"/>
                  <a:gd name="connsiteY65" fmla="*/ 352506 h 819150"/>
                  <a:gd name="connsiteX66" fmla="*/ 418319 w 809625"/>
                  <a:gd name="connsiteY66" fmla="*/ 443813 h 819150"/>
                  <a:gd name="connsiteX67" fmla="*/ 418319 w 809625"/>
                  <a:gd name="connsiteY67" fmla="*/ 214651 h 819150"/>
                  <a:gd name="connsiteX68" fmla="*/ 591808 w 809625"/>
                  <a:gd name="connsiteY68" fmla="*/ 117686 h 819150"/>
                  <a:gd name="connsiteX69" fmla="*/ 591808 w 809625"/>
                  <a:gd name="connsiteY69" fmla="*/ 352506 h 819150"/>
                  <a:gd name="connsiteX70" fmla="*/ 622173 w 809625"/>
                  <a:gd name="connsiteY70" fmla="*/ 567504 h 819150"/>
                  <a:gd name="connsiteX71" fmla="*/ 795662 w 809625"/>
                  <a:gd name="connsiteY71" fmla="*/ 470549 h 819150"/>
                  <a:gd name="connsiteX72" fmla="*/ 795662 w 809625"/>
                  <a:gd name="connsiteY72" fmla="*/ 702531 h 819150"/>
                  <a:gd name="connsiteX73" fmla="*/ 622173 w 809625"/>
                  <a:gd name="connsiteY73" fmla="*/ 796666 h 819150"/>
                  <a:gd name="connsiteX74" fmla="*/ 622173 w 809625"/>
                  <a:gd name="connsiteY74" fmla="*/ 567504 h 819150"/>
                  <a:gd name="connsiteX75" fmla="*/ 432588 w 809625"/>
                  <a:gd name="connsiteY75" fmla="*/ 462529 h 819150"/>
                  <a:gd name="connsiteX76" fmla="*/ 608210 w 809625"/>
                  <a:gd name="connsiteY76" fmla="*/ 370651 h 819150"/>
                  <a:gd name="connsiteX77" fmla="*/ 784565 w 809625"/>
                  <a:gd name="connsiteY77" fmla="*/ 457319 h 819150"/>
                  <a:gd name="connsiteX78" fmla="*/ 613610 w 809625"/>
                  <a:gd name="connsiteY78" fmla="*/ 552883 h 819150"/>
                  <a:gd name="connsiteX79" fmla="*/ 432588 w 809625"/>
                  <a:gd name="connsiteY79" fmla="*/ 462529 h 819150"/>
                  <a:gd name="connsiteX80" fmla="*/ 217275 w 809625"/>
                  <a:gd name="connsiteY80" fmla="*/ 567504 h 819150"/>
                  <a:gd name="connsiteX81" fmla="*/ 390773 w 809625"/>
                  <a:gd name="connsiteY81" fmla="*/ 470559 h 819150"/>
                  <a:gd name="connsiteX82" fmla="*/ 390773 w 809625"/>
                  <a:gd name="connsiteY82" fmla="*/ 702540 h 819150"/>
                  <a:gd name="connsiteX83" fmla="*/ 217275 w 809625"/>
                  <a:gd name="connsiteY83" fmla="*/ 796666 h 819150"/>
                  <a:gd name="connsiteX84" fmla="*/ 217275 w 809625"/>
                  <a:gd name="connsiteY84" fmla="*/ 567504 h 819150"/>
                  <a:gd name="connsiteX85" fmla="*/ 27699 w 809625"/>
                  <a:gd name="connsiteY85" fmla="*/ 462529 h 819150"/>
                  <a:gd name="connsiteX86" fmla="*/ 203321 w 809625"/>
                  <a:gd name="connsiteY86" fmla="*/ 370651 h 819150"/>
                  <a:gd name="connsiteX87" fmla="*/ 379676 w 809625"/>
                  <a:gd name="connsiteY87" fmla="*/ 457319 h 819150"/>
                  <a:gd name="connsiteX88" fmla="*/ 208712 w 809625"/>
                  <a:gd name="connsiteY88" fmla="*/ 552883 h 819150"/>
                  <a:gd name="connsiteX89" fmla="*/ 27699 w 809625"/>
                  <a:gd name="connsiteY89" fmla="*/ 46252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09625" h="819150">
                    <a:moveTo>
                      <a:pt x="0" y="465530"/>
                    </a:moveTo>
                    <a:lnTo>
                      <a:pt x="1124" y="706998"/>
                    </a:lnTo>
                    <a:cubicBezTo>
                      <a:pt x="1134" y="710103"/>
                      <a:pt x="2848" y="712941"/>
                      <a:pt x="5572" y="714418"/>
                    </a:cubicBezTo>
                    <a:lnTo>
                      <a:pt x="198444" y="815402"/>
                    </a:lnTo>
                    <a:cubicBezTo>
                      <a:pt x="199701" y="816078"/>
                      <a:pt x="201073" y="816412"/>
                      <a:pt x="202454" y="816412"/>
                    </a:cubicBezTo>
                    <a:cubicBezTo>
                      <a:pt x="202464" y="816412"/>
                      <a:pt x="202464" y="816412"/>
                      <a:pt x="202473" y="816412"/>
                    </a:cubicBezTo>
                    <a:cubicBezTo>
                      <a:pt x="203054" y="817059"/>
                      <a:pt x="203702" y="817678"/>
                      <a:pt x="204483" y="818145"/>
                    </a:cubicBezTo>
                    <a:cubicBezTo>
                      <a:pt x="205816" y="818945"/>
                      <a:pt x="207312" y="819345"/>
                      <a:pt x="208817" y="819345"/>
                    </a:cubicBezTo>
                    <a:cubicBezTo>
                      <a:pt x="210208" y="819345"/>
                      <a:pt x="211589" y="819012"/>
                      <a:pt x="212846" y="818336"/>
                    </a:cubicBezTo>
                    <a:lnTo>
                      <a:pt x="403270" y="715066"/>
                    </a:lnTo>
                    <a:cubicBezTo>
                      <a:pt x="405013" y="714123"/>
                      <a:pt x="406270" y="712579"/>
                      <a:pt x="407004" y="710827"/>
                    </a:cubicBezTo>
                    <a:cubicBezTo>
                      <a:pt x="407775" y="712303"/>
                      <a:pt x="408937" y="713608"/>
                      <a:pt x="410471" y="714437"/>
                    </a:cubicBezTo>
                    <a:lnTo>
                      <a:pt x="603333" y="815421"/>
                    </a:lnTo>
                    <a:cubicBezTo>
                      <a:pt x="604590" y="816097"/>
                      <a:pt x="605971" y="816431"/>
                      <a:pt x="607352" y="816431"/>
                    </a:cubicBezTo>
                    <a:cubicBezTo>
                      <a:pt x="607362" y="816431"/>
                      <a:pt x="607362" y="816431"/>
                      <a:pt x="607371" y="816431"/>
                    </a:cubicBezTo>
                    <a:cubicBezTo>
                      <a:pt x="607962" y="817078"/>
                      <a:pt x="608600" y="817697"/>
                      <a:pt x="609372" y="818164"/>
                    </a:cubicBezTo>
                    <a:cubicBezTo>
                      <a:pt x="610724" y="818964"/>
                      <a:pt x="612220" y="819364"/>
                      <a:pt x="613715" y="819364"/>
                    </a:cubicBezTo>
                    <a:cubicBezTo>
                      <a:pt x="615106" y="819364"/>
                      <a:pt x="616477" y="819031"/>
                      <a:pt x="617735" y="818355"/>
                    </a:cubicBezTo>
                    <a:lnTo>
                      <a:pt x="808158" y="715056"/>
                    </a:lnTo>
                    <a:cubicBezTo>
                      <a:pt x="810892" y="713589"/>
                      <a:pt x="812607" y="710713"/>
                      <a:pt x="812607" y="707598"/>
                    </a:cubicBezTo>
                    <a:lnTo>
                      <a:pt x="812607" y="456357"/>
                    </a:lnTo>
                    <a:cubicBezTo>
                      <a:pt x="812607" y="456281"/>
                      <a:pt x="812569" y="456205"/>
                      <a:pt x="812569" y="456147"/>
                    </a:cubicBezTo>
                    <a:cubicBezTo>
                      <a:pt x="812569" y="456090"/>
                      <a:pt x="812588" y="456024"/>
                      <a:pt x="812588" y="455947"/>
                    </a:cubicBezTo>
                    <a:cubicBezTo>
                      <a:pt x="812578" y="455728"/>
                      <a:pt x="812492" y="455481"/>
                      <a:pt x="812454" y="455262"/>
                    </a:cubicBezTo>
                    <a:cubicBezTo>
                      <a:pt x="812388" y="454785"/>
                      <a:pt x="812321" y="454328"/>
                      <a:pt x="812197" y="453871"/>
                    </a:cubicBezTo>
                    <a:cubicBezTo>
                      <a:pt x="812092" y="453576"/>
                      <a:pt x="811978" y="453280"/>
                      <a:pt x="811835" y="452985"/>
                    </a:cubicBezTo>
                    <a:cubicBezTo>
                      <a:pt x="811654" y="452585"/>
                      <a:pt x="811483" y="452204"/>
                      <a:pt x="811245" y="451842"/>
                    </a:cubicBezTo>
                    <a:cubicBezTo>
                      <a:pt x="811064" y="451556"/>
                      <a:pt x="810864" y="451290"/>
                      <a:pt x="810654" y="451042"/>
                    </a:cubicBezTo>
                    <a:cubicBezTo>
                      <a:pt x="810387" y="450718"/>
                      <a:pt x="810092" y="450413"/>
                      <a:pt x="809778" y="450118"/>
                    </a:cubicBezTo>
                    <a:cubicBezTo>
                      <a:pt x="809540" y="449899"/>
                      <a:pt x="809263" y="449689"/>
                      <a:pt x="808987" y="449489"/>
                    </a:cubicBezTo>
                    <a:cubicBezTo>
                      <a:pt x="808797" y="449375"/>
                      <a:pt x="808663" y="449204"/>
                      <a:pt x="808454" y="449080"/>
                    </a:cubicBezTo>
                    <a:cubicBezTo>
                      <a:pt x="808263" y="448975"/>
                      <a:pt x="808063" y="448918"/>
                      <a:pt x="807863" y="448842"/>
                    </a:cubicBezTo>
                    <a:cubicBezTo>
                      <a:pt x="807682" y="448747"/>
                      <a:pt x="807577" y="448632"/>
                      <a:pt x="807396" y="448566"/>
                    </a:cubicBezTo>
                    <a:lnTo>
                      <a:pt x="611153" y="353525"/>
                    </a:lnTo>
                    <a:cubicBezTo>
                      <a:pt x="610372" y="353201"/>
                      <a:pt x="609534" y="353163"/>
                      <a:pt x="608705" y="353077"/>
                    </a:cubicBezTo>
                    <a:lnTo>
                      <a:pt x="608705" y="103494"/>
                    </a:lnTo>
                    <a:cubicBezTo>
                      <a:pt x="608705" y="103427"/>
                      <a:pt x="608686" y="103351"/>
                      <a:pt x="608686" y="103284"/>
                    </a:cubicBezTo>
                    <a:cubicBezTo>
                      <a:pt x="608676" y="103218"/>
                      <a:pt x="608695" y="103160"/>
                      <a:pt x="608695" y="103094"/>
                    </a:cubicBezTo>
                    <a:cubicBezTo>
                      <a:pt x="608686" y="102856"/>
                      <a:pt x="608581" y="102627"/>
                      <a:pt x="608553" y="102398"/>
                    </a:cubicBezTo>
                    <a:cubicBezTo>
                      <a:pt x="608486" y="101932"/>
                      <a:pt x="608419" y="101465"/>
                      <a:pt x="608295" y="101017"/>
                    </a:cubicBezTo>
                    <a:cubicBezTo>
                      <a:pt x="608200" y="100713"/>
                      <a:pt x="608067" y="100417"/>
                      <a:pt x="607933" y="100131"/>
                    </a:cubicBezTo>
                    <a:cubicBezTo>
                      <a:pt x="607743" y="99731"/>
                      <a:pt x="607591" y="99341"/>
                      <a:pt x="607343" y="98988"/>
                    </a:cubicBezTo>
                    <a:cubicBezTo>
                      <a:pt x="607152" y="98703"/>
                      <a:pt x="606952" y="98446"/>
                      <a:pt x="606752" y="98188"/>
                    </a:cubicBezTo>
                    <a:cubicBezTo>
                      <a:pt x="606486" y="97865"/>
                      <a:pt x="606200" y="97550"/>
                      <a:pt x="605886" y="97264"/>
                    </a:cubicBezTo>
                    <a:cubicBezTo>
                      <a:pt x="605647" y="97045"/>
                      <a:pt x="605362" y="96836"/>
                      <a:pt x="605095" y="96645"/>
                    </a:cubicBezTo>
                    <a:cubicBezTo>
                      <a:pt x="604895" y="96512"/>
                      <a:pt x="604762" y="96341"/>
                      <a:pt x="604562" y="96217"/>
                    </a:cubicBezTo>
                    <a:cubicBezTo>
                      <a:pt x="604362" y="96112"/>
                      <a:pt x="604162" y="96064"/>
                      <a:pt x="603971" y="95969"/>
                    </a:cubicBezTo>
                    <a:cubicBezTo>
                      <a:pt x="603790" y="95883"/>
                      <a:pt x="603676" y="95769"/>
                      <a:pt x="603514" y="95712"/>
                    </a:cubicBezTo>
                    <a:lnTo>
                      <a:pt x="407327" y="671"/>
                    </a:lnTo>
                    <a:cubicBezTo>
                      <a:pt x="405041" y="-300"/>
                      <a:pt x="402451" y="-214"/>
                      <a:pt x="400222" y="910"/>
                    </a:cubicBezTo>
                    <a:lnTo>
                      <a:pt x="206264" y="102017"/>
                    </a:lnTo>
                    <a:cubicBezTo>
                      <a:pt x="203416" y="103456"/>
                      <a:pt x="201625" y="106361"/>
                      <a:pt x="201606" y="109542"/>
                    </a:cubicBezTo>
                    <a:cubicBezTo>
                      <a:pt x="201606" y="109599"/>
                      <a:pt x="201625" y="109647"/>
                      <a:pt x="201625" y="109695"/>
                    </a:cubicBezTo>
                    <a:cubicBezTo>
                      <a:pt x="201273" y="110638"/>
                      <a:pt x="201025" y="111619"/>
                      <a:pt x="201025" y="112666"/>
                    </a:cubicBezTo>
                    <a:lnTo>
                      <a:pt x="202149" y="353011"/>
                    </a:lnTo>
                    <a:cubicBezTo>
                      <a:pt x="201140" y="353115"/>
                      <a:pt x="200121" y="353296"/>
                      <a:pt x="199187" y="353763"/>
                    </a:cubicBezTo>
                    <a:lnTo>
                      <a:pt x="5229" y="454871"/>
                    </a:lnTo>
                    <a:cubicBezTo>
                      <a:pt x="2391" y="456300"/>
                      <a:pt x="591" y="459214"/>
                      <a:pt x="572" y="462405"/>
                    </a:cubicBezTo>
                    <a:cubicBezTo>
                      <a:pt x="572" y="462453"/>
                      <a:pt x="600" y="462491"/>
                      <a:pt x="600" y="462548"/>
                    </a:cubicBezTo>
                    <a:cubicBezTo>
                      <a:pt x="238" y="463482"/>
                      <a:pt x="-9" y="464482"/>
                      <a:pt x="0" y="465530"/>
                    </a:cubicBezTo>
                    <a:close/>
                    <a:moveTo>
                      <a:pt x="580711" y="104437"/>
                    </a:moveTo>
                    <a:lnTo>
                      <a:pt x="409747" y="200030"/>
                    </a:lnTo>
                    <a:lnTo>
                      <a:pt x="228724" y="109685"/>
                    </a:lnTo>
                    <a:lnTo>
                      <a:pt x="404346" y="17807"/>
                    </a:lnTo>
                    <a:lnTo>
                      <a:pt x="580711" y="104437"/>
                    </a:lnTo>
                    <a:close/>
                    <a:moveTo>
                      <a:pt x="591808" y="352506"/>
                    </a:moveTo>
                    <a:lnTo>
                      <a:pt x="418319" y="443813"/>
                    </a:lnTo>
                    <a:lnTo>
                      <a:pt x="418319" y="214651"/>
                    </a:lnTo>
                    <a:lnTo>
                      <a:pt x="591808" y="117686"/>
                    </a:lnTo>
                    <a:lnTo>
                      <a:pt x="591808" y="352506"/>
                    </a:lnTo>
                    <a:close/>
                    <a:moveTo>
                      <a:pt x="622173" y="567504"/>
                    </a:moveTo>
                    <a:lnTo>
                      <a:pt x="795662" y="470549"/>
                    </a:lnTo>
                    <a:lnTo>
                      <a:pt x="795662" y="702531"/>
                    </a:lnTo>
                    <a:lnTo>
                      <a:pt x="622173" y="796666"/>
                    </a:lnTo>
                    <a:lnTo>
                      <a:pt x="622173" y="567504"/>
                    </a:lnTo>
                    <a:close/>
                    <a:moveTo>
                      <a:pt x="432588" y="462529"/>
                    </a:moveTo>
                    <a:lnTo>
                      <a:pt x="608210" y="370651"/>
                    </a:lnTo>
                    <a:lnTo>
                      <a:pt x="784565" y="457319"/>
                    </a:lnTo>
                    <a:lnTo>
                      <a:pt x="613610" y="552883"/>
                    </a:lnTo>
                    <a:lnTo>
                      <a:pt x="432588" y="462529"/>
                    </a:lnTo>
                    <a:close/>
                    <a:moveTo>
                      <a:pt x="217275" y="567504"/>
                    </a:moveTo>
                    <a:lnTo>
                      <a:pt x="390773" y="470559"/>
                    </a:lnTo>
                    <a:lnTo>
                      <a:pt x="390773" y="702540"/>
                    </a:lnTo>
                    <a:lnTo>
                      <a:pt x="217275" y="796666"/>
                    </a:lnTo>
                    <a:lnTo>
                      <a:pt x="217275" y="567504"/>
                    </a:lnTo>
                    <a:close/>
                    <a:moveTo>
                      <a:pt x="27699" y="462529"/>
                    </a:moveTo>
                    <a:lnTo>
                      <a:pt x="203321" y="370651"/>
                    </a:lnTo>
                    <a:lnTo>
                      <a:pt x="379676" y="457319"/>
                    </a:lnTo>
                    <a:lnTo>
                      <a:pt x="208712" y="552883"/>
                    </a:lnTo>
                    <a:lnTo>
                      <a:pt x="27699" y="462529"/>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 name="Graphic 61">
              <a:extLst>
                <a:ext uri="{FF2B5EF4-FFF2-40B4-BE49-F238E27FC236}">
                  <a16:creationId xmlns:a16="http://schemas.microsoft.com/office/drawing/2014/main" id="{191D89BF-ED08-467F-951E-BAED08757274}"/>
                </a:ext>
              </a:extLst>
            </p:cNvPr>
            <p:cNvGrpSpPr/>
            <p:nvPr/>
          </p:nvGrpSpPr>
          <p:grpSpPr>
            <a:xfrm>
              <a:off x="2100323" y="3181551"/>
              <a:ext cx="2027395" cy="1866491"/>
              <a:chOff x="2100323" y="3181551"/>
              <a:chExt cx="2027395" cy="1866491"/>
            </a:xfrm>
            <a:grpFill/>
          </p:grpSpPr>
          <p:sp>
            <p:nvSpPr>
              <p:cNvPr id="24" name="Freeform: Shape 23">
                <a:extLst>
                  <a:ext uri="{FF2B5EF4-FFF2-40B4-BE49-F238E27FC236}">
                    <a16:creationId xmlns:a16="http://schemas.microsoft.com/office/drawing/2014/main" id="{75B8323A-2C08-4C7E-A697-783A4F0A2010}"/>
                  </a:ext>
                </a:extLst>
              </p:cNvPr>
              <p:cNvSpPr/>
              <p:nvPr/>
            </p:nvSpPr>
            <p:spPr>
              <a:xfrm>
                <a:off x="2184637" y="3181551"/>
                <a:ext cx="1866491" cy="1255054"/>
              </a:xfrm>
              <a:custGeom>
                <a:avLst/>
                <a:gdLst>
                  <a:gd name="connsiteX0" fmla="*/ 1876467 w 1866490"/>
                  <a:gd name="connsiteY0" fmla="*/ 1279190 h 1255054"/>
                  <a:gd name="connsiteX1" fmla="*/ 13838 w 1866490"/>
                  <a:gd name="connsiteY1" fmla="*/ 1279190 h 1255054"/>
                  <a:gd name="connsiteX2" fmla="*/ 0 w 1866490"/>
                  <a:gd name="connsiteY2" fmla="*/ 1265030 h 1255054"/>
                  <a:gd name="connsiteX3" fmla="*/ 0 w 1866490"/>
                  <a:gd name="connsiteY3" fmla="*/ 14160 h 1255054"/>
                  <a:gd name="connsiteX4" fmla="*/ 13838 w 1866490"/>
                  <a:gd name="connsiteY4" fmla="*/ 0 h 1255054"/>
                  <a:gd name="connsiteX5" fmla="*/ 1876467 w 1866490"/>
                  <a:gd name="connsiteY5" fmla="*/ 0 h 1255054"/>
                  <a:gd name="connsiteX6" fmla="*/ 1890305 w 1866490"/>
                  <a:gd name="connsiteY6" fmla="*/ 14160 h 1255054"/>
                  <a:gd name="connsiteX7" fmla="*/ 1890305 w 1866490"/>
                  <a:gd name="connsiteY7" fmla="*/ 1265030 h 1255054"/>
                  <a:gd name="connsiteX8" fmla="*/ 1876467 w 1866490"/>
                  <a:gd name="connsiteY8" fmla="*/ 1279190 h 1255054"/>
                  <a:gd name="connsiteX9" fmla="*/ 118104 w 1866490"/>
                  <a:gd name="connsiteY9" fmla="*/ 1167844 h 1255054"/>
                  <a:gd name="connsiteX10" fmla="*/ 1772201 w 1866490"/>
                  <a:gd name="connsiteY10" fmla="*/ 1167844 h 1255054"/>
                  <a:gd name="connsiteX11" fmla="*/ 1778965 w 1866490"/>
                  <a:gd name="connsiteY11" fmla="*/ 1161092 h 1255054"/>
                  <a:gd name="connsiteX12" fmla="*/ 1778959 w 1866490"/>
                  <a:gd name="connsiteY12" fmla="*/ 1160764 h 1255054"/>
                  <a:gd name="connsiteX13" fmla="*/ 1778959 w 1866490"/>
                  <a:gd name="connsiteY13" fmla="*/ 118426 h 1255054"/>
                  <a:gd name="connsiteX14" fmla="*/ 1772529 w 1866490"/>
                  <a:gd name="connsiteY14" fmla="*/ 111352 h 1255054"/>
                  <a:gd name="connsiteX15" fmla="*/ 1772201 w 1866490"/>
                  <a:gd name="connsiteY15" fmla="*/ 111346 h 1255054"/>
                  <a:gd name="connsiteX16" fmla="*/ 118104 w 1866490"/>
                  <a:gd name="connsiteY16" fmla="*/ 111346 h 1255054"/>
                  <a:gd name="connsiteX17" fmla="*/ 111024 w 1866490"/>
                  <a:gd name="connsiteY17" fmla="*/ 118426 h 1255054"/>
                  <a:gd name="connsiteX18" fmla="*/ 111024 w 1866490"/>
                  <a:gd name="connsiteY18" fmla="*/ 1160764 h 1255054"/>
                  <a:gd name="connsiteX19" fmla="*/ 118104 w 1866490"/>
                  <a:gd name="connsiteY19" fmla="*/ 1167844 h 125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66490" h="1255054">
                    <a:moveTo>
                      <a:pt x="1876467" y="1279190"/>
                    </a:moveTo>
                    <a:lnTo>
                      <a:pt x="13838" y="1279190"/>
                    </a:lnTo>
                    <a:cubicBezTo>
                      <a:pt x="6143" y="1279016"/>
                      <a:pt x="-3" y="1272728"/>
                      <a:pt x="0" y="1265030"/>
                    </a:cubicBezTo>
                    <a:lnTo>
                      <a:pt x="0" y="14160"/>
                    </a:lnTo>
                    <a:cubicBezTo>
                      <a:pt x="-3" y="6462"/>
                      <a:pt x="6143" y="174"/>
                      <a:pt x="13838" y="0"/>
                    </a:cubicBezTo>
                    <a:lnTo>
                      <a:pt x="1876467" y="0"/>
                    </a:lnTo>
                    <a:cubicBezTo>
                      <a:pt x="1884161" y="174"/>
                      <a:pt x="1890308" y="6462"/>
                      <a:pt x="1890305" y="14160"/>
                    </a:cubicBezTo>
                    <a:lnTo>
                      <a:pt x="1890305" y="1265030"/>
                    </a:lnTo>
                    <a:cubicBezTo>
                      <a:pt x="1890308" y="1272728"/>
                      <a:pt x="1884161" y="1279016"/>
                      <a:pt x="1876467" y="1279190"/>
                    </a:cubicBezTo>
                    <a:moveTo>
                      <a:pt x="118104" y="1167844"/>
                    </a:moveTo>
                    <a:lnTo>
                      <a:pt x="1772201" y="1167844"/>
                    </a:lnTo>
                    <a:cubicBezTo>
                      <a:pt x="1775934" y="1167847"/>
                      <a:pt x="1778962" y="1164825"/>
                      <a:pt x="1778965" y="1161092"/>
                    </a:cubicBezTo>
                    <a:cubicBezTo>
                      <a:pt x="1778965" y="1160983"/>
                      <a:pt x="1778965" y="1160874"/>
                      <a:pt x="1778959" y="1160764"/>
                    </a:cubicBezTo>
                    <a:lnTo>
                      <a:pt x="1778959" y="118426"/>
                    </a:lnTo>
                    <a:cubicBezTo>
                      <a:pt x="1779136" y="114699"/>
                      <a:pt x="1776259" y="111532"/>
                      <a:pt x="1772529" y="111352"/>
                    </a:cubicBezTo>
                    <a:cubicBezTo>
                      <a:pt x="1772420" y="111349"/>
                      <a:pt x="1772310" y="111346"/>
                      <a:pt x="1772201" y="111346"/>
                    </a:cubicBezTo>
                    <a:lnTo>
                      <a:pt x="118104" y="111346"/>
                    </a:lnTo>
                    <a:cubicBezTo>
                      <a:pt x="114194" y="111346"/>
                      <a:pt x="111024" y="114516"/>
                      <a:pt x="111024" y="118426"/>
                    </a:cubicBezTo>
                    <a:lnTo>
                      <a:pt x="111024" y="1160764"/>
                    </a:lnTo>
                    <a:cubicBezTo>
                      <a:pt x="111024" y="1164674"/>
                      <a:pt x="114194" y="1167844"/>
                      <a:pt x="118104" y="1167844"/>
                    </a:cubicBezTo>
                  </a:path>
                </a:pathLst>
              </a:custGeom>
              <a:grpFill/>
              <a:ln w="3214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 name="Freeform: Shape 24">
                <a:extLst>
                  <a:ext uri="{FF2B5EF4-FFF2-40B4-BE49-F238E27FC236}">
                    <a16:creationId xmlns:a16="http://schemas.microsoft.com/office/drawing/2014/main" id="{AA21FF7C-0623-4CD1-827F-11EF74D2152B}"/>
                  </a:ext>
                </a:extLst>
              </p:cNvPr>
              <p:cNvSpPr/>
              <p:nvPr/>
            </p:nvSpPr>
            <p:spPr>
              <a:xfrm>
                <a:off x="2100323" y="4961153"/>
                <a:ext cx="2027395" cy="96543"/>
              </a:xfrm>
              <a:custGeom>
                <a:avLst/>
                <a:gdLst>
                  <a:gd name="connsiteX0" fmla="*/ 2030935 w 2027395"/>
                  <a:gd name="connsiteY0" fmla="*/ 111346 h 96542"/>
                  <a:gd name="connsiteX1" fmla="*/ 28641 w 2027395"/>
                  <a:gd name="connsiteY1" fmla="*/ 111346 h 96542"/>
                  <a:gd name="connsiteX2" fmla="*/ 7 w 2027395"/>
                  <a:gd name="connsiteY2" fmla="*/ 83998 h 96542"/>
                  <a:gd name="connsiteX3" fmla="*/ 0 w 2027395"/>
                  <a:gd name="connsiteY3" fmla="*/ 83349 h 96542"/>
                  <a:gd name="connsiteX4" fmla="*/ 0 w 2027395"/>
                  <a:gd name="connsiteY4" fmla="*/ 7080 h 96542"/>
                  <a:gd name="connsiteX5" fmla="*/ 7080 w 2027395"/>
                  <a:gd name="connsiteY5" fmla="*/ 0 h 96542"/>
                  <a:gd name="connsiteX6" fmla="*/ 2050565 w 2027395"/>
                  <a:gd name="connsiteY6" fmla="*/ 0 h 96542"/>
                  <a:gd name="connsiteX7" fmla="*/ 2057645 w 2027395"/>
                  <a:gd name="connsiteY7" fmla="*/ 7080 h 96542"/>
                  <a:gd name="connsiteX8" fmla="*/ 2057645 w 2027395"/>
                  <a:gd name="connsiteY8" fmla="*/ 83349 h 96542"/>
                  <a:gd name="connsiteX9" fmla="*/ 2029970 w 2027395"/>
                  <a:gd name="connsiteY9" fmla="*/ 111346 h 9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7395" h="96542">
                    <a:moveTo>
                      <a:pt x="2030935" y="111346"/>
                    </a:moveTo>
                    <a:lnTo>
                      <a:pt x="28641" y="111346"/>
                    </a:lnTo>
                    <a:cubicBezTo>
                      <a:pt x="13183" y="111700"/>
                      <a:pt x="363" y="99458"/>
                      <a:pt x="7" y="83998"/>
                    </a:cubicBezTo>
                    <a:cubicBezTo>
                      <a:pt x="2" y="83783"/>
                      <a:pt x="0" y="83564"/>
                      <a:pt x="0" y="83349"/>
                    </a:cubicBezTo>
                    <a:lnTo>
                      <a:pt x="0" y="7080"/>
                    </a:lnTo>
                    <a:cubicBezTo>
                      <a:pt x="0" y="3170"/>
                      <a:pt x="3170" y="0"/>
                      <a:pt x="7080" y="0"/>
                    </a:cubicBezTo>
                    <a:lnTo>
                      <a:pt x="2050565" y="0"/>
                    </a:lnTo>
                    <a:cubicBezTo>
                      <a:pt x="2054475" y="0"/>
                      <a:pt x="2057645" y="3170"/>
                      <a:pt x="2057645" y="7080"/>
                    </a:cubicBezTo>
                    <a:lnTo>
                      <a:pt x="2057645" y="83349"/>
                    </a:lnTo>
                    <a:cubicBezTo>
                      <a:pt x="2057645" y="98686"/>
                      <a:pt x="2045307" y="111169"/>
                      <a:pt x="2029970" y="111346"/>
                    </a:cubicBezTo>
                  </a:path>
                </a:pathLst>
              </a:custGeom>
              <a:grpFill/>
              <a:ln w="3214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 name="Freeform: Shape 25">
                <a:extLst>
                  <a:ext uri="{FF2B5EF4-FFF2-40B4-BE49-F238E27FC236}">
                    <a16:creationId xmlns:a16="http://schemas.microsoft.com/office/drawing/2014/main" id="{CBFFE727-C307-4A3D-AFF8-0CC2D774E3AD}"/>
                  </a:ext>
                </a:extLst>
              </p:cNvPr>
              <p:cNvSpPr/>
              <p:nvPr/>
            </p:nvSpPr>
            <p:spPr>
              <a:xfrm>
                <a:off x="2851095" y="4572087"/>
                <a:ext cx="547075" cy="193085"/>
              </a:xfrm>
              <a:custGeom>
                <a:avLst/>
                <a:gdLst>
                  <a:gd name="connsiteX0" fmla="*/ 549657 w 547074"/>
                  <a:gd name="connsiteY0" fmla="*/ 222692 h 193085"/>
                  <a:gd name="connsiteX1" fmla="*/ 6766 w 547074"/>
                  <a:gd name="connsiteY1" fmla="*/ 222692 h 193085"/>
                  <a:gd name="connsiteX2" fmla="*/ 1 w 547074"/>
                  <a:gd name="connsiteY2" fmla="*/ 215940 h 193085"/>
                  <a:gd name="connsiteX3" fmla="*/ 8 w 547074"/>
                  <a:gd name="connsiteY3" fmla="*/ 215612 h 193085"/>
                  <a:gd name="connsiteX4" fmla="*/ 8 w 547074"/>
                  <a:gd name="connsiteY4" fmla="*/ 7080 h 193085"/>
                  <a:gd name="connsiteX5" fmla="*/ 6438 w 547074"/>
                  <a:gd name="connsiteY5" fmla="*/ 6 h 193085"/>
                  <a:gd name="connsiteX6" fmla="*/ 6766 w 547074"/>
                  <a:gd name="connsiteY6" fmla="*/ 0 h 193085"/>
                  <a:gd name="connsiteX7" fmla="*/ 549657 w 547074"/>
                  <a:gd name="connsiteY7" fmla="*/ 0 h 193085"/>
                  <a:gd name="connsiteX8" fmla="*/ 556415 w 547074"/>
                  <a:gd name="connsiteY8" fmla="*/ 7080 h 193085"/>
                  <a:gd name="connsiteX9" fmla="*/ 556415 w 547074"/>
                  <a:gd name="connsiteY9" fmla="*/ 215612 h 193085"/>
                  <a:gd name="connsiteX10" fmla="*/ 549657 w 547074"/>
                  <a:gd name="connsiteY10" fmla="*/ 222692 h 1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074" h="193085">
                    <a:moveTo>
                      <a:pt x="549657" y="222692"/>
                    </a:moveTo>
                    <a:lnTo>
                      <a:pt x="6766" y="222692"/>
                    </a:lnTo>
                    <a:cubicBezTo>
                      <a:pt x="3033" y="222695"/>
                      <a:pt x="5" y="219673"/>
                      <a:pt x="1" y="215940"/>
                    </a:cubicBezTo>
                    <a:cubicBezTo>
                      <a:pt x="1" y="215831"/>
                      <a:pt x="1" y="215721"/>
                      <a:pt x="8" y="215612"/>
                    </a:cubicBezTo>
                    <a:lnTo>
                      <a:pt x="8" y="7080"/>
                    </a:lnTo>
                    <a:cubicBezTo>
                      <a:pt x="-169" y="3353"/>
                      <a:pt x="2708" y="187"/>
                      <a:pt x="6438" y="6"/>
                    </a:cubicBezTo>
                    <a:cubicBezTo>
                      <a:pt x="6547" y="3"/>
                      <a:pt x="6656" y="0"/>
                      <a:pt x="6766" y="0"/>
                    </a:cubicBezTo>
                    <a:lnTo>
                      <a:pt x="549657" y="0"/>
                    </a:lnTo>
                    <a:cubicBezTo>
                      <a:pt x="553442" y="174"/>
                      <a:pt x="556418" y="3292"/>
                      <a:pt x="556415" y="7080"/>
                    </a:cubicBezTo>
                    <a:lnTo>
                      <a:pt x="556415" y="215612"/>
                    </a:lnTo>
                    <a:cubicBezTo>
                      <a:pt x="556418" y="219400"/>
                      <a:pt x="553442" y="222518"/>
                      <a:pt x="549657" y="222692"/>
                    </a:cubicBezTo>
                  </a:path>
                </a:pathLst>
              </a:custGeom>
              <a:grpFill/>
              <a:ln w="3214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28" name="Rectangle 27">
            <a:extLst>
              <a:ext uri="{FF2B5EF4-FFF2-40B4-BE49-F238E27FC236}">
                <a16:creationId xmlns:a16="http://schemas.microsoft.com/office/drawing/2014/main" id="{C6567915-C3C7-421F-9807-7C9ABC421B58}"/>
              </a:ext>
            </a:extLst>
          </p:cNvPr>
          <p:cNvSpPr/>
          <p:nvPr/>
        </p:nvSpPr>
        <p:spPr>
          <a:xfrm>
            <a:off x="1534305" y="4515249"/>
            <a:ext cx="6404847"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ro-RO"/>
              <a:t>Tehnici pentru a rula mai multe aplicații pe un singur server</a:t>
            </a:r>
            <a:endParaRPr lang="en-US"/>
          </a:p>
        </p:txBody>
      </p:sp>
    </p:spTree>
    <p:extLst>
      <p:ext uri="{BB962C8B-B14F-4D97-AF65-F5344CB8AC3E}">
        <p14:creationId xmlns:p14="http://schemas.microsoft.com/office/powerpoint/2010/main" val="340420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98BDD4-4E60-40BC-AD7E-C687BB582B3E}"/>
              </a:ext>
            </a:extLst>
          </p:cNvPr>
          <p:cNvSpPr>
            <a:spLocks noGrp="1"/>
          </p:cNvSpPr>
          <p:nvPr>
            <p:ph type="sldNum" sz="quarter" idx="12"/>
          </p:nvPr>
        </p:nvSpPr>
        <p:spPr/>
        <p:txBody>
          <a:bodyPr/>
          <a:lstStyle/>
          <a:p>
            <a:fld id="{EE2556C5-CE8C-6547-B838-EA80C61A4AF7}" type="slidenum">
              <a:rPr lang="en-US" smtClean="0"/>
              <a:pPr/>
              <a:t>15</a:t>
            </a:fld>
            <a:endParaRPr lang="en-US"/>
          </a:p>
        </p:txBody>
      </p:sp>
      <p:sp>
        <p:nvSpPr>
          <p:cNvPr id="3" name="Title 2">
            <a:extLst>
              <a:ext uri="{FF2B5EF4-FFF2-40B4-BE49-F238E27FC236}">
                <a16:creationId xmlns:a16="http://schemas.microsoft.com/office/drawing/2014/main" id="{18D74B77-975C-42A9-B5BD-0C6B9E7CDE6D}"/>
              </a:ext>
            </a:extLst>
          </p:cNvPr>
          <p:cNvSpPr>
            <a:spLocks noGrp="1"/>
          </p:cNvSpPr>
          <p:nvPr>
            <p:ph type="title"/>
          </p:nvPr>
        </p:nvSpPr>
        <p:spPr/>
        <p:txBody>
          <a:bodyPr/>
          <a:lstStyle/>
          <a:p>
            <a:r>
              <a:rPr lang="ro-RO"/>
              <a:t>Moduri de implementare a aplicațiilor în cloud</a:t>
            </a:r>
            <a:endParaRPr lang="en-US"/>
          </a:p>
        </p:txBody>
      </p:sp>
      <p:graphicFrame>
        <p:nvGraphicFramePr>
          <p:cNvPr id="4" name="Diagram 3">
            <a:extLst>
              <a:ext uri="{FF2B5EF4-FFF2-40B4-BE49-F238E27FC236}">
                <a16:creationId xmlns:a16="http://schemas.microsoft.com/office/drawing/2014/main" id="{46943A32-F6DF-468E-818B-2A75B249D369}"/>
              </a:ext>
            </a:extLst>
          </p:cNvPr>
          <p:cNvGraphicFramePr/>
          <p:nvPr>
            <p:extLst>
              <p:ext uri="{D42A27DB-BD31-4B8C-83A1-F6EECF244321}">
                <p14:modId xmlns:p14="http://schemas.microsoft.com/office/powerpoint/2010/main" val="737352278"/>
              </p:ext>
            </p:extLst>
          </p:nvPr>
        </p:nvGraphicFramePr>
        <p:xfrm>
          <a:off x="-423966" y="1273288"/>
          <a:ext cx="6622465" cy="2726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93301078-4011-4CCA-91D3-D4A94D9D9746}"/>
              </a:ext>
            </a:extLst>
          </p:cNvPr>
          <p:cNvPicPr>
            <a:picLocks noChangeAspect="1"/>
          </p:cNvPicPr>
          <p:nvPr/>
        </p:nvPicPr>
        <p:blipFill rotWithShape="1">
          <a:blip r:embed="rId8"/>
          <a:srcRect l="31293" t="13570" r="39915" b="37851"/>
          <a:stretch/>
        </p:blipFill>
        <p:spPr>
          <a:xfrm>
            <a:off x="5583503" y="1576290"/>
            <a:ext cx="2759385" cy="2726249"/>
          </a:xfrm>
          <a:prstGeom prst="rect">
            <a:avLst/>
          </a:prstGeom>
        </p:spPr>
      </p:pic>
      <p:sp>
        <p:nvSpPr>
          <p:cNvPr id="6" name="TextBox 5">
            <a:extLst>
              <a:ext uri="{FF2B5EF4-FFF2-40B4-BE49-F238E27FC236}">
                <a16:creationId xmlns:a16="http://schemas.microsoft.com/office/drawing/2014/main" id="{82B4D350-4382-4A16-B0E0-4D0B90769F7A}"/>
              </a:ext>
            </a:extLst>
          </p:cNvPr>
          <p:cNvSpPr txBox="1"/>
          <p:nvPr/>
        </p:nvSpPr>
        <p:spPr>
          <a:xfrm>
            <a:off x="5324559" y="4308717"/>
            <a:ext cx="3439116" cy="212817"/>
          </a:xfrm>
          <a:prstGeom prst="rect">
            <a:avLst/>
          </a:prstGeom>
          <a:solidFill>
            <a:schemeClr val="bg2">
              <a:lumMod val="20000"/>
              <a:lumOff val="80000"/>
            </a:schemeClr>
          </a:solidFill>
        </p:spPr>
        <p:txBody>
          <a:bodyPr vert="horz" wrap="square" lIns="0" tIns="0" rIns="0" bIns="0" rtlCol="0">
            <a:noAutofit/>
          </a:bodyPr>
          <a:lstStyle/>
          <a:p>
            <a:r>
              <a:rPr lang="ro-RO" sz="1100">
                <a:solidFill>
                  <a:srgbClr val="003C71"/>
                </a:solidFill>
              </a:rPr>
              <a:t>Sursa IDC Cloud Pulse Q119, iunie 2019, n=2211</a:t>
            </a:r>
            <a:endParaRPr lang="en-US" sz="1100">
              <a:solidFill>
                <a:srgbClr val="003C71"/>
              </a:solidFill>
            </a:endParaRPr>
          </a:p>
        </p:txBody>
      </p:sp>
    </p:spTree>
    <p:extLst>
      <p:ext uri="{BB962C8B-B14F-4D97-AF65-F5344CB8AC3E}">
        <p14:creationId xmlns:p14="http://schemas.microsoft.com/office/powerpoint/2010/main" val="3421874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C88099-0DFB-4688-9C72-E53D285BDF16}"/>
              </a:ext>
            </a:extLst>
          </p:cNvPr>
          <p:cNvSpPr>
            <a:spLocks noGrp="1"/>
          </p:cNvSpPr>
          <p:nvPr>
            <p:ph type="title"/>
          </p:nvPr>
        </p:nvSpPr>
        <p:spPr/>
        <p:txBody>
          <a:bodyPr/>
          <a:lstStyle/>
          <a:p>
            <a:r>
              <a:rPr lang="en-US"/>
              <a:t>Tipuri de </a:t>
            </a:r>
            <a:r>
              <a:rPr lang="ro-RO"/>
              <a:t>developeri în cloud</a:t>
            </a:r>
            <a:r>
              <a:rPr lang="en-US"/>
              <a:t>. Exemple.</a:t>
            </a:r>
          </a:p>
        </p:txBody>
      </p:sp>
      <p:graphicFrame>
        <p:nvGraphicFramePr>
          <p:cNvPr id="6" name="Table 6">
            <a:extLst>
              <a:ext uri="{FF2B5EF4-FFF2-40B4-BE49-F238E27FC236}">
                <a16:creationId xmlns:a16="http://schemas.microsoft.com/office/drawing/2014/main" id="{AE6CED02-C33A-4385-95AC-B180DF9D22E4}"/>
              </a:ext>
            </a:extLst>
          </p:cNvPr>
          <p:cNvGraphicFramePr>
            <a:graphicFrameLocks noGrp="1"/>
          </p:cNvGraphicFramePr>
          <p:nvPr>
            <p:ph sz="quarter" idx="13"/>
          </p:nvPr>
        </p:nvGraphicFramePr>
        <p:xfrm>
          <a:off x="455613" y="982866"/>
          <a:ext cx="6034199" cy="3947160"/>
        </p:xfrm>
        <a:graphic>
          <a:graphicData uri="http://schemas.openxmlformats.org/drawingml/2006/table">
            <a:tbl>
              <a:tblPr firstRow="1" bandRow="1">
                <a:tableStyleId>{5C22544A-7EE6-4342-B048-85BDC9FD1C3A}</a:tableStyleId>
              </a:tblPr>
              <a:tblGrid>
                <a:gridCol w="1446015">
                  <a:extLst>
                    <a:ext uri="{9D8B030D-6E8A-4147-A177-3AD203B41FA5}">
                      <a16:colId xmlns:a16="http://schemas.microsoft.com/office/drawing/2014/main" val="3930260128"/>
                    </a:ext>
                  </a:extLst>
                </a:gridCol>
                <a:gridCol w="1740709">
                  <a:extLst>
                    <a:ext uri="{9D8B030D-6E8A-4147-A177-3AD203B41FA5}">
                      <a16:colId xmlns:a16="http://schemas.microsoft.com/office/drawing/2014/main" val="2488176979"/>
                    </a:ext>
                  </a:extLst>
                </a:gridCol>
                <a:gridCol w="2847475">
                  <a:extLst>
                    <a:ext uri="{9D8B030D-6E8A-4147-A177-3AD203B41FA5}">
                      <a16:colId xmlns:a16="http://schemas.microsoft.com/office/drawing/2014/main" val="1358911738"/>
                    </a:ext>
                  </a:extLst>
                </a:gridCol>
              </a:tblGrid>
              <a:tr h="370840">
                <a:tc gridSpan="2">
                  <a:txBody>
                    <a:bodyPr/>
                    <a:lstStyle/>
                    <a:p>
                      <a:r>
                        <a:rPr lang="en-US" sz="1200"/>
                        <a:t>Descriere</a:t>
                      </a:r>
                    </a:p>
                  </a:txBody>
                  <a:tcPr/>
                </a:tc>
                <a:tc hMerge="1">
                  <a:txBody>
                    <a:bodyPr/>
                    <a:lstStyle/>
                    <a:p>
                      <a:endParaRPr lang="en-US" sz="120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o-RO" sz="1200"/>
                        <a:t>La ce nivel î</a:t>
                      </a:r>
                      <a:r>
                        <a:rPr lang="en-US" sz="1200"/>
                        <a:t>n stiva software lucreaz</a:t>
                      </a:r>
                      <a:r>
                        <a:rPr lang="ro-RO" sz="1200"/>
                        <a:t>ă</a:t>
                      </a:r>
                      <a:endParaRPr lang="en-US" sz="1200"/>
                    </a:p>
                  </a:txBody>
                  <a:tcPr/>
                </a:tc>
                <a:extLst>
                  <a:ext uri="{0D108BD9-81ED-4DB2-BD59-A6C34878D82A}">
                    <a16:rowId xmlns:a16="http://schemas.microsoft.com/office/drawing/2014/main" val="1861759136"/>
                  </a:ext>
                </a:extLst>
              </a:tr>
              <a:tr h="370840">
                <a:tc rowSpan="2">
                  <a:txBody>
                    <a:bodyPr/>
                    <a:lstStyle/>
                    <a:p>
                      <a:r>
                        <a:rPr lang="en-US" sz="1200"/>
                        <a:t>Full stack developer</a:t>
                      </a:r>
                    </a:p>
                  </a:txBody>
                  <a:tcPr/>
                </a:tc>
                <a:tc>
                  <a:txBody>
                    <a:bodyPr/>
                    <a:lstStyle/>
                    <a:p>
                      <a:r>
                        <a:rPr lang="en-US" sz="1200"/>
                        <a:t>Front End</a:t>
                      </a:r>
                    </a:p>
                  </a:txBody>
                  <a:tcPr/>
                </a:tc>
                <a:tc>
                  <a:txBody>
                    <a:bodyPr/>
                    <a:lstStyle/>
                    <a:p>
                      <a:r>
                        <a:rPr lang="en-US" sz="1200"/>
                        <a:t>Aplicatii / servicii</a:t>
                      </a:r>
                      <a:endParaRPr lang="ro-RO" sz="1200"/>
                    </a:p>
                    <a:p>
                      <a:endParaRPr lang="ro-RO" sz="1200"/>
                    </a:p>
                    <a:p>
                      <a:pPr marL="0" marR="0" lvl="0" indent="0" algn="l" defTabSz="457200" rtl="0" eaLnBrk="1" fontAlgn="auto" latinLnBrk="0" hangingPunct="1">
                        <a:lnSpc>
                          <a:spcPct val="100000"/>
                        </a:lnSpc>
                        <a:spcBef>
                          <a:spcPts val="0"/>
                        </a:spcBef>
                        <a:spcAft>
                          <a:spcPts val="0"/>
                        </a:spcAft>
                        <a:buClrTx/>
                        <a:buSzTx/>
                        <a:buFontTx/>
                        <a:buNone/>
                        <a:tabLst/>
                        <a:defRPr/>
                      </a:pPr>
                      <a:r>
                        <a:rPr lang="ro-RO" sz="1200" b="0" i="0" kern="1200">
                          <a:solidFill>
                            <a:schemeClr val="dk1"/>
                          </a:solidFill>
                          <a:effectLst/>
                          <a:latin typeface="+mn-lt"/>
                          <a:ea typeface="+mn-ea"/>
                          <a:cs typeface="+mn-cs"/>
                        </a:rPr>
                        <a:t>Specializați in programarea interfețelor utilizator. Codul de fron-end rulează in browser.</a:t>
                      </a:r>
                      <a:endParaRPr lang="en-US" sz="1200"/>
                    </a:p>
                  </a:txBody>
                  <a:tcPr/>
                </a:tc>
                <a:extLst>
                  <a:ext uri="{0D108BD9-81ED-4DB2-BD59-A6C34878D82A}">
                    <a16:rowId xmlns:a16="http://schemas.microsoft.com/office/drawing/2014/main" val="3670828258"/>
                  </a:ext>
                </a:extLst>
              </a:tr>
              <a:tr h="370840">
                <a:tc vMerge="1">
                  <a:txBody>
                    <a:bodyPr/>
                    <a:lstStyle/>
                    <a:p>
                      <a:endParaRPr lang="en-US"/>
                    </a:p>
                  </a:txBody>
                  <a:tcPr/>
                </a:tc>
                <a:tc>
                  <a:txBody>
                    <a:bodyPr/>
                    <a:lstStyle/>
                    <a:p>
                      <a:r>
                        <a:rPr lang="en-US" sz="1200"/>
                        <a:t>Back End</a:t>
                      </a:r>
                    </a:p>
                  </a:txBody>
                  <a:tcPr/>
                </a:tc>
                <a:tc>
                  <a:txBody>
                    <a:bodyPr/>
                    <a:lstStyle/>
                    <a:p>
                      <a:r>
                        <a:rPr lang="en-US" sz="1200"/>
                        <a:t>Aplicatii/servicii/middleware</a:t>
                      </a:r>
                    </a:p>
                  </a:txBody>
                  <a:tcPr/>
                </a:tc>
                <a:extLst>
                  <a:ext uri="{0D108BD9-81ED-4DB2-BD59-A6C34878D82A}">
                    <a16:rowId xmlns:a16="http://schemas.microsoft.com/office/drawing/2014/main" val="3519718260"/>
                  </a:ext>
                </a:extLst>
              </a:tr>
              <a:tr h="370840">
                <a:tc gridSpan="2">
                  <a:txBody>
                    <a:bodyPr/>
                    <a:lstStyle/>
                    <a:p>
                      <a:r>
                        <a:rPr lang="en-US" sz="1200"/>
                        <a:t>DevOps</a:t>
                      </a:r>
                      <a:r>
                        <a:rPr lang="ro-RO" sz="1200"/>
                        <a:t> developers</a:t>
                      </a:r>
                      <a:endParaRPr lang="en-US" sz="1200"/>
                    </a:p>
                  </a:txBody>
                  <a:tcPr/>
                </a:tc>
                <a:tc hMerge="1">
                  <a:txBody>
                    <a:bodyPr/>
                    <a:lstStyle/>
                    <a:p>
                      <a:endParaRPr lang="en-US" sz="1200"/>
                    </a:p>
                  </a:txBody>
                  <a:tcPr/>
                </a:tc>
                <a:tc>
                  <a:txBody>
                    <a:bodyPr/>
                    <a:lstStyle/>
                    <a:p>
                      <a:r>
                        <a:rPr lang="en-US" sz="1200"/>
                        <a:t>CI/CD, Aplicatii de management pentru infrastructur</a:t>
                      </a:r>
                      <a:r>
                        <a:rPr lang="ro-RO" sz="1200"/>
                        <a:t>ă</a:t>
                      </a:r>
                      <a:endParaRPr lang="en-US" sz="1200"/>
                    </a:p>
                  </a:txBody>
                  <a:tcPr/>
                </a:tc>
                <a:extLst>
                  <a:ext uri="{0D108BD9-81ED-4DB2-BD59-A6C34878D82A}">
                    <a16:rowId xmlns:a16="http://schemas.microsoft.com/office/drawing/2014/main" val="2270540393"/>
                  </a:ext>
                </a:extLst>
              </a:tr>
              <a:tr h="370840">
                <a:tc>
                  <a:txBody>
                    <a:bodyPr/>
                    <a:lstStyle/>
                    <a:p>
                      <a:r>
                        <a:rPr lang="en-US" sz="1200"/>
                        <a:t>Hyperscaler </a:t>
                      </a:r>
                    </a:p>
                  </a:txBody>
                  <a:tcPr/>
                </a:tc>
                <a:tc>
                  <a:txBody>
                    <a:bodyPr/>
                    <a:lstStyle/>
                    <a:p>
                      <a:r>
                        <a:rPr lang="en-US" sz="1200"/>
                        <a:t>Internal sw (full stack)</a:t>
                      </a:r>
                    </a:p>
                  </a:txBody>
                  <a:tcPr/>
                </a:tc>
                <a:tc>
                  <a:txBody>
                    <a:bodyPr/>
                    <a:lstStyle/>
                    <a:p>
                      <a:r>
                        <a:rPr lang="en-US" sz="1200"/>
                        <a:t>Aplicatii / Servicii</a:t>
                      </a:r>
                    </a:p>
                  </a:txBody>
                  <a:tcPr/>
                </a:tc>
                <a:extLst>
                  <a:ext uri="{0D108BD9-81ED-4DB2-BD59-A6C34878D82A}">
                    <a16:rowId xmlns:a16="http://schemas.microsoft.com/office/drawing/2014/main" val="2758301250"/>
                  </a:ext>
                </a:extLst>
              </a:tr>
              <a:tr h="370840">
                <a:tc>
                  <a:txBody>
                    <a:bodyPr/>
                    <a:lstStyle/>
                    <a:p>
                      <a:endParaRPr lang="en-US" sz="1200"/>
                    </a:p>
                  </a:txBody>
                  <a:tcPr/>
                </a:tc>
                <a:tc>
                  <a:txBody>
                    <a:bodyPr/>
                    <a:lstStyle/>
                    <a:p>
                      <a:r>
                        <a:rPr lang="en-US" sz="1200"/>
                        <a:t>PaaS Services (Full Stack)</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t>Orchestration </a:t>
                      </a:r>
                      <a:r>
                        <a:rPr lang="en-US" sz="1200" err="1"/>
                        <a:t>si</a:t>
                      </a:r>
                      <a:r>
                        <a:rPr lang="ro-RO" sz="1200"/>
                        <a:t> </a:t>
                      </a:r>
                      <a:r>
                        <a:rPr lang="en-US" sz="1200" err="1"/>
                        <a:t>aplicatii</a:t>
                      </a:r>
                      <a:endParaRPr lang="en-US" sz="1200"/>
                    </a:p>
                    <a:p>
                      <a:endParaRPr lang="en-US" sz="1200"/>
                    </a:p>
                  </a:txBody>
                  <a:tcPr/>
                </a:tc>
                <a:extLst>
                  <a:ext uri="{0D108BD9-81ED-4DB2-BD59-A6C34878D82A}">
                    <a16:rowId xmlns:a16="http://schemas.microsoft.com/office/drawing/2014/main" val="1295248618"/>
                  </a:ext>
                </a:extLst>
              </a:tr>
              <a:tr h="370840">
                <a:tc>
                  <a:txBody>
                    <a:bodyPr/>
                    <a:lstStyle/>
                    <a:p>
                      <a:endParaRPr lang="en-US" sz="1200"/>
                    </a:p>
                  </a:txBody>
                  <a:tcPr/>
                </a:tc>
                <a:tc>
                  <a:txBody>
                    <a:bodyPr/>
                    <a:lstStyle/>
                    <a:p>
                      <a:r>
                        <a:rPr lang="en-US" sz="1200"/>
                        <a:t>SW pentru sisteme distribuite</a:t>
                      </a:r>
                    </a:p>
                  </a:txBody>
                  <a:tcPr/>
                </a:tc>
                <a:tc>
                  <a:txBody>
                    <a:bodyPr/>
                    <a:lstStyle/>
                    <a:p>
                      <a:r>
                        <a:rPr lang="en-US" sz="1200"/>
                        <a:t>Orchestration, Sisteme distribuite, Virtualizare, OS</a:t>
                      </a:r>
                    </a:p>
                  </a:txBody>
                  <a:tcPr/>
                </a:tc>
                <a:extLst>
                  <a:ext uri="{0D108BD9-81ED-4DB2-BD59-A6C34878D82A}">
                    <a16:rowId xmlns:a16="http://schemas.microsoft.com/office/drawing/2014/main" val="694378471"/>
                  </a:ext>
                </a:extLst>
              </a:tr>
              <a:tr h="370840">
                <a:tc>
                  <a:txBody>
                    <a:bodyPr/>
                    <a:lstStyle/>
                    <a:p>
                      <a:r>
                        <a:rPr lang="ro-RO" sz="1200"/>
                        <a:t>Data Scientists</a:t>
                      </a:r>
                      <a:endParaRPr lang="en-US" sz="1200"/>
                    </a:p>
                  </a:txBody>
                  <a:tcPr/>
                </a:tc>
                <a:tc>
                  <a:txBody>
                    <a:bodyPr/>
                    <a:lstStyle/>
                    <a:p>
                      <a:endParaRPr 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o-RO" sz="1200"/>
                        <a:t>Aplicatii / Servicii. Scriu software care analizeaza seturi de date</a:t>
                      </a:r>
                      <a:endParaRPr lang="en-US" sz="1200"/>
                    </a:p>
                  </a:txBody>
                  <a:tcPr/>
                </a:tc>
                <a:extLst>
                  <a:ext uri="{0D108BD9-81ED-4DB2-BD59-A6C34878D82A}">
                    <a16:rowId xmlns:a16="http://schemas.microsoft.com/office/drawing/2014/main" val="391911269"/>
                  </a:ext>
                </a:extLst>
              </a:tr>
            </a:tbl>
          </a:graphicData>
        </a:graphic>
      </p:graphicFrame>
      <p:grpSp>
        <p:nvGrpSpPr>
          <p:cNvPr id="7" name="Group 6">
            <a:extLst>
              <a:ext uri="{FF2B5EF4-FFF2-40B4-BE49-F238E27FC236}">
                <a16:creationId xmlns:a16="http://schemas.microsoft.com/office/drawing/2014/main" id="{52C1EA62-15B3-46D7-B645-DFC83CCEBE9D}"/>
              </a:ext>
            </a:extLst>
          </p:cNvPr>
          <p:cNvGrpSpPr/>
          <p:nvPr/>
        </p:nvGrpSpPr>
        <p:grpSpPr>
          <a:xfrm>
            <a:off x="7125730" y="82047"/>
            <a:ext cx="1911590" cy="2489703"/>
            <a:chOff x="6592636" y="420236"/>
            <a:chExt cx="2413316" cy="3663095"/>
          </a:xfrm>
        </p:grpSpPr>
        <p:sp>
          <p:nvSpPr>
            <p:cNvPr id="8" name="Rectangle: Rounded Corners 29">
              <a:extLst>
                <a:ext uri="{FF2B5EF4-FFF2-40B4-BE49-F238E27FC236}">
                  <a16:creationId xmlns:a16="http://schemas.microsoft.com/office/drawing/2014/main" id="{1B348A57-F781-4E6A-9383-840C1BDAADBA}"/>
                </a:ext>
              </a:extLst>
            </p:cNvPr>
            <p:cNvSpPr/>
            <p:nvPr/>
          </p:nvSpPr>
          <p:spPr>
            <a:xfrm>
              <a:off x="6592636" y="3675449"/>
              <a:ext cx="2413316" cy="407882"/>
            </a:xfrm>
            <a:prstGeom prst="roundRect">
              <a:avLst/>
            </a:prstGeom>
            <a:solidFill>
              <a:sysClr val="window" lastClr="FFFFFF"/>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rgbClr val="003C71"/>
                  </a:solidFill>
                  <a:effectLst/>
                  <a:uLnTx/>
                  <a:uFillTx/>
                  <a:latin typeface="Intel Clear"/>
                  <a:ea typeface="+mn-ea"/>
                  <a:cs typeface="+mn-cs"/>
                </a:rPr>
                <a:t>Hardware (CPU, memorie, dispozitive)</a:t>
              </a:r>
            </a:p>
          </p:txBody>
        </p:sp>
        <p:sp>
          <p:nvSpPr>
            <p:cNvPr id="9" name="Rectangle: Rounded Corners 30">
              <a:extLst>
                <a:ext uri="{FF2B5EF4-FFF2-40B4-BE49-F238E27FC236}">
                  <a16:creationId xmlns:a16="http://schemas.microsoft.com/office/drawing/2014/main" id="{04366558-7317-4481-B181-E7D92AB6E9CB}"/>
                </a:ext>
              </a:extLst>
            </p:cNvPr>
            <p:cNvSpPr/>
            <p:nvPr/>
          </p:nvSpPr>
          <p:spPr>
            <a:xfrm>
              <a:off x="6592636" y="3271489"/>
              <a:ext cx="2413316" cy="407882"/>
            </a:xfrm>
            <a:prstGeom prst="roundRect">
              <a:avLst/>
            </a:prstGeom>
            <a:solidFill>
              <a:sysClr val="window" lastClr="FFFFFF"/>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rgbClr val="003C71"/>
                  </a:solidFill>
                  <a:effectLst/>
                  <a:uLnTx/>
                  <a:uFillTx/>
                  <a:latin typeface="Intel Clear"/>
                  <a:ea typeface="+mn-ea"/>
                  <a:cs typeface="+mn-cs"/>
                </a:rPr>
                <a:t>Firmware / </a:t>
              </a:r>
              <a:r>
                <a:rPr lang="en-US" sz="900" kern="0">
                  <a:solidFill>
                    <a:srgbClr val="003C71"/>
                  </a:solidFill>
                  <a:latin typeface="Intel Clear"/>
                </a:rPr>
                <a:t>micro-c</a:t>
              </a:r>
              <a:r>
                <a:rPr kumimoji="0" lang="en-US" sz="900" i="0" u="none" strike="noStrike" kern="0" cap="none" spc="0" normalizeH="0" baseline="0" noProof="0">
                  <a:ln>
                    <a:noFill/>
                  </a:ln>
                  <a:solidFill>
                    <a:srgbClr val="003C71"/>
                  </a:solidFill>
                  <a:effectLst/>
                  <a:uLnTx/>
                  <a:uFillTx/>
                  <a:latin typeface="Intel Clear"/>
                  <a:ea typeface="+mn-ea"/>
                  <a:cs typeface="+mn-cs"/>
                </a:rPr>
                <a:t>ode / BIOS</a:t>
              </a:r>
            </a:p>
          </p:txBody>
        </p:sp>
        <p:sp>
          <p:nvSpPr>
            <p:cNvPr id="10" name="Rectangle: Rounded Corners 31">
              <a:extLst>
                <a:ext uri="{FF2B5EF4-FFF2-40B4-BE49-F238E27FC236}">
                  <a16:creationId xmlns:a16="http://schemas.microsoft.com/office/drawing/2014/main" id="{445BCC43-3B3D-43D0-8844-F4A0FF01B315}"/>
                </a:ext>
              </a:extLst>
            </p:cNvPr>
            <p:cNvSpPr/>
            <p:nvPr/>
          </p:nvSpPr>
          <p:spPr>
            <a:xfrm>
              <a:off x="6592636" y="2455725"/>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rgbClr val="003C71"/>
                  </a:solidFill>
                  <a:effectLst/>
                  <a:uLnTx/>
                  <a:uFillTx/>
                  <a:latin typeface="Intel Clear"/>
                  <a:ea typeface="+mn-ea"/>
                  <a:cs typeface="+mn-cs"/>
                </a:rPr>
                <a:t>Sistemul de Operare</a:t>
              </a:r>
            </a:p>
          </p:txBody>
        </p:sp>
        <p:sp>
          <p:nvSpPr>
            <p:cNvPr id="11" name="Rectangle: Rounded Corners 32">
              <a:extLst>
                <a:ext uri="{FF2B5EF4-FFF2-40B4-BE49-F238E27FC236}">
                  <a16:creationId xmlns:a16="http://schemas.microsoft.com/office/drawing/2014/main" id="{7E7B51B6-462E-4C21-9580-353616BE60D7}"/>
                </a:ext>
              </a:extLst>
            </p:cNvPr>
            <p:cNvSpPr/>
            <p:nvPr/>
          </p:nvSpPr>
          <p:spPr>
            <a:xfrm>
              <a:off x="6592636" y="2047842"/>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rgbClr val="003C71"/>
                  </a:solidFill>
                  <a:effectLst/>
                  <a:uLnTx/>
                  <a:uFillTx/>
                  <a:latin typeface="Intel Clear"/>
                  <a:ea typeface="+mn-ea"/>
                  <a:cs typeface="+mn-cs"/>
                </a:rPr>
                <a:t>Virtualizare / Orchestrare</a:t>
              </a:r>
            </a:p>
          </p:txBody>
        </p:sp>
        <p:sp>
          <p:nvSpPr>
            <p:cNvPr id="12" name="Rectangle: Rounded Corners 33">
              <a:extLst>
                <a:ext uri="{FF2B5EF4-FFF2-40B4-BE49-F238E27FC236}">
                  <a16:creationId xmlns:a16="http://schemas.microsoft.com/office/drawing/2014/main" id="{41495759-8C6A-468F-964E-B042BB183465}"/>
                </a:ext>
              </a:extLst>
            </p:cNvPr>
            <p:cNvSpPr/>
            <p:nvPr/>
          </p:nvSpPr>
          <p:spPr>
            <a:xfrm>
              <a:off x="6592636" y="1639960"/>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rgbClr val="003C71"/>
                  </a:solidFill>
                  <a:effectLst/>
                  <a:uLnTx/>
                  <a:uFillTx/>
                  <a:latin typeface="Intel Clear"/>
                  <a:ea typeface="+mn-ea"/>
                  <a:cs typeface="+mn-cs"/>
                </a:rPr>
                <a:t>Low-level Libraries </a:t>
              </a:r>
            </a:p>
          </p:txBody>
        </p:sp>
        <p:sp>
          <p:nvSpPr>
            <p:cNvPr id="13" name="Rectangle: Rounded Corners 34">
              <a:extLst>
                <a:ext uri="{FF2B5EF4-FFF2-40B4-BE49-F238E27FC236}">
                  <a16:creationId xmlns:a16="http://schemas.microsoft.com/office/drawing/2014/main" id="{16EB0C58-481A-4500-A3ED-0987CF9F30CB}"/>
                </a:ext>
              </a:extLst>
            </p:cNvPr>
            <p:cNvSpPr/>
            <p:nvPr/>
          </p:nvSpPr>
          <p:spPr>
            <a:xfrm>
              <a:off x="6592636" y="1232078"/>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rgbClr val="003C71"/>
                  </a:solidFill>
                  <a:effectLst/>
                  <a:uLnTx/>
                  <a:uFillTx/>
                  <a:latin typeface="Intel Clear"/>
                  <a:ea typeface="+mn-ea"/>
                  <a:cs typeface="+mn-cs"/>
                </a:rPr>
                <a:t>Middleware Frameworks &amp; Runtimes</a:t>
              </a:r>
            </a:p>
          </p:txBody>
        </p:sp>
        <p:sp>
          <p:nvSpPr>
            <p:cNvPr id="14" name="Rectangle: Rounded Corners 35">
              <a:extLst>
                <a:ext uri="{FF2B5EF4-FFF2-40B4-BE49-F238E27FC236}">
                  <a16:creationId xmlns:a16="http://schemas.microsoft.com/office/drawing/2014/main" id="{05D21398-BAD6-461A-9210-C8703E7F7255}"/>
                </a:ext>
              </a:extLst>
            </p:cNvPr>
            <p:cNvSpPr/>
            <p:nvPr/>
          </p:nvSpPr>
          <p:spPr>
            <a:xfrm>
              <a:off x="6592636" y="824196"/>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rgbClr val="003C71"/>
                  </a:solidFill>
                  <a:effectLst/>
                  <a:uLnTx/>
                  <a:uFillTx/>
                  <a:latin typeface="Intel Clear"/>
                  <a:ea typeface="+mn-ea"/>
                  <a:cs typeface="+mn-cs"/>
                </a:rPr>
                <a:t>Applicații</a:t>
              </a:r>
            </a:p>
          </p:txBody>
        </p:sp>
        <p:sp>
          <p:nvSpPr>
            <p:cNvPr id="15" name="Rectangle: Rounded Corners 36">
              <a:extLst>
                <a:ext uri="{FF2B5EF4-FFF2-40B4-BE49-F238E27FC236}">
                  <a16:creationId xmlns:a16="http://schemas.microsoft.com/office/drawing/2014/main" id="{0A751228-A3C5-45CE-84B3-3B9E1BADC8B3}"/>
                </a:ext>
              </a:extLst>
            </p:cNvPr>
            <p:cNvSpPr/>
            <p:nvPr/>
          </p:nvSpPr>
          <p:spPr>
            <a:xfrm>
              <a:off x="6592636" y="420236"/>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rgbClr val="003C71"/>
                  </a:solidFill>
                  <a:effectLst/>
                  <a:uLnTx/>
                  <a:uFillTx/>
                  <a:latin typeface="Intel Clear"/>
                  <a:ea typeface="+mn-ea"/>
                  <a:cs typeface="+mn-cs"/>
                </a:rPr>
                <a:t>Servicii şi Soluții</a:t>
              </a:r>
            </a:p>
          </p:txBody>
        </p:sp>
        <p:sp>
          <p:nvSpPr>
            <p:cNvPr id="16" name="Rectangle: Rounded Corners 31">
              <a:extLst>
                <a:ext uri="{FF2B5EF4-FFF2-40B4-BE49-F238E27FC236}">
                  <a16:creationId xmlns:a16="http://schemas.microsoft.com/office/drawing/2014/main" id="{44D2F478-672E-47C4-80D4-BE43EE45BC5E}"/>
                </a:ext>
              </a:extLst>
            </p:cNvPr>
            <p:cNvSpPr/>
            <p:nvPr/>
          </p:nvSpPr>
          <p:spPr>
            <a:xfrm>
              <a:off x="6592636" y="2867529"/>
              <a:ext cx="2413316" cy="407882"/>
            </a:xfrm>
            <a:prstGeom prst="roundRect">
              <a:avLst/>
            </a:prstGeom>
            <a:solidFill>
              <a:sysClr val="window" lastClr="FFFFFF"/>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rgbClr val="003C71"/>
                  </a:solidFill>
                  <a:effectLst/>
                  <a:uLnTx/>
                  <a:uFillTx/>
                  <a:latin typeface="Intel Clear"/>
                  <a:ea typeface="+mn-ea"/>
                  <a:cs typeface="+mn-cs"/>
                </a:rPr>
                <a:t>Drivere</a:t>
              </a:r>
            </a:p>
          </p:txBody>
        </p:sp>
      </p:grpSp>
    </p:spTree>
    <p:extLst>
      <p:ext uri="{BB962C8B-B14F-4D97-AF65-F5344CB8AC3E}">
        <p14:creationId xmlns:p14="http://schemas.microsoft.com/office/powerpoint/2010/main" val="1644496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5051CF-FD37-4718-9B93-2E9317D8837E}"/>
              </a:ext>
            </a:extLst>
          </p:cNvPr>
          <p:cNvSpPr>
            <a:spLocks noGrp="1"/>
          </p:cNvSpPr>
          <p:nvPr>
            <p:ph type="sldNum" sz="quarter" idx="12"/>
          </p:nvPr>
        </p:nvSpPr>
        <p:spPr/>
        <p:txBody>
          <a:bodyPr/>
          <a:lstStyle/>
          <a:p>
            <a:fld id="{EE2556C5-CE8C-6547-B838-EA80C61A4AF7}" type="slidenum">
              <a:rPr lang="en-US" smtClean="0"/>
              <a:pPr/>
              <a:t>17</a:t>
            </a:fld>
            <a:endParaRPr lang="en-US"/>
          </a:p>
        </p:txBody>
      </p:sp>
      <p:sp>
        <p:nvSpPr>
          <p:cNvPr id="3" name="Title 2">
            <a:extLst>
              <a:ext uri="{FF2B5EF4-FFF2-40B4-BE49-F238E27FC236}">
                <a16:creationId xmlns:a16="http://schemas.microsoft.com/office/drawing/2014/main" id="{9388A191-7B08-4F3A-8946-402371ABA996}"/>
              </a:ext>
            </a:extLst>
          </p:cNvPr>
          <p:cNvSpPr>
            <a:spLocks noGrp="1"/>
          </p:cNvSpPr>
          <p:nvPr>
            <p:ph type="title"/>
          </p:nvPr>
        </p:nvSpPr>
        <p:spPr/>
        <p:txBody>
          <a:bodyPr/>
          <a:lstStyle/>
          <a:p>
            <a:r>
              <a:rPr lang="ro-RO"/>
              <a:t>A</a:t>
            </a:r>
            <a:r>
              <a:rPr lang="en-US"/>
              <a:t>vantajele migr</a:t>
            </a:r>
            <a:r>
              <a:rPr lang="ro-RO"/>
              <a:t>ă</a:t>
            </a:r>
            <a:r>
              <a:rPr lang="en-US"/>
              <a:t>rii aplica</a:t>
            </a:r>
            <a:r>
              <a:rPr lang="ro-RO"/>
              <a:t>țiilor</a:t>
            </a:r>
            <a:r>
              <a:rPr lang="en-US"/>
              <a:t> ȋn cloud</a:t>
            </a:r>
          </a:p>
        </p:txBody>
      </p:sp>
      <p:grpSp>
        <p:nvGrpSpPr>
          <p:cNvPr id="4" name="Group 3">
            <a:extLst>
              <a:ext uri="{FF2B5EF4-FFF2-40B4-BE49-F238E27FC236}">
                <a16:creationId xmlns:a16="http://schemas.microsoft.com/office/drawing/2014/main" id="{F4C5B3E9-7FA4-4001-96E8-B3CA3B057064}"/>
              </a:ext>
            </a:extLst>
          </p:cNvPr>
          <p:cNvGrpSpPr/>
          <p:nvPr/>
        </p:nvGrpSpPr>
        <p:grpSpPr>
          <a:xfrm>
            <a:off x="375379" y="979127"/>
            <a:ext cx="8309834" cy="3185245"/>
            <a:chOff x="235590" y="2572497"/>
            <a:chExt cx="11592574" cy="2927564"/>
          </a:xfrm>
        </p:grpSpPr>
        <p:cxnSp>
          <p:nvCxnSpPr>
            <p:cNvPr id="5" name="Straight Connector 4">
              <a:extLst>
                <a:ext uri="{FF2B5EF4-FFF2-40B4-BE49-F238E27FC236}">
                  <a16:creationId xmlns:a16="http://schemas.microsoft.com/office/drawing/2014/main" id="{4713C35C-EA7A-490E-862B-4FF1A9529A5C}"/>
                </a:ext>
              </a:extLst>
            </p:cNvPr>
            <p:cNvCxnSpPr/>
            <p:nvPr/>
          </p:nvCxnSpPr>
          <p:spPr>
            <a:xfrm flipH="1">
              <a:off x="7448184" y="3054699"/>
              <a:ext cx="930583" cy="542166"/>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427CA8-43B0-40E4-90BD-1A18F14AFB81}"/>
                </a:ext>
              </a:extLst>
            </p:cNvPr>
            <p:cNvCxnSpPr>
              <a:cxnSpLocks/>
            </p:cNvCxnSpPr>
            <p:nvPr/>
          </p:nvCxnSpPr>
          <p:spPr>
            <a:xfrm flipH="1" flipV="1">
              <a:off x="7568942" y="4617921"/>
              <a:ext cx="898216" cy="461248"/>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DFCF1A3-BDB5-472C-B9B6-67D2D096C255}"/>
                </a:ext>
              </a:extLst>
            </p:cNvPr>
            <p:cNvCxnSpPr>
              <a:cxnSpLocks/>
            </p:cNvCxnSpPr>
            <p:nvPr/>
          </p:nvCxnSpPr>
          <p:spPr>
            <a:xfrm flipH="1" flipV="1">
              <a:off x="7568942" y="4028908"/>
              <a:ext cx="744470" cy="0"/>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9806A4-2BC8-454A-9CD7-369BEE65D325}"/>
                </a:ext>
              </a:extLst>
            </p:cNvPr>
            <p:cNvCxnSpPr>
              <a:cxnSpLocks/>
            </p:cNvCxnSpPr>
            <p:nvPr/>
          </p:nvCxnSpPr>
          <p:spPr>
            <a:xfrm>
              <a:off x="3309300" y="3063537"/>
              <a:ext cx="930583" cy="542166"/>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B9F338-24E4-47D2-B1E3-B77E35819799}"/>
                </a:ext>
              </a:extLst>
            </p:cNvPr>
            <p:cNvCxnSpPr>
              <a:cxnSpLocks/>
            </p:cNvCxnSpPr>
            <p:nvPr/>
          </p:nvCxnSpPr>
          <p:spPr>
            <a:xfrm flipV="1">
              <a:off x="3294067" y="4609827"/>
              <a:ext cx="898216" cy="461248"/>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0448A6E-2AAA-4A20-9BF1-2AC968C457EF}"/>
                </a:ext>
              </a:extLst>
            </p:cNvPr>
            <p:cNvCxnSpPr>
              <a:cxnSpLocks/>
            </p:cNvCxnSpPr>
            <p:nvPr/>
          </p:nvCxnSpPr>
          <p:spPr>
            <a:xfrm>
              <a:off x="3240421" y="3883812"/>
              <a:ext cx="774443" cy="0"/>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sp>
          <p:nvSpPr>
            <p:cNvPr id="11" name="Text Placeholder 8">
              <a:extLst>
                <a:ext uri="{FF2B5EF4-FFF2-40B4-BE49-F238E27FC236}">
                  <a16:creationId xmlns:a16="http://schemas.microsoft.com/office/drawing/2014/main" id="{712E7DAB-886A-4C64-86AA-445ADBE4A0B7}"/>
                </a:ext>
              </a:extLst>
            </p:cNvPr>
            <p:cNvSpPr txBox="1">
              <a:spLocks/>
            </p:cNvSpPr>
            <p:nvPr/>
          </p:nvSpPr>
          <p:spPr>
            <a:xfrm>
              <a:off x="362521" y="2667985"/>
              <a:ext cx="3362985" cy="65961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1400" b="0" i="0" kern="1200" spc="-30" baseline="0">
                  <a:solidFill>
                    <a:schemeClr val="tx1"/>
                  </a:solidFill>
                  <a:latin typeface="Intel Clear" panose="020B0604020203020204" pitchFamily="34" charset="77"/>
                  <a:ea typeface="+mn-ea"/>
                  <a:cs typeface="+mn-cs"/>
                </a:defRPr>
              </a:lvl1pPr>
              <a:lvl2pPr marL="4572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2pPr>
              <a:lvl3pPr marL="9144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1200"/>
                <a:t>Access la servicii inovative. </a:t>
              </a:r>
              <a:r>
                <a:rPr lang="es-ES" sz="1200"/>
                <a:t>Securitatea datelor utilizeaza practici la nivel de industrie</a:t>
              </a:r>
            </a:p>
            <a:p>
              <a:endParaRPr lang="en-GB" sz="1200"/>
            </a:p>
          </p:txBody>
        </p:sp>
        <p:sp>
          <p:nvSpPr>
            <p:cNvPr id="12" name="Text Placeholder 8">
              <a:extLst>
                <a:ext uri="{FF2B5EF4-FFF2-40B4-BE49-F238E27FC236}">
                  <a16:creationId xmlns:a16="http://schemas.microsoft.com/office/drawing/2014/main" id="{6FEC6339-2CCA-483A-BB04-161D4CFDF7C4}"/>
                </a:ext>
              </a:extLst>
            </p:cNvPr>
            <p:cNvSpPr txBox="1">
              <a:spLocks/>
            </p:cNvSpPr>
            <p:nvPr/>
          </p:nvSpPr>
          <p:spPr>
            <a:xfrm>
              <a:off x="362521" y="3717629"/>
              <a:ext cx="3304537" cy="65961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1400" b="0" i="0" kern="1200" spc="-30" baseline="0">
                  <a:solidFill>
                    <a:schemeClr val="tx1"/>
                  </a:solidFill>
                  <a:latin typeface="Intel Clear" panose="020B0604020203020204" pitchFamily="34" charset="77"/>
                  <a:ea typeface="+mn-ea"/>
                  <a:cs typeface="+mn-cs"/>
                </a:defRPr>
              </a:lvl1pPr>
              <a:lvl2pPr marL="4572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2pPr>
              <a:lvl3pPr marL="9144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1200"/>
                <a:t>Costuri iniţiale reduse</a:t>
              </a:r>
              <a:r>
                <a:rPr lang="ro-RO" sz="1200"/>
                <a:t>. Transformarea costurilor hardware în cheltuieli operaționale</a:t>
              </a:r>
            </a:p>
            <a:p>
              <a:endParaRPr lang="en-GB" sz="1200"/>
            </a:p>
          </p:txBody>
        </p:sp>
        <p:sp>
          <p:nvSpPr>
            <p:cNvPr id="13" name="Text Placeholder 8">
              <a:extLst>
                <a:ext uri="{FF2B5EF4-FFF2-40B4-BE49-F238E27FC236}">
                  <a16:creationId xmlns:a16="http://schemas.microsoft.com/office/drawing/2014/main" id="{BA310B3E-4521-402A-916E-DE28707DFB37}"/>
                </a:ext>
              </a:extLst>
            </p:cNvPr>
            <p:cNvSpPr txBox="1">
              <a:spLocks/>
            </p:cNvSpPr>
            <p:nvPr/>
          </p:nvSpPr>
          <p:spPr>
            <a:xfrm>
              <a:off x="235590" y="4825848"/>
              <a:ext cx="3449397" cy="65961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1400" b="0" i="0" kern="1200" spc="-30" baseline="0">
                  <a:solidFill>
                    <a:schemeClr val="tx1"/>
                  </a:solidFill>
                  <a:latin typeface="Intel Clear" panose="020B0604020203020204" pitchFamily="34" charset="77"/>
                  <a:ea typeface="+mn-ea"/>
                  <a:cs typeface="+mn-cs"/>
                </a:defRPr>
              </a:lvl1pPr>
              <a:lvl2pPr marL="4572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2pPr>
              <a:lvl3pPr marL="9144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a:t>Spaţiu nelimitat pentru hardware nou</a:t>
              </a:r>
              <a:r>
                <a:rPr lang="ro-RO" sz="1200"/>
                <a:t>. </a:t>
              </a:r>
              <a:endParaRPr lang="en-GB" sz="1200"/>
            </a:p>
          </p:txBody>
        </p:sp>
        <p:sp>
          <p:nvSpPr>
            <p:cNvPr id="14" name="Text Placeholder 8">
              <a:extLst>
                <a:ext uri="{FF2B5EF4-FFF2-40B4-BE49-F238E27FC236}">
                  <a16:creationId xmlns:a16="http://schemas.microsoft.com/office/drawing/2014/main" id="{67C55266-EC64-4A77-B1F5-4E8A79F0604A}"/>
                </a:ext>
              </a:extLst>
            </p:cNvPr>
            <p:cNvSpPr txBox="1">
              <a:spLocks/>
            </p:cNvSpPr>
            <p:nvPr/>
          </p:nvSpPr>
          <p:spPr>
            <a:xfrm>
              <a:off x="8313411" y="2841486"/>
              <a:ext cx="3514753" cy="45193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1400" b="0" i="0" kern="1200" spc="-30" baseline="0">
                  <a:solidFill>
                    <a:schemeClr val="tx1"/>
                  </a:solidFill>
                  <a:latin typeface="Intel Clear" panose="020B0604020203020204" pitchFamily="34" charset="77"/>
                  <a:ea typeface="+mn-ea"/>
                  <a:cs typeface="+mn-cs"/>
                </a:defRPr>
              </a:lvl1pPr>
              <a:lvl2pPr marL="4572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2pPr>
              <a:lvl3pPr marL="9144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1200"/>
                <a:t>Hardware de ultimă generaţie.</a:t>
              </a:r>
            </a:p>
          </p:txBody>
        </p:sp>
        <p:sp>
          <p:nvSpPr>
            <p:cNvPr id="15" name="Text Placeholder 8">
              <a:extLst>
                <a:ext uri="{FF2B5EF4-FFF2-40B4-BE49-F238E27FC236}">
                  <a16:creationId xmlns:a16="http://schemas.microsoft.com/office/drawing/2014/main" id="{470E7657-8F8E-45D0-862E-056780BBA7D3}"/>
                </a:ext>
              </a:extLst>
            </p:cNvPr>
            <p:cNvSpPr txBox="1">
              <a:spLocks/>
            </p:cNvSpPr>
            <p:nvPr/>
          </p:nvSpPr>
          <p:spPr>
            <a:xfrm>
              <a:off x="8313411" y="3745097"/>
              <a:ext cx="3179368" cy="65961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1400" b="0" i="0" kern="1200" spc="-30" baseline="0">
                  <a:solidFill>
                    <a:schemeClr val="tx1"/>
                  </a:solidFill>
                  <a:latin typeface="Intel Clear" panose="020B0604020203020204" pitchFamily="34" charset="77"/>
                  <a:ea typeface="+mn-ea"/>
                  <a:cs typeface="+mn-cs"/>
                </a:defRPr>
              </a:lvl1pPr>
              <a:lvl2pPr marL="4572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2pPr>
              <a:lvl3pPr marL="9144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1200"/>
                <a:t>Access instant la resurse, agilitate, avantaj competitiv</a:t>
              </a:r>
            </a:p>
          </p:txBody>
        </p:sp>
        <p:sp>
          <p:nvSpPr>
            <p:cNvPr id="16" name="Text Placeholder 8">
              <a:extLst>
                <a:ext uri="{FF2B5EF4-FFF2-40B4-BE49-F238E27FC236}">
                  <a16:creationId xmlns:a16="http://schemas.microsoft.com/office/drawing/2014/main" id="{A49BC1EE-5969-4D8B-A445-BA6CE1727AEC}"/>
                </a:ext>
              </a:extLst>
            </p:cNvPr>
            <p:cNvSpPr txBox="1">
              <a:spLocks/>
            </p:cNvSpPr>
            <p:nvPr/>
          </p:nvSpPr>
          <p:spPr>
            <a:xfrm>
              <a:off x="8378767" y="4840450"/>
              <a:ext cx="3449397" cy="65961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1400" b="0" i="0" kern="1200" spc="-30" baseline="0">
                  <a:solidFill>
                    <a:schemeClr val="tx1"/>
                  </a:solidFill>
                  <a:latin typeface="Intel Clear" panose="020B0604020203020204" pitchFamily="34" charset="77"/>
                  <a:ea typeface="+mn-ea"/>
                  <a:cs typeface="+mn-cs"/>
                </a:defRPr>
              </a:lvl1pPr>
              <a:lvl2pPr marL="4572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2pPr>
              <a:lvl3pPr marL="9144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1200"/>
                <a:t>Elasticitate: extindere şi diminuare </a:t>
              </a:r>
              <a:r>
                <a:rPr lang="ro-RO" sz="1200"/>
                <a:t>resurse </a:t>
              </a:r>
              <a:r>
                <a:rPr lang="en-GB" sz="1200"/>
                <a:t>dupa nevoi</a:t>
              </a:r>
              <a:r>
                <a:rPr lang="ro-RO" sz="1200"/>
                <a:t>le de business</a:t>
              </a:r>
              <a:endParaRPr lang="en-GB" sz="1200"/>
            </a:p>
          </p:txBody>
        </p:sp>
        <p:pic>
          <p:nvPicPr>
            <p:cNvPr id="17" name="Graphic 16">
              <a:extLst>
                <a:ext uri="{FF2B5EF4-FFF2-40B4-BE49-F238E27FC236}">
                  <a16:creationId xmlns:a16="http://schemas.microsoft.com/office/drawing/2014/main" id="{B1913F2A-5DFD-4C22-94C6-23EA3F0DF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5195" y="2572497"/>
              <a:ext cx="3923838" cy="2434993"/>
            </a:xfrm>
            <a:prstGeom prst="rect">
              <a:avLst/>
            </a:prstGeom>
          </p:spPr>
        </p:pic>
      </p:grpSp>
      <p:cxnSp>
        <p:nvCxnSpPr>
          <p:cNvPr id="19" name="Straight Connector 18">
            <a:extLst>
              <a:ext uri="{FF2B5EF4-FFF2-40B4-BE49-F238E27FC236}">
                <a16:creationId xmlns:a16="http://schemas.microsoft.com/office/drawing/2014/main" id="{D87180BC-CD80-4BC8-9878-6B15B31DB64E}"/>
              </a:ext>
            </a:extLst>
          </p:cNvPr>
          <p:cNvCxnSpPr>
            <a:cxnSpLocks/>
          </p:cNvCxnSpPr>
          <p:nvPr/>
        </p:nvCxnSpPr>
        <p:spPr>
          <a:xfrm flipV="1">
            <a:off x="3627198" y="3301617"/>
            <a:ext cx="467126" cy="722839"/>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F3DD11-96B9-4FA4-A2DD-FF4101A9C1AA}"/>
              </a:ext>
            </a:extLst>
          </p:cNvPr>
          <p:cNvSpPr/>
          <p:nvPr/>
        </p:nvSpPr>
        <p:spPr>
          <a:xfrm>
            <a:off x="2213437" y="4160197"/>
            <a:ext cx="2472610" cy="461665"/>
          </a:xfrm>
          <a:prstGeom prst="rect">
            <a:avLst/>
          </a:prstGeom>
        </p:spPr>
        <p:txBody>
          <a:bodyPr wrap="square">
            <a:spAutoFit/>
          </a:bodyPr>
          <a:lstStyle/>
          <a:p>
            <a:pPr>
              <a:lnSpc>
                <a:spcPct val="100000"/>
              </a:lnSpc>
              <a:spcBef>
                <a:spcPts val="0"/>
              </a:spcBef>
            </a:pPr>
            <a:r>
              <a:rPr lang="ro-RO" sz="1200" spc="-30">
                <a:latin typeface="Intel Clear" panose="020B0604020203020204" pitchFamily="34" charset="77"/>
              </a:rPr>
              <a:t>Protejarea la dezastre </a:t>
            </a:r>
            <a:r>
              <a:rPr lang="en-US" sz="1200" spc="-30">
                <a:latin typeface="Intel Clear" panose="020B0604020203020204" pitchFamily="34" charset="77"/>
              </a:rPr>
              <a:t>—</a:t>
            </a:r>
            <a:r>
              <a:rPr lang="ro-RO" sz="1200" spc="-30">
                <a:latin typeface="Intel Clear" panose="020B0604020203020204" pitchFamily="34" charset="77"/>
              </a:rPr>
              <a:t>backup cu disponibilitate mare pentru date.</a:t>
            </a:r>
          </a:p>
        </p:txBody>
      </p:sp>
      <p:cxnSp>
        <p:nvCxnSpPr>
          <p:cNvPr id="22" name="Straight Connector 21">
            <a:extLst>
              <a:ext uri="{FF2B5EF4-FFF2-40B4-BE49-F238E27FC236}">
                <a16:creationId xmlns:a16="http://schemas.microsoft.com/office/drawing/2014/main" id="{38252ECD-B7AF-43C1-A29E-7E9F2F32B066}"/>
              </a:ext>
            </a:extLst>
          </p:cNvPr>
          <p:cNvCxnSpPr>
            <a:cxnSpLocks/>
          </p:cNvCxnSpPr>
          <p:nvPr/>
        </p:nvCxnSpPr>
        <p:spPr>
          <a:xfrm flipH="1" flipV="1">
            <a:off x="4873533" y="3301618"/>
            <a:ext cx="309229" cy="722838"/>
          </a:xfrm>
          <a:prstGeom prst="line">
            <a:avLst/>
          </a:prstGeom>
          <a:ln w="12700">
            <a:solidFill>
              <a:srgbClr val="00B0F5"/>
            </a:solidFill>
          </a:ln>
        </p:spPr>
        <p:style>
          <a:lnRef idx="1">
            <a:schemeClr val="accent1"/>
          </a:lnRef>
          <a:fillRef idx="0">
            <a:schemeClr val="accent1"/>
          </a:fillRef>
          <a:effectRef idx="0">
            <a:schemeClr val="accent1"/>
          </a:effectRef>
          <a:fontRef idx="minor">
            <a:schemeClr val="tx1"/>
          </a:fontRef>
        </p:style>
      </p:cxnSp>
      <p:sp>
        <p:nvSpPr>
          <p:cNvPr id="25" name="Text Placeholder 8">
            <a:extLst>
              <a:ext uri="{FF2B5EF4-FFF2-40B4-BE49-F238E27FC236}">
                <a16:creationId xmlns:a16="http://schemas.microsoft.com/office/drawing/2014/main" id="{E25FDA87-F9CD-4E6D-88EE-3D5B29D42B1D}"/>
              </a:ext>
            </a:extLst>
          </p:cNvPr>
          <p:cNvSpPr txBox="1">
            <a:spLocks/>
          </p:cNvSpPr>
          <p:nvPr/>
        </p:nvSpPr>
        <p:spPr>
          <a:xfrm>
            <a:off x="4780052" y="4148485"/>
            <a:ext cx="3031921" cy="717669"/>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1400" b="0" i="0" kern="1200" spc="-30" baseline="0">
                <a:solidFill>
                  <a:schemeClr val="tx1"/>
                </a:solidFill>
                <a:latin typeface="Intel Clear" panose="020B0604020203020204" pitchFamily="34" charset="77"/>
                <a:ea typeface="+mn-ea"/>
                <a:cs typeface="+mn-cs"/>
              </a:defRPr>
            </a:lvl1pPr>
            <a:lvl2pPr marL="4572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2pPr>
            <a:lvl3pPr marL="914400" indent="0" algn="l" defTabSz="914400" rtl="0" eaLnBrk="1" latinLnBrk="0" hangingPunct="1">
              <a:lnSpc>
                <a:spcPct val="90000"/>
              </a:lnSpc>
              <a:spcBef>
                <a:spcPts val="500"/>
              </a:spcBef>
              <a:buFont typeface="Wingdings" pitchFamily="2" charset="2"/>
              <a:buNone/>
              <a:defRPr sz="1400" b="0" i="0" kern="1200">
                <a:solidFill>
                  <a:schemeClr val="tx1"/>
                </a:solidFill>
                <a:latin typeface="Intel Clear" panose="020B0604020203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Intel Clear" panose="020B0604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a:t>Conectivitate </a:t>
            </a:r>
            <a:r>
              <a:rPr lang="ro-RO" sz="1200"/>
              <a:t>ș</a:t>
            </a:r>
            <a:r>
              <a:rPr lang="en-US" sz="1200"/>
              <a:t>i accesibilitate de oriunde</a:t>
            </a:r>
            <a:endParaRPr lang="en-GB" sz="1200"/>
          </a:p>
          <a:p>
            <a:pPr>
              <a:lnSpc>
                <a:spcPct val="100000"/>
              </a:lnSpc>
              <a:spcBef>
                <a:spcPts val="0"/>
              </a:spcBef>
            </a:pPr>
            <a:endParaRPr lang="en-GB" sz="1200"/>
          </a:p>
        </p:txBody>
      </p:sp>
    </p:spTree>
    <p:extLst>
      <p:ext uri="{BB962C8B-B14F-4D97-AF65-F5344CB8AC3E}">
        <p14:creationId xmlns:p14="http://schemas.microsoft.com/office/powerpoint/2010/main" val="29702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284166-8D6C-40FA-88C8-FFEDA11A02DC}"/>
              </a:ext>
            </a:extLst>
          </p:cNvPr>
          <p:cNvSpPr>
            <a:spLocks noGrp="1"/>
          </p:cNvSpPr>
          <p:nvPr>
            <p:ph type="sldNum" sz="quarter" idx="12"/>
          </p:nvPr>
        </p:nvSpPr>
        <p:spPr/>
        <p:txBody>
          <a:bodyPr/>
          <a:lstStyle/>
          <a:p>
            <a:fld id="{EE2556C5-CE8C-6547-B838-EA80C61A4AF7}" type="slidenum">
              <a:rPr lang="en-US" smtClean="0"/>
              <a:pPr/>
              <a:t>18</a:t>
            </a:fld>
            <a:endParaRPr lang="en-US"/>
          </a:p>
        </p:txBody>
      </p:sp>
      <p:sp>
        <p:nvSpPr>
          <p:cNvPr id="3" name="Title 2">
            <a:extLst>
              <a:ext uri="{FF2B5EF4-FFF2-40B4-BE49-F238E27FC236}">
                <a16:creationId xmlns:a16="http://schemas.microsoft.com/office/drawing/2014/main" id="{BD081725-1F33-40CC-95AA-6907BB73EB1F}"/>
              </a:ext>
            </a:extLst>
          </p:cNvPr>
          <p:cNvSpPr>
            <a:spLocks noGrp="1"/>
          </p:cNvSpPr>
          <p:nvPr>
            <p:ph type="title"/>
          </p:nvPr>
        </p:nvSpPr>
        <p:spPr/>
        <p:txBody>
          <a:bodyPr/>
          <a:lstStyle/>
          <a:p>
            <a:r>
              <a:rPr lang="ro-RO"/>
              <a:t>Quiz </a:t>
            </a:r>
            <a:r>
              <a:rPr lang="en-US"/>
              <a:t>Rezumat</a:t>
            </a:r>
          </a:p>
        </p:txBody>
      </p:sp>
      <p:sp>
        <p:nvSpPr>
          <p:cNvPr id="14" name="Text Placeholder 8">
            <a:extLst>
              <a:ext uri="{FF2B5EF4-FFF2-40B4-BE49-F238E27FC236}">
                <a16:creationId xmlns:a16="http://schemas.microsoft.com/office/drawing/2014/main" id="{86A16E14-6C62-4A3C-8A9F-3EEDB32C5439}"/>
              </a:ext>
            </a:extLst>
          </p:cNvPr>
          <p:cNvSpPr txBox="1">
            <a:spLocks/>
          </p:cNvSpPr>
          <p:nvPr/>
        </p:nvSpPr>
        <p:spPr>
          <a:xfrm>
            <a:off x="964375" y="2207000"/>
            <a:ext cx="7645551" cy="709128"/>
          </a:xfrm>
          <a:prstGeom prst="rect">
            <a:avLst/>
          </a:prstGeom>
        </p:spPr>
        <p:txBody>
          <a:bodyPr lIns="90000"/>
          <a:lstStyle>
            <a:lvl1pPr marL="0" indent="0" algn="l" defTabSz="914400" rtl="0" eaLnBrk="1" latinLnBrk="0" hangingPunct="1">
              <a:lnSpc>
                <a:spcPct val="150000"/>
              </a:lnSpc>
              <a:spcBef>
                <a:spcPts val="1000"/>
              </a:spcBef>
              <a:buFont typeface="Arial" panose="020B0604020202020204" pitchFamily="34" charset="0"/>
              <a:buNone/>
              <a:defRPr sz="1600" b="0" i="0" kern="1200" spc="0">
                <a:solidFill>
                  <a:schemeClr val="accent1"/>
                </a:solidFill>
                <a:latin typeface="Intel Clear" panose="020B0604020203020204" pitchFamily="34" charset="77"/>
                <a:ea typeface="+mn-ea"/>
                <a:cs typeface="+mn-cs"/>
              </a:defRPr>
            </a:lvl1pPr>
            <a:lvl2pPr marL="7429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2pPr>
            <a:lvl3pPr marL="12001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3pPr>
            <a:lvl4pPr marL="16573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4pPr>
            <a:lvl5pPr marL="21145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a:p>
        </p:txBody>
      </p:sp>
      <p:sp>
        <p:nvSpPr>
          <p:cNvPr id="17" name="Text Placeholder 8">
            <a:extLst>
              <a:ext uri="{FF2B5EF4-FFF2-40B4-BE49-F238E27FC236}">
                <a16:creationId xmlns:a16="http://schemas.microsoft.com/office/drawing/2014/main" id="{40CD6A03-47C0-4BCE-914F-723B648136FC}"/>
              </a:ext>
            </a:extLst>
          </p:cNvPr>
          <p:cNvSpPr txBox="1">
            <a:spLocks/>
          </p:cNvSpPr>
          <p:nvPr/>
        </p:nvSpPr>
        <p:spPr>
          <a:xfrm>
            <a:off x="964375" y="4543800"/>
            <a:ext cx="7645551" cy="709128"/>
          </a:xfrm>
          <a:prstGeom prst="rect">
            <a:avLst/>
          </a:prstGeom>
        </p:spPr>
        <p:txBody>
          <a:bodyPr lIns="90000"/>
          <a:lstStyle>
            <a:lvl1pPr marL="0" indent="0" algn="l" defTabSz="914400" rtl="0" eaLnBrk="1" latinLnBrk="0" hangingPunct="1">
              <a:lnSpc>
                <a:spcPct val="150000"/>
              </a:lnSpc>
              <a:spcBef>
                <a:spcPts val="1000"/>
              </a:spcBef>
              <a:buFont typeface="Arial" panose="020B0604020202020204" pitchFamily="34" charset="0"/>
              <a:buNone/>
              <a:defRPr sz="1600" b="0" i="0" kern="1200" spc="0">
                <a:solidFill>
                  <a:schemeClr val="accent1"/>
                </a:solidFill>
                <a:latin typeface="Intel Clear" panose="020B0604020203020204" pitchFamily="34" charset="77"/>
                <a:ea typeface="+mn-ea"/>
                <a:cs typeface="+mn-cs"/>
              </a:defRPr>
            </a:lvl1pPr>
            <a:lvl2pPr marL="7429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2pPr>
            <a:lvl3pPr marL="12001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3pPr>
            <a:lvl4pPr marL="16573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4pPr>
            <a:lvl5pPr marL="21145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a:p>
        </p:txBody>
      </p:sp>
      <p:sp>
        <p:nvSpPr>
          <p:cNvPr id="18" name="Text Placeholder 8">
            <a:extLst>
              <a:ext uri="{FF2B5EF4-FFF2-40B4-BE49-F238E27FC236}">
                <a16:creationId xmlns:a16="http://schemas.microsoft.com/office/drawing/2014/main" id="{32065F56-2C37-4C5C-80E5-89A053F1FAEB}"/>
              </a:ext>
            </a:extLst>
          </p:cNvPr>
          <p:cNvSpPr txBox="1">
            <a:spLocks/>
          </p:cNvSpPr>
          <p:nvPr/>
        </p:nvSpPr>
        <p:spPr>
          <a:xfrm>
            <a:off x="964375" y="5434345"/>
            <a:ext cx="7645551" cy="709128"/>
          </a:xfrm>
          <a:prstGeom prst="rect">
            <a:avLst/>
          </a:prstGeom>
        </p:spPr>
        <p:txBody>
          <a:bodyPr lIns="90000"/>
          <a:lstStyle>
            <a:lvl1pPr marL="0" indent="0" algn="l" defTabSz="914400" rtl="0" eaLnBrk="1" latinLnBrk="0" hangingPunct="1">
              <a:lnSpc>
                <a:spcPct val="150000"/>
              </a:lnSpc>
              <a:spcBef>
                <a:spcPts val="1000"/>
              </a:spcBef>
              <a:buFont typeface="Arial" panose="020B0604020202020204" pitchFamily="34" charset="0"/>
              <a:buNone/>
              <a:defRPr sz="1600" b="0" i="0" kern="1200" spc="0">
                <a:solidFill>
                  <a:schemeClr val="accent1"/>
                </a:solidFill>
                <a:latin typeface="Intel Clear" panose="020B0604020203020204" pitchFamily="34" charset="77"/>
                <a:ea typeface="+mn-ea"/>
                <a:cs typeface="+mn-cs"/>
              </a:defRPr>
            </a:lvl1pPr>
            <a:lvl2pPr marL="7429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2pPr>
            <a:lvl3pPr marL="12001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3pPr>
            <a:lvl4pPr marL="16573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4pPr>
            <a:lvl5pPr marL="2114550" indent="-285750" algn="l" defTabSz="914400" rtl="0" eaLnBrk="1" latinLnBrk="0" hangingPunct="1">
              <a:lnSpc>
                <a:spcPct val="90000"/>
              </a:lnSpc>
              <a:spcBef>
                <a:spcPts val="500"/>
              </a:spcBef>
              <a:buFont typeface="Wingdings" pitchFamily="2" charset="2"/>
              <a:buChar char="§"/>
              <a:defRPr sz="1600" b="0" i="0" kern="1200">
                <a:solidFill>
                  <a:schemeClr val="accent1"/>
                </a:solidFill>
                <a:latin typeface="Intel Clear" panose="020B0604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a:p>
        </p:txBody>
      </p:sp>
      <p:sp>
        <p:nvSpPr>
          <p:cNvPr id="6" name="Rectangle: Rounded Corners 5">
            <a:extLst>
              <a:ext uri="{FF2B5EF4-FFF2-40B4-BE49-F238E27FC236}">
                <a16:creationId xmlns:a16="http://schemas.microsoft.com/office/drawing/2014/main" id="{8BD478FC-722A-433C-AF06-C567A9EA24CB}"/>
              </a:ext>
            </a:extLst>
          </p:cNvPr>
          <p:cNvSpPr/>
          <p:nvPr/>
        </p:nvSpPr>
        <p:spPr>
          <a:xfrm>
            <a:off x="5287514" y="1023164"/>
            <a:ext cx="3253154" cy="48172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a:solidFill>
                  <a:srgbClr val="0070C0"/>
                </a:solidFill>
                <a:latin typeface="Intel Clear"/>
              </a:rPr>
              <a:t>permit cre</a:t>
            </a:r>
            <a:r>
              <a:rPr lang="ro-RO" sz="1100">
                <a:solidFill>
                  <a:srgbClr val="0070C0"/>
                </a:solidFill>
                <a:latin typeface="Intel Clear"/>
              </a:rPr>
              <a:t>ș</a:t>
            </a:r>
            <a:r>
              <a:rPr lang="en-US" sz="1100">
                <a:solidFill>
                  <a:srgbClr val="0070C0"/>
                </a:solidFill>
                <a:latin typeface="Intel Clear"/>
              </a:rPr>
              <a:t>terea utiliz</a:t>
            </a:r>
            <a:r>
              <a:rPr lang="ro-RO" sz="1100">
                <a:solidFill>
                  <a:srgbClr val="0070C0"/>
                </a:solidFill>
                <a:latin typeface="Intel Clear"/>
              </a:rPr>
              <a:t>ă</a:t>
            </a:r>
            <a:r>
              <a:rPr lang="en-US" sz="1100">
                <a:solidFill>
                  <a:srgbClr val="0070C0"/>
                </a:solidFill>
                <a:latin typeface="Intel Clear"/>
              </a:rPr>
              <a:t>r</a:t>
            </a:r>
            <a:r>
              <a:rPr lang="ro-RO" sz="1100">
                <a:solidFill>
                  <a:srgbClr val="0070C0"/>
                </a:solidFill>
                <a:latin typeface="Intel Clear"/>
              </a:rPr>
              <a:t>i</a:t>
            </a:r>
            <a:r>
              <a:rPr lang="en-US" sz="1100">
                <a:solidFill>
                  <a:srgbClr val="0070C0"/>
                </a:solidFill>
                <a:latin typeface="Intel Clear"/>
              </a:rPr>
              <a:t>i resurselor prin rularea mai multor aplica</a:t>
            </a:r>
            <a:r>
              <a:rPr lang="ro-RO" sz="1100">
                <a:solidFill>
                  <a:srgbClr val="0070C0"/>
                </a:solidFill>
                <a:latin typeface="Intel Clear"/>
              </a:rPr>
              <a:t>ț</a:t>
            </a:r>
            <a:r>
              <a:rPr lang="en-US" sz="1100">
                <a:solidFill>
                  <a:srgbClr val="0070C0"/>
                </a:solidFill>
                <a:latin typeface="Intel Clear"/>
              </a:rPr>
              <a:t>ii pe acela</a:t>
            </a:r>
            <a:r>
              <a:rPr lang="ro-RO" sz="1100">
                <a:solidFill>
                  <a:srgbClr val="0070C0"/>
                </a:solidFill>
                <a:latin typeface="Intel Clear"/>
              </a:rPr>
              <a:t>ș</a:t>
            </a:r>
            <a:r>
              <a:rPr lang="en-US" sz="1100">
                <a:solidFill>
                  <a:srgbClr val="0070C0"/>
                </a:solidFill>
                <a:latin typeface="Intel Clear"/>
              </a:rPr>
              <a:t>i server</a:t>
            </a:r>
          </a:p>
        </p:txBody>
      </p:sp>
      <p:sp>
        <p:nvSpPr>
          <p:cNvPr id="19" name="Rectangle: Rounded Corners 18">
            <a:extLst>
              <a:ext uri="{FF2B5EF4-FFF2-40B4-BE49-F238E27FC236}">
                <a16:creationId xmlns:a16="http://schemas.microsoft.com/office/drawing/2014/main" id="{D68E6A37-8C75-486E-AA4E-D85382246B4A}"/>
              </a:ext>
            </a:extLst>
          </p:cNvPr>
          <p:cNvSpPr/>
          <p:nvPr/>
        </p:nvSpPr>
        <p:spPr>
          <a:xfrm>
            <a:off x="5287514" y="1562009"/>
            <a:ext cx="3253154" cy="49029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a:solidFill>
                  <a:srgbClr val="0070C0"/>
                </a:solidFill>
                <a:latin typeface="Intel Clear"/>
              </a:rPr>
              <a:t>multi-tenant</a:t>
            </a:r>
          </a:p>
        </p:txBody>
      </p:sp>
      <p:sp>
        <p:nvSpPr>
          <p:cNvPr id="20" name="Rectangle: Rounded Corners 19">
            <a:extLst>
              <a:ext uri="{FF2B5EF4-FFF2-40B4-BE49-F238E27FC236}">
                <a16:creationId xmlns:a16="http://schemas.microsoft.com/office/drawing/2014/main" id="{7CB03891-60D1-4202-9D63-66107555FCFE}"/>
              </a:ext>
            </a:extLst>
          </p:cNvPr>
          <p:cNvSpPr/>
          <p:nvPr/>
        </p:nvSpPr>
        <p:spPr>
          <a:xfrm>
            <a:off x="5287514" y="2112249"/>
            <a:ext cx="3253154" cy="49029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a:solidFill>
                  <a:srgbClr val="0070C0"/>
                </a:solidFill>
                <a:latin typeface="Intel Clear"/>
              </a:rPr>
              <a:t>mai mici </a:t>
            </a:r>
            <a:r>
              <a:rPr lang="ro-RO" sz="1100">
                <a:solidFill>
                  <a:srgbClr val="0070C0"/>
                </a:solidFill>
                <a:latin typeface="Intel Clear"/>
              </a:rPr>
              <a:t>ș</a:t>
            </a:r>
            <a:r>
              <a:rPr lang="en-US" sz="1100">
                <a:solidFill>
                  <a:srgbClr val="0070C0"/>
                </a:solidFill>
                <a:latin typeface="Intel Clear"/>
              </a:rPr>
              <a:t>i ca urmare se </a:t>
            </a:r>
            <a:r>
              <a:rPr lang="ro-RO" sz="1100">
                <a:solidFill>
                  <a:srgbClr val="0070C0"/>
                </a:solidFill>
                <a:latin typeface="Intel Clear"/>
              </a:rPr>
              <a:t>î</a:t>
            </a:r>
            <a:r>
              <a:rPr lang="en-US" sz="1100">
                <a:solidFill>
                  <a:srgbClr val="0070C0"/>
                </a:solidFill>
                <a:latin typeface="Intel Clear"/>
              </a:rPr>
              <a:t>ncarc</a:t>
            </a:r>
            <a:r>
              <a:rPr lang="ro-RO" sz="1100">
                <a:solidFill>
                  <a:srgbClr val="0070C0"/>
                </a:solidFill>
                <a:latin typeface="Intel Clear"/>
              </a:rPr>
              <a:t>ă</a:t>
            </a:r>
            <a:r>
              <a:rPr lang="en-US" sz="1100">
                <a:solidFill>
                  <a:srgbClr val="0070C0"/>
                </a:solidFill>
                <a:latin typeface="Intel Clear"/>
              </a:rPr>
              <a:t> mai rapid</a:t>
            </a:r>
          </a:p>
        </p:txBody>
      </p:sp>
      <p:sp>
        <p:nvSpPr>
          <p:cNvPr id="21" name="Rectangle: Rounded Corners 20">
            <a:extLst>
              <a:ext uri="{FF2B5EF4-FFF2-40B4-BE49-F238E27FC236}">
                <a16:creationId xmlns:a16="http://schemas.microsoft.com/office/drawing/2014/main" id="{ECE1E929-430F-4799-B71D-D6FA4BC0564C}"/>
              </a:ext>
            </a:extLst>
          </p:cNvPr>
          <p:cNvSpPr/>
          <p:nvPr/>
        </p:nvSpPr>
        <p:spPr>
          <a:xfrm>
            <a:off x="5287514" y="2689105"/>
            <a:ext cx="3253154" cy="51449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a:solidFill>
                  <a:srgbClr val="0070C0"/>
                </a:solidFill>
                <a:latin typeface="Intel Clear"/>
              </a:rPr>
              <a:t>imagini pre-configurate de containere care permit dezvoltarea rapid</a:t>
            </a:r>
            <a:r>
              <a:rPr lang="ro-RO" sz="1100">
                <a:solidFill>
                  <a:srgbClr val="0070C0"/>
                </a:solidFill>
                <a:latin typeface="Intel Clear"/>
              </a:rPr>
              <a:t>ă</a:t>
            </a:r>
            <a:r>
              <a:rPr lang="en-US" sz="1100">
                <a:solidFill>
                  <a:srgbClr val="0070C0"/>
                </a:solidFill>
                <a:latin typeface="Intel Clear"/>
              </a:rPr>
              <a:t> de aplica</a:t>
            </a:r>
            <a:r>
              <a:rPr lang="ro-RO" sz="1100">
                <a:solidFill>
                  <a:srgbClr val="0070C0"/>
                </a:solidFill>
                <a:latin typeface="Intel Clear"/>
              </a:rPr>
              <a:t>ț</a:t>
            </a:r>
            <a:r>
              <a:rPr lang="en-US" sz="1100">
                <a:solidFill>
                  <a:srgbClr val="0070C0"/>
                </a:solidFill>
                <a:latin typeface="Intel Clear"/>
              </a:rPr>
              <a:t>ii</a:t>
            </a:r>
          </a:p>
        </p:txBody>
      </p:sp>
      <p:sp>
        <p:nvSpPr>
          <p:cNvPr id="22" name="Rectangle: Rounded Corners 21">
            <a:extLst>
              <a:ext uri="{FF2B5EF4-FFF2-40B4-BE49-F238E27FC236}">
                <a16:creationId xmlns:a16="http://schemas.microsoft.com/office/drawing/2014/main" id="{15FFDF94-E887-4D6C-A3D1-6ACB22A087AB}"/>
              </a:ext>
            </a:extLst>
          </p:cNvPr>
          <p:cNvSpPr/>
          <p:nvPr/>
        </p:nvSpPr>
        <p:spPr>
          <a:xfrm>
            <a:off x="5287514" y="3284043"/>
            <a:ext cx="3253154" cy="44233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a:solidFill>
                  <a:srgbClr val="0070C0"/>
                </a:solidFill>
                <a:latin typeface="Intel Clear"/>
              </a:rPr>
              <a:t>oferte de cloud computing</a:t>
            </a:r>
          </a:p>
        </p:txBody>
      </p:sp>
      <p:sp>
        <p:nvSpPr>
          <p:cNvPr id="23" name="Rectangle: Rounded Corners 22">
            <a:extLst>
              <a:ext uri="{FF2B5EF4-FFF2-40B4-BE49-F238E27FC236}">
                <a16:creationId xmlns:a16="http://schemas.microsoft.com/office/drawing/2014/main" id="{8D29807F-44CA-450E-A05A-AE2B52526C5A}"/>
              </a:ext>
            </a:extLst>
          </p:cNvPr>
          <p:cNvSpPr/>
          <p:nvPr/>
        </p:nvSpPr>
        <p:spPr>
          <a:xfrm>
            <a:off x="5287514" y="3813998"/>
            <a:ext cx="3253154" cy="47504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a:solidFill>
                  <a:srgbClr val="0070C0"/>
                </a:solidFill>
              </a:rPr>
              <a:t>translatarea aplica</a:t>
            </a:r>
            <a:r>
              <a:rPr lang="ro-RO" sz="1100">
                <a:solidFill>
                  <a:srgbClr val="0070C0"/>
                </a:solidFill>
              </a:rPr>
              <a:t>ț</a:t>
            </a:r>
            <a:r>
              <a:rPr lang="en-US" sz="1100">
                <a:solidFill>
                  <a:srgbClr val="0070C0"/>
                </a:solidFill>
              </a:rPr>
              <a:t>iei in cloud f</a:t>
            </a:r>
            <a:r>
              <a:rPr lang="ro-RO" sz="1100">
                <a:solidFill>
                  <a:srgbClr val="0070C0"/>
                </a:solidFill>
              </a:rPr>
              <a:t>ă</a:t>
            </a:r>
            <a:r>
              <a:rPr lang="en-US" sz="1100">
                <a:solidFill>
                  <a:srgbClr val="0070C0"/>
                </a:solidFill>
              </a:rPr>
              <a:t>r</a:t>
            </a:r>
            <a:r>
              <a:rPr lang="ro-RO" sz="1100">
                <a:solidFill>
                  <a:srgbClr val="0070C0"/>
                </a:solidFill>
              </a:rPr>
              <a:t>ă</a:t>
            </a:r>
            <a:r>
              <a:rPr lang="en-US" sz="1100">
                <a:solidFill>
                  <a:srgbClr val="0070C0"/>
                </a:solidFill>
              </a:rPr>
              <a:t> modific</a:t>
            </a:r>
            <a:r>
              <a:rPr lang="ro-RO" sz="1100">
                <a:solidFill>
                  <a:srgbClr val="0070C0"/>
                </a:solidFill>
              </a:rPr>
              <a:t>ă</a:t>
            </a:r>
            <a:r>
              <a:rPr lang="en-US" sz="1100">
                <a:solidFill>
                  <a:srgbClr val="0070C0"/>
                </a:solidFill>
              </a:rPr>
              <a:t>ri</a:t>
            </a:r>
            <a:endParaRPr lang="en-US" sz="1100">
              <a:solidFill>
                <a:srgbClr val="0070C0"/>
              </a:solidFill>
              <a:latin typeface="Intel Clear"/>
            </a:endParaRPr>
          </a:p>
        </p:txBody>
      </p:sp>
      <p:sp>
        <p:nvSpPr>
          <p:cNvPr id="24" name="Rectangle: Rounded Corners 23">
            <a:extLst>
              <a:ext uri="{FF2B5EF4-FFF2-40B4-BE49-F238E27FC236}">
                <a16:creationId xmlns:a16="http://schemas.microsoft.com/office/drawing/2014/main" id="{AAD9DD1F-2188-4AAD-8A58-4A81D434C16C}"/>
              </a:ext>
            </a:extLst>
          </p:cNvPr>
          <p:cNvSpPr/>
          <p:nvPr/>
        </p:nvSpPr>
        <p:spPr>
          <a:xfrm>
            <a:off x="5287514" y="4362383"/>
            <a:ext cx="3253154" cy="46888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a:solidFill>
                  <a:srgbClr val="0070C0"/>
                </a:solidFill>
              </a:rPr>
              <a:t>limbajele de scripting / runtime</a:t>
            </a:r>
          </a:p>
          <a:p>
            <a:pPr algn="ctr"/>
            <a:endParaRPr lang="en-US" sz="1100">
              <a:solidFill>
                <a:srgbClr val="0070C0"/>
              </a:solidFill>
              <a:latin typeface="Intel Clear"/>
            </a:endParaRPr>
          </a:p>
        </p:txBody>
      </p:sp>
      <p:grpSp>
        <p:nvGrpSpPr>
          <p:cNvPr id="25" name="Group 24">
            <a:extLst>
              <a:ext uri="{FF2B5EF4-FFF2-40B4-BE49-F238E27FC236}">
                <a16:creationId xmlns:a16="http://schemas.microsoft.com/office/drawing/2014/main" id="{B7B10EBA-6602-4847-A51C-8C4398E4EC36}"/>
              </a:ext>
            </a:extLst>
          </p:cNvPr>
          <p:cNvGrpSpPr/>
          <p:nvPr/>
        </p:nvGrpSpPr>
        <p:grpSpPr>
          <a:xfrm>
            <a:off x="534074" y="1011005"/>
            <a:ext cx="4608896" cy="499955"/>
            <a:chOff x="0" y="3590"/>
            <a:chExt cx="4608896" cy="499955"/>
          </a:xfrm>
        </p:grpSpPr>
        <p:sp>
          <p:nvSpPr>
            <p:cNvPr id="26" name="Rectangle: Rounded Corners 25">
              <a:extLst>
                <a:ext uri="{FF2B5EF4-FFF2-40B4-BE49-F238E27FC236}">
                  <a16:creationId xmlns:a16="http://schemas.microsoft.com/office/drawing/2014/main" id="{6B8593CA-4B0E-410C-981C-375135657B28}"/>
                </a:ext>
              </a:extLst>
            </p:cNvPr>
            <p:cNvSpPr/>
            <p:nvPr/>
          </p:nvSpPr>
          <p:spPr>
            <a:xfrm>
              <a:off x="0" y="3590"/>
              <a:ext cx="4608896" cy="499955"/>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27" name="Rectangle: Rounded Corners 4">
              <a:extLst>
                <a:ext uri="{FF2B5EF4-FFF2-40B4-BE49-F238E27FC236}">
                  <a16:creationId xmlns:a16="http://schemas.microsoft.com/office/drawing/2014/main" id="{78DDF36A-9E29-49F4-8815-23CCA0DF7494}"/>
                </a:ext>
              </a:extLst>
            </p:cNvPr>
            <p:cNvSpPr txBox="1"/>
            <p:nvPr/>
          </p:nvSpPr>
          <p:spPr>
            <a:xfrm>
              <a:off x="24406" y="27996"/>
              <a:ext cx="4560084" cy="45114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a:latin typeface="Intel Clear"/>
                </a:rPr>
                <a:t>Ma</a:t>
              </a:r>
              <a:r>
                <a:rPr lang="ro-RO" sz="1200" kern="1200">
                  <a:latin typeface="Intel Clear"/>
                </a:rPr>
                <a:t>ș</a:t>
              </a:r>
              <a:r>
                <a:rPr lang="en-US" sz="1200" kern="1200">
                  <a:latin typeface="Intel Clear"/>
                </a:rPr>
                <a:t>inile virtuale </a:t>
              </a:r>
              <a:r>
                <a:rPr lang="ro-RO" sz="1200" kern="1200">
                  <a:latin typeface="Intel Clear"/>
                </a:rPr>
                <a:t>ș</a:t>
              </a:r>
              <a:r>
                <a:rPr lang="en-US" sz="1200" kern="1200">
                  <a:latin typeface="Intel Clear"/>
                </a:rPr>
                <a:t>i containerele sunt tehnologii care ….. </a:t>
              </a:r>
              <a:endParaRPr lang="en-US" sz="1200" kern="1200"/>
            </a:p>
          </p:txBody>
        </p:sp>
      </p:grpSp>
      <p:grpSp>
        <p:nvGrpSpPr>
          <p:cNvPr id="28" name="Group 27">
            <a:extLst>
              <a:ext uri="{FF2B5EF4-FFF2-40B4-BE49-F238E27FC236}">
                <a16:creationId xmlns:a16="http://schemas.microsoft.com/office/drawing/2014/main" id="{B7245A81-04C8-4FC4-9B7A-5EA22851D99D}"/>
              </a:ext>
            </a:extLst>
          </p:cNvPr>
          <p:cNvGrpSpPr/>
          <p:nvPr/>
        </p:nvGrpSpPr>
        <p:grpSpPr>
          <a:xfrm>
            <a:off x="534074" y="1547579"/>
            <a:ext cx="4608896" cy="499955"/>
            <a:chOff x="0" y="3590"/>
            <a:chExt cx="4608896" cy="499955"/>
          </a:xfrm>
        </p:grpSpPr>
        <p:sp>
          <p:nvSpPr>
            <p:cNvPr id="29" name="Rectangle: Rounded Corners 28">
              <a:extLst>
                <a:ext uri="{FF2B5EF4-FFF2-40B4-BE49-F238E27FC236}">
                  <a16:creationId xmlns:a16="http://schemas.microsoft.com/office/drawing/2014/main" id="{20AFDC8C-6975-4E06-8D54-6EF55FC76321}"/>
                </a:ext>
              </a:extLst>
            </p:cNvPr>
            <p:cNvSpPr/>
            <p:nvPr/>
          </p:nvSpPr>
          <p:spPr>
            <a:xfrm>
              <a:off x="0" y="3590"/>
              <a:ext cx="4608896" cy="499955"/>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30" name="Rectangle: Rounded Corners 4">
              <a:extLst>
                <a:ext uri="{FF2B5EF4-FFF2-40B4-BE49-F238E27FC236}">
                  <a16:creationId xmlns:a16="http://schemas.microsoft.com/office/drawing/2014/main" id="{5AC37B12-74EF-43CD-9E89-1AF37D73FCB3}"/>
                </a:ext>
              </a:extLst>
            </p:cNvPr>
            <p:cNvSpPr txBox="1"/>
            <p:nvPr/>
          </p:nvSpPr>
          <p:spPr>
            <a:xfrm>
              <a:off x="48812" y="18020"/>
              <a:ext cx="4560084" cy="45114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45720" tIns="45720" rIns="45720" bIns="45720" numCol="1" spcCol="1270" anchor="ctr" anchorCtr="0">
              <a:noAutofit/>
            </a:bodyPr>
            <a:lstStyle/>
            <a:p>
              <a:pPr lvl="0"/>
              <a:r>
                <a:rPr lang="en-US" sz="1200"/>
                <a:t>Ma</a:t>
              </a:r>
              <a:r>
                <a:rPr lang="ro-RO" sz="1200"/>
                <a:t>ș</a:t>
              </a:r>
              <a:r>
                <a:rPr lang="en-US" sz="1200"/>
                <a:t>inile virtuale furnizeaz</a:t>
              </a:r>
              <a:r>
                <a:rPr lang="ro-RO" sz="1200"/>
                <a:t>ă</a:t>
              </a:r>
              <a:r>
                <a:rPr lang="en-US" sz="1200"/>
                <a:t> izolarea aplica</a:t>
              </a:r>
              <a:r>
                <a:rPr lang="ro-RO" sz="1200"/>
                <a:t>ț</a:t>
              </a:r>
              <a:r>
                <a:rPr lang="en-US" sz="1200"/>
                <a:t>iilor pentru medii…</a:t>
              </a:r>
              <a:endParaRPr lang="ro-RO" sz="1200"/>
            </a:p>
          </p:txBody>
        </p:sp>
      </p:grpSp>
      <p:grpSp>
        <p:nvGrpSpPr>
          <p:cNvPr id="31" name="Group 30">
            <a:extLst>
              <a:ext uri="{FF2B5EF4-FFF2-40B4-BE49-F238E27FC236}">
                <a16:creationId xmlns:a16="http://schemas.microsoft.com/office/drawing/2014/main" id="{771077A3-9483-4CB6-BCA2-6750AE401414}"/>
              </a:ext>
            </a:extLst>
          </p:cNvPr>
          <p:cNvGrpSpPr/>
          <p:nvPr/>
        </p:nvGrpSpPr>
        <p:grpSpPr>
          <a:xfrm>
            <a:off x="534074" y="2084153"/>
            <a:ext cx="4608896" cy="547560"/>
            <a:chOff x="0" y="705835"/>
            <a:chExt cx="4608896" cy="547560"/>
          </a:xfrm>
        </p:grpSpPr>
        <p:sp>
          <p:nvSpPr>
            <p:cNvPr id="32" name="Rectangle: Rounded Corners 31">
              <a:extLst>
                <a:ext uri="{FF2B5EF4-FFF2-40B4-BE49-F238E27FC236}">
                  <a16:creationId xmlns:a16="http://schemas.microsoft.com/office/drawing/2014/main" id="{E7B7DBA4-4DA0-4BC3-85DF-25CEE71FA1B2}"/>
                </a:ext>
              </a:extLst>
            </p:cNvPr>
            <p:cNvSpPr/>
            <p:nvPr/>
          </p:nvSpPr>
          <p:spPr>
            <a:xfrm>
              <a:off x="0" y="705835"/>
              <a:ext cx="4608896" cy="547560"/>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33" name="Rectangle: Rounded Corners 4">
              <a:extLst>
                <a:ext uri="{FF2B5EF4-FFF2-40B4-BE49-F238E27FC236}">
                  <a16:creationId xmlns:a16="http://schemas.microsoft.com/office/drawing/2014/main" id="{95F97A56-D64D-49F2-B06A-6AAC4F35CD37}"/>
                </a:ext>
              </a:extLst>
            </p:cNvPr>
            <p:cNvSpPr txBox="1"/>
            <p:nvPr/>
          </p:nvSpPr>
          <p:spPr>
            <a:xfrm>
              <a:off x="26730" y="732565"/>
              <a:ext cx="4555436" cy="4941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200" kern="1200"/>
                <a:t>Imaginile de containere </a:t>
              </a:r>
              <a:r>
                <a:rPr lang="ro-RO" sz="1200" kern="1200"/>
                <a:t>comparativ cu </a:t>
              </a:r>
              <a:r>
                <a:rPr lang="en-US" sz="1200" kern="1200"/>
                <a:t>cele pentru ma</a:t>
              </a:r>
              <a:r>
                <a:rPr lang="ro-RO" sz="1200" kern="1200"/>
                <a:t>ș</a:t>
              </a:r>
              <a:r>
                <a:rPr lang="en-US" sz="1200" kern="1200"/>
                <a:t>ini virtuale sunt….</a:t>
              </a:r>
              <a:endParaRPr lang="ro-RO" sz="1200" kern="1200"/>
            </a:p>
          </p:txBody>
        </p:sp>
      </p:grpSp>
      <p:grpSp>
        <p:nvGrpSpPr>
          <p:cNvPr id="34" name="Group 33">
            <a:extLst>
              <a:ext uri="{FF2B5EF4-FFF2-40B4-BE49-F238E27FC236}">
                <a16:creationId xmlns:a16="http://schemas.microsoft.com/office/drawing/2014/main" id="{1B5365DE-551A-4562-A95E-46BD970745CF}"/>
              </a:ext>
            </a:extLst>
          </p:cNvPr>
          <p:cNvGrpSpPr/>
          <p:nvPr/>
        </p:nvGrpSpPr>
        <p:grpSpPr>
          <a:xfrm>
            <a:off x="534074" y="2668332"/>
            <a:ext cx="4608896" cy="547560"/>
            <a:chOff x="0" y="705835"/>
            <a:chExt cx="4608896" cy="547560"/>
          </a:xfrm>
        </p:grpSpPr>
        <p:sp>
          <p:nvSpPr>
            <p:cNvPr id="35" name="Rectangle: Rounded Corners 34">
              <a:extLst>
                <a:ext uri="{FF2B5EF4-FFF2-40B4-BE49-F238E27FC236}">
                  <a16:creationId xmlns:a16="http://schemas.microsoft.com/office/drawing/2014/main" id="{35309340-DC0D-4B57-8524-E8534CF6945B}"/>
                </a:ext>
              </a:extLst>
            </p:cNvPr>
            <p:cNvSpPr/>
            <p:nvPr/>
          </p:nvSpPr>
          <p:spPr>
            <a:xfrm>
              <a:off x="0" y="705835"/>
              <a:ext cx="4608896" cy="547560"/>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36" name="Rectangle: Rounded Corners 4">
              <a:extLst>
                <a:ext uri="{FF2B5EF4-FFF2-40B4-BE49-F238E27FC236}">
                  <a16:creationId xmlns:a16="http://schemas.microsoft.com/office/drawing/2014/main" id="{D209DC9A-7A95-4F50-99A7-39DD8625E361}"/>
                </a:ext>
              </a:extLst>
            </p:cNvPr>
            <p:cNvSpPr txBox="1"/>
            <p:nvPr/>
          </p:nvSpPr>
          <p:spPr>
            <a:xfrm>
              <a:off x="26730" y="732565"/>
              <a:ext cx="4555436" cy="4941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49530" tIns="49530" rIns="49530" bIns="49530" numCol="1" spcCol="1270" anchor="ctr" anchorCtr="0">
              <a:noAutofit/>
            </a:bodyPr>
            <a:lstStyle/>
            <a:p>
              <a:pPr lvl="0"/>
              <a:r>
                <a:rPr lang="en-US" sz="1200"/>
                <a:t>Docker Hub furnizeaz</a:t>
              </a:r>
              <a:r>
                <a:rPr lang="ro-RO" sz="1200"/>
                <a:t>ă</a:t>
              </a:r>
              <a:r>
                <a:rPr lang="en-US" sz="1200"/>
                <a:t>… </a:t>
              </a:r>
              <a:endParaRPr lang="ro-RO" sz="1200"/>
            </a:p>
          </p:txBody>
        </p:sp>
      </p:grpSp>
      <p:grpSp>
        <p:nvGrpSpPr>
          <p:cNvPr id="38" name="Group 37">
            <a:extLst>
              <a:ext uri="{FF2B5EF4-FFF2-40B4-BE49-F238E27FC236}">
                <a16:creationId xmlns:a16="http://schemas.microsoft.com/office/drawing/2014/main" id="{A86EB42B-568E-4C02-BF36-A311927D6A92}"/>
              </a:ext>
            </a:extLst>
          </p:cNvPr>
          <p:cNvGrpSpPr/>
          <p:nvPr/>
        </p:nvGrpSpPr>
        <p:grpSpPr>
          <a:xfrm>
            <a:off x="534074" y="4325658"/>
            <a:ext cx="4608896" cy="499955"/>
            <a:chOff x="0" y="3590"/>
            <a:chExt cx="4608896" cy="499955"/>
          </a:xfrm>
        </p:grpSpPr>
        <p:sp>
          <p:nvSpPr>
            <p:cNvPr id="39" name="Rectangle: Rounded Corners 38">
              <a:extLst>
                <a:ext uri="{FF2B5EF4-FFF2-40B4-BE49-F238E27FC236}">
                  <a16:creationId xmlns:a16="http://schemas.microsoft.com/office/drawing/2014/main" id="{055DC14D-D821-4C0B-B39D-BFF73BC84351}"/>
                </a:ext>
              </a:extLst>
            </p:cNvPr>
            <p:cNvSpPr/>
            <p:nvPr/>
          </p:nvSpPr>
          <p:spPr>
            <a:xfrm>
              <a:off x="0" y="3590"/>
              <a:ext cx="4608896" cy="499955"/>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40" name="Rectangle: Rounded Corners 4">
              <a:extLst>
                <a:ext uri="{FF2B5EF4-FFF2-40B4-BE49-F238E27FC236}">
                  <a16:creationId xmlns:a16="http://schemas.microsoft.com/office/drawing/2014/main" id="{A10520F5-6793-405B-A907-38FEF9BB7800}"/>
                </a:ext>
              </a:extLst>
            </p:cNvPr>
            <p:cNvSpPr txBox="1"/>
            <p:nvPr/>
          </p:nvSpPr>
          <p:spPr>
            <a:xfrm>
              <a:off x="24406" y="27996"/>
              <a:ext cx="4560084" cy="45114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45720" tIns="45720" rIns="45720" bIns="45720" numCol="1" spcCol="1270" anchor="ctr" anchorCtr="0">
              <a:noAutofit/>
            </a:bodyPr>
            <a:lstStyle/>
            <a:p>
              <a:pPr lvl="0"/>
              <a:r>
                <a:rPr lang="en-GB" sz="1200"/>
                <a:t>Limbajele de programare cu cre</a:t>
              </a:r>
              <a:r>
                <a:rPr lang="ro-RO" sz="1200"/>
                <a:t>ș</a:t>
              </a:r>
              <a:r>
                <a:rPr lang="en-GB" sz="1200"/>
                <a:t>tere</a:t>
              </a:r>
              <a:r>
                <a:rPr lang="ro-RO" sz="1200"/>
                <a:t>a</a:t>
              </a:r>
              <a:r>
                <a:rPr lang="en-GB" sz="1200"/>
                <a:t> cea mai mare </a:t>
              </a:r>
              <a:r>
                <a:rPr lang="ro-RO" sz="1200"/>
                <a:t>î</a:t>
              </a:r>
              <a:r>
                <a:rPr lang="en-GB" sz="1200"/>
                <a:t>n cloud sunt…..</a:t>
              </a:r>
            </a:p>
          </p:txBody>
        </p:sp>
      </p:grpSp>
      <p:grpSp>
        <p:nvGrpSpPr>
          <p:cNvPr id="41" name="Group 40">
            <a:extLst>
              <a:ext uri="{FF2B5EF4-FFF2-40B4-BE49-F238E27FC236}">
                <a16:creationId xmlns:a16="http://schemas.microsoft.com/office/drawing/2014/main" id="{CF41A9F9-1246-4685-9663-78367CF682EA}"/>
              </a:ext>
            </a:extLst>
          </p:cNvPr>
          <p:cNvGrpSpPr/>
          <p:nvPr/>
        </p:nvGrpSpPr>
        <p:grpSpPr>
          <a:xfrm>
            <a:off x="534074" y="3252511"/>
            <a:ext cx="4608896" cy="499955"/>
            <a:chOff x="0" y="3590"/>
            <a:chExt cx="4608896" cy="499955"/>
          </a:xfrm>
        </p:grpSpPr>
        <p:sp>
          <p:nvSpPr>
            <p:cNvPr id="42" name="Rectangle: Rounded Corners 41">
              <a:extLst>
                <a:ext uri="{FF2B5EF4-FFF2-40B4-BE49-F238E27FC236}">
                  <a16:creationId xmlns:a16="http://schemas.microsoft.com/office/drawing/2014/main" id="{49C70807-8422-4D61-BFFE-D24D60DC7D00}"/>
                </a:ext>
              </a:extLst>
            </p:cNvPr>
            <p:cNvSpPr/>
            <p:nvPr/>
          </p:nvSpPr>
          <p:spPr>
            <a:xfrm>
              <a:off x="0" y="3590"/>
              <a:ext cx="4608896" cy="499955"/>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43" name="Rectangle: Rounded Corners 4">
              <a:extLst>
                <a:ext uri="{FF2B5EF4-FFF2-40B4-BE49-F238E27FC236}">
                  <a16:creationId xmlns:a16="http://schemas.microsoft.com/office/drawing/2014/main" id="{27D9781E-B135-4536-BC02-CEF220C454C3}"/>
                </a:ext>
              </a:extLst>
            </p:cNvPr>
            <p:cNvSpPr txBox="1"/>
            <p:nvPr/>
          </p:nvSpPr>
          <p:spPr>
            <a:xfrm>
              <a:off x="24406" y="27996"/>
              <a:ext cx="4560084" cy="45114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45720" tIns="45720" rIns="45720" bIns="45720" numCol="1" spcCol="1270" anchor="ctr" anchorCtr="0">
              <a:noAutofit/>
            </a:bodyPr>
            <a:lstStyle/>
            <a:p>
              <a:pPr lvl="0"/>
              <a:r>
                <a:rPr lang="en-US" sz="1200"/>
                <a:t>SaaS, PaaS, IaaS sunt…. </a:t>
              </a:r>
              <a:endParaRPr lang="ro-RO" sz="1200"/>
            </a:p>
          </p:txBody>
        </p:sp>
      </p:grpSp>
      <p:grpSp>
        <p:nvGrpSpPr>
          <p:cNvPr id="44" name="Group 43">
            <a:extLst>
              <a:ext uri="{FF2B5EF4-FFF2-40B4-BE49-F238E27FC236}">
                <a16:creationId xmlns:a16="http://schemas.microsoft.com/office/drawing/2014/main" id="{E7246B18-B686-43AC-AA64-3E3F67F57450}"/>
              </a:ext>
            </a:extLst>
          </p:cNvPr>
          <p:cNvGrpSpPr/>
          <p:nvPr/>
        </p:nvGrpSpPr>
        <p:grpSpPr>
          <a:xfrm>
            <a:off x="534074" y="3789085"/>
            <a:ext cx="4608896" cy="499955"/>
            <a:chOff x="0" y="3590"/>
            <a:chExt cx="4608896" cy="499955"/>
          </a:xfrm>
        </p:grpSpPr>
        <p:sp>
          <p:nvSpPr>
            <p:cNvPr id="45" name="Rectangle: Rounded Corners 44">
              <a:extLst>
                <a:ext uri="{FF2B5EF4-FFF2-40B4-BE49-F238E27FC236}">
                  <a16:creationId xmlns:a16="http://schemas.microsoft.com/office/drawing/2014/main" id="{9339A35D-3C40-473B-AE98-EDAE1C57D59F}"/>
                </a:ext>
              </a:extLst>
            </p:cNvPr>
            <p:cNvSpPr/>
            <p:nvPr/>
          </p:nvSpPr>
          <p:spPr>
            <a:xfrm>
              <a:off x="0" y="3590"/>
              <a:ext cx="4608896" cy="499955"/>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46" name="Rectangle: Rounded Corners 4">
              <a:extLst>
                <a:ext uri="{FF2B5EF4-FFF2-40B4-BE49-F238E27FC236}">
                  <a16:creationId xmlns:a16="http://schemas.microsoft.com/office/drawing/2014/main" id="{BE2A8229-D58E-47CE-864A-BCF40C5E80FC}"/>
                </a:ext>
              </a:extLst>
            </p:cNvPr>
            <p:cNvSpPr txBox="1"/>
            <p:nvPr/>
          </p:nvSpPr>
          <p:spPr>
            <a:xfrm>
              <a:off x="24406" y="27996"/>
              <a:ext cx="4560084" cy="45114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45720" tIns="45720" rIns="45720" bIns="45720" numCol="1" spcCol="1270" anchor="ctr" anchorCtr="0">
              <a:noAutofit/>
            </a:bodyPr>
            <a:lstStyle/>
            <a:p>
              <a:pPr lvl="0"/>
              <a:r>
                <a:rPr lang="en-GB" sz="1200"/>
                <a:t>“Lift and shift” </a:t>
              </a:r>
              <a:r>
                <a:rPr lang="ro-RO" sz="1200"/>
                <a:t>î</a:t>
              </a:r>
              <a:r>
                <a:rPr lang="en-GB" sz="1200"/>
                <a:t>n cloud computing </a:t>
              </a:r>
              <a:r>
                <a:rPr lang="ro-RO" sz="1200"/>
                <a:t>î</a:t>
              </a:r>
              <a:r>
                <a:rPr lang="en-GB" sz="1200"/>
                <a:t>nseamn</a:t>
              </a:r>
              <a:r>
                <a:rPr lang="ro-RO" sz="1200"/>
                <a:t>ă</a:t>
              </a:r>
              <a:r>
                <a:rPr lang="en-GB" sz="1200"/>
                <a:t> …</a:t>
              </a:r>
            </a:p>
          </p:txBody>
        </p:sp>
      </p:grpSp>
    </p:spTree>
    <p:extLst>
      <p:ext uri="{BB962C8B-B14F-4D97-AF65-F5344CB8AC3E}">
        <p14:creationId xmlns:p14="http://schemas.microsoft.com/office/powerpoint/2010/main" val="2066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down)">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circle(in)">
                                      <p:cBhvr>
                                        <p:cTn id="61" dur="20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circle(in)">
                                      <p:cBhvr>
                                        <p:cTn id="66" dur="20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p:cTn id="71" dur="1000" fill="hold"/>
                                        <p:tgtEl>
                                          <p:spTgt spid="38"/>
                                        </p:tgtEl>
                                        <p:attrNameLst>
                                          <p:attrName>ppt_w</p:attrName>
                                        </p:attrNameLst>
                                      </p:cBhvr>
                                      <p:tavLst>
                                        <p:tav tm="0">
                                          <p:val>
                                            <p:fltVal val="0"/>
                                          </p:val>
                                        </p:tav>
                                        <p:tav tm="100000">
                                          <p:val>
                                            <p:strVal val="#ppt_w"/>
                                          </p:val>
                                        </p:tav>
                                      </p:tavLst>
                                    </p:anim>
                                    <p:anim calcmode="lin" valueType="num">
                                      <p:cBhvr>
                                        <p:cTn id="72" dur="1000" fill="hold"/>
                                        <p:tgtEl>
                                          <p:spTgt spid="38"/>
                                        </p:tgtEl>
                                        <p:attrNameLst>
                                          <p:attrName>ppt_h</p:attrName>
                                        </p:attrNameLst>
                                      </p:cBhvr>
                                      <p:tavLst>
                                        <p:tav tm="0">
                                          <p:val>
                                            <p:fltVal val="0"/>
                                          </p:val>
                                        </p:tav>
                                        <p:tav tm="100000">
                                          <p:val>
                                            <p:strVal val="#ppt_h"/>
                                          </p:val>
                                        </p:tav>
                                      </p:tavLst>
                                    </p:anim>
                                    <p:anim calcmode="lin" valueType="num">
                                      <p:cBhvr>
                                        <p:cTn id="73" dur="1000" fill="hold"/>
                                        <p:tgtEl>
                                          <p:spTgt spid="38"/>
                                        </p:tgtEl>
                                        <p:attrNameLst>
                                          <p:attrName>style.rotation</p:attrName>
                                        </p:attrNameLst>
                                      </p:cBhvr>
                                      <p:tavLst>
                                        <p:tav tm="0">
                                          <p:val>
                                            <p:fltVal val="90"/>
                                          </p:val>
                                        </p:tav>
                                        <p:tav tm="100000">
                                          <p:val>
                                            <p:fltVal val="0"/>
                                          </p:val>
                                        </p:tav>
                                      </p:tavLst>
                                    </p:anim>
                                    <p:animEffect transition="in" filter="fade">
                                      <p:cBhvr>
                                        <p:cTn id="74" dur="10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p:cTn id="79" dur="1000" fill="hold"/>
                                        <p:tgtEl>
                                          <p:spTgt spid="24"/>
                                        </p:tgtEl>
                                        <p:attrNameLst>
                                          <p:attrName>ppt_w</p:attrName>
                                        </p:attrNameLst>
                                      </p:cBhvr>
                                      <p:tavLst>
                                        <p:tav tm="0">
                                          <p:val>
                                            <p:fltVal val="0"/>
                                          </p:val>
                                        </p:tav>
                                        <p:tav tm="100000">
                                          <p:val>
                                            <p:strVal val="#ppt_w"/>
                                          </p:val>
                                        </p:tav>
                                      </p:tavLst>
                                    </p:anim>
                                    <p:anim calcmode="lin" valueType="num">
                                      <p:cBhvr>
                                        <p:cTn id="80" dur="1000" fill="hold"/>
                                        <p:tgtEl>
                                          <p:spTgt spid="24"/>
                                        </p:tgtEl>
                                        <p:attrNameLst>
                                          <p:attrName>ppt_h</p:attrName>
                                        </p:attrNameLst>
                                      </p:cBhvr>
                                      <p:tavLst>
                                        <p:tav tm="0">
                                          <p:val>
                                            <p:fltVal val="0"/>
                                          </p:val>
                                        </p:tav>
                                        <p:tav tm="100000">
                                          <p:val>
                                            <p:strVal val="#ppt_h"/>
                                          </p:val>
                                        </p:tav>
                                      </p:tavLst>
                                    </p:anim>
                                    <p:anim calcmode="lin" valueType="num">
                                      <p:cBhvr>
                                        <p:cTn id="81" dur="1000" fill="hold"/>
                                        <p:tgtEl>
                                          <p:spTgt spid="24"/>
                                        </p:tgtEl>
                                        <p:attrNameLst>
                                          <p:attrName>style.rotation</p:attrName>
                                        </p:attrNameLst>
                                      </p:cBhvr>
                                      <p:tavLst>
                                        <p:tav tm="0">
                                          <p:val>
                                            <p:fltVal val="90"/>
                                          </p:val>
                                        </p:tav>
                                        <p:tav tm="100000">
                                          <p:val>
                                            <p:fltVal val="0"/>
                                          </p:val>
                                        </p:tav>
                                      </p:tavLst>
                                    </p:anim>
                                    <p:animEffect transition="in" filter="fade">
                                      <p:cBhvr>
                                        <p:cTn id="8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1" grpId="0" animBg="1"/>
      <p:bldP spid="22"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6A8209-696D-4FBB-A6F4-2378E2E49D1D}"/>
              </a:ext>
            </a:extLst>
          </p:cNvPr>
          <p:cNvSpPr>
            <a:spLocks noGrp="1"/>
          </p:cNvSpPr>
          <p:nvPr>
            <p:ph type="sldNum" sz="quarter" idx="12"/>
          </p:nvPr>
        </p:nvSpPr>
        <p:spPr>
          <a:xfrm>
            <a:off x="6872352" y="4824387"/>
            <a:ext cx="2133600" cy="273844"/>
          </a:xfrm>
        </p:spPr>
        <p:txBody>
          <a:bodyPr anchor="ctr">
            <a:normAutofit/>
          </a:bodyPr>
          <a:lstStyle/>
          <a:p>
            <a:pPr>
              <a:spcAft>
                <a:spcPts val="600"/>
              </a:spcAft>
            </a:pPr>
            <a:fld id="{EE2556C5-CE8C-6547-B838-EA80C61A4AF7}" type="slidenum">
              <a:rPr lang="en-US" smtClean="0"/>
              <a:pPr>
                <a:spcAft>
                  <a:spcPts val="600"/>
                </a:spcAft>
              </a:pPr>
              <a:t>19</a:t>
            </a:fld>
            <a:endParaRPr lang="en-US"/>
          </a:p>
        </p:txBody>
      </p:sp>
      <p:pic>
        <p:nvPicPr>
          <p:cNvPr id="5" name="Picture 2" descr="The evolution of computing from the mainframe to cloud and mobile">
            <a:extLst>
              <a:ext uri="{FF2B5EF4-FFF2-40B4-BE49-F238E27FC236}">
                <a16:creationId xmlns:a16="http://schemas.microsoft.com/office/drawing/2014/main" id="{3534F185-5ADE-4814-98A2-5366C3B7C7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5613" y="1266541"/>
            <a:ext cx="4006851" cy="3299391"/>
          </a:xfrm>
          <a:prstGeom prst="rect">
            <a:avLst/>
          </a:prstGeom>
          <a:solidFill>
            <a:srgbClr val="FFFFFF"/>
          </a:solidFill>
        </p:spPr>
      </p:pic>
      <p:pic>
        <p:nvPicPr>
          <p:cNvPr id="4" name="Content Placeholder 3" descr="A picture containing text&#10;&#10;Description automatically generated">
            <a:extLst>
              <a:ext uri="{FF2B5EF4-FFF2-40B4-BE49-F238E27FC236}">
                <a16:creationId xmlns:a16="http://schemas.microsoft.com/office/drawing/2014/main" id="{8916E91D-5E53-4FD9-AF7F-816906455DC1}"/>
              </a:ext>
            </a:extLst>
          </p:cNvPr>
          <p:cNvPicPr>
            <a:picLocks noGrp="1" noChangeAspect="1"/>
          </p:cNvPicPr>
          <p:nvPr>
            <p:ph sz="half" idx="13"/>
          </p:nvPr>
        </p:nvPicPr>
        <p:blipFill rotWithShape="1">
          <a:blip r:embed="rId4"/>
          <a:stretch/>
        </p:blipFill>
        <p:spPr>
          <a:xfrm>
            <a:off x="4837988" y="1203324"/>
            <a:ext cx="3686014" cy="3425825"/>
          </a:xfrm>
          <a:noFill/>
        </p:spPr>
      </p:pic>
      <p:sp>
        <p:nvSpPr>
          <p:cNvPr id="13" name="Title 5">
            <a:extLst>
              <a:ext uri="{FF2B5EF4-FFF2-40B4-BE49-F238E27FC236}">
                <a16:creationId xmlns:a16="http://schemas.microsoft.com/office/drawing/2014/main" id="{0AA83034-6332-4078-8B81-875F12A49C2E}"/>
              </a:ext>
            </a:extLst>
          </p:cNvPr>
          <p:cNvSpPr>
            <a:spLocks noGrp="1"/>
          </p:cNvSpPr>
          <p:nvPr>
            <p:ph type="title"/>
          </p:nvPr>
        </p:nvSpPr>
        <p:spPr>
          <a:xfrm>
            <a:off x="455613" y="308848"/>
            <a:ext cx="8229600" cy="868680"/>
          </a:xfrm>
        </p:spPr>
        <p:txBody>
          <a:bodyPr anchor="t">
            <a:normAutofit/>
          </a:bodyPr>
          <a:lstStyle/>
          <a:p>
            <a:r>
              <a:rPr lang="en-US"/>
              <a:t>Întrebări ?</a:t>
            </a:r>
          </a:p>
        </p:txBody>
      </p:sp>
    </p:spTree>
    <p:extLst>
      <p:ext uri="{BB962C8B-B14F-4D97-AF65-F5344CB8AC3E}">
        <p14:creationId xmlns:p14="http://schemas.microsoft.com/office/powerpoint/2010/main" val="237362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lide Number Placeholder 2">
            <a:extLst>
              <a:ext uri="{FF2B5EF4-FFF2-40B4-BE49-F238E27FC236}">
                <a16:creationId xmlns:a16="http://schemas.microsoft.com/office/drawing/2014/main" id="{F2AA3AD5-803D-4933-BBFF-9D4FF67A6800}"/>
              </a:ext>
            </a:extLst>
          </p:cNvPr>
          <p:cNvSpPr txBox="1">
            <a:spLocks/>
          </p:cNvSpPr>
          <p:nvPr/>
        </p:nvSpPr>
        <p:spPr>
          <a:xfrm>
            <a:off x="6872352" y="4824387"/>
            <a:ext cx="2133600" cy="273844"/>
          </a:xfrm>
          <a:prstGeom prst="rect">
            <a:avLst/>
          </a:prstGeom>
        </p:spPr>
        <p:txBody>
          <a:bodyPr vert="horz" lIns="0" tIns="0" rIns="0" bIns="0" rtlCol="0" anchor="ctr">
            <a:normAutofit/>
          </a:bodyPr>
          <a:lstStyle>
            <a:defPPr>
              <a:defRPr lang="en-US"/>
            </a:defPPr>
            <a:lvl1pPr marL="0" algn="r" defTabSz="457200" rtl="0" eaLnBrk="1" latinLnBrk="0" hangingPunct="1">
              <a:defRPr sz="800" kern="1200">
                <a:solidFill>
                  <a:schemeClr val="accent3">
                    <a:lumMod val="50000"/>
                  </a:schemeClr>
                </a:solidFill>
                <a:latin typeface="+mn-lt"/>
                <a:ea typeface="+mn-ea"/>
                <a:cs typeface="Intel Clear Light" panose="020B0404020203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42900">
              <a:spcAft>
                <a:spcPts val="450"/>
              </a:spcAft>
            </a:pPr>
            <a:r>
              <a:rPr lang="en-US">
                <a:solidFill>
                  <a:srgbClr val="002060"/>
                </a:solidFill>
                <a:latin typeface="IntelOne Display Regular"/>
              </a:rPr>
              <a:t>|  </a:t>
            </a:r>
            <a:fld id="{72847A65-8C56-415A-B082-5E0B8FBE83E0}" type="slidenum">
              <a:rPr lang="en-US">
                <a:solidFill>
                  <a:srgbClr val="002060"/>
                </a:solidFill>
                <a:latin typeface="IntelOne Display Regular"/>
              </a:rPr>
              <a:pPr defTabSz="342900">
                <a:spcAft>
                  <a:spcPts val="450"/>
                </a:spcAft>
              </a:pPr>
              <a:t>2</a:t>
            </a:fld>
            <a:endParaRPr lang="en-US">
              <a:solidFill>
                <a:srgbClr val="002060"/>
              </a:solidFill>
              <a:latin typeface="IntelOne Display Regular"/>
            </a:endParaRPr>
          </a:p>
        </p:txBody>
      </p:sp>
      <p:sp>
        <p:nvSpPr>
          <p:cNvPr id="3" name="Slide Number Placeholder 2">
            <a:extLst>
              <a:ext uri="{FF2B5EF4-FFF2-40B4-BE49-F238E27FC236}">
                <a16:creationId xmlns:a16="http://schemas.microsoft.com/office/drawing/2014/main" id="{01C0AE59-1523-4251-BF8E-BA41D154B867}"/>
              </a:ext>
            </a:extLst>
          </p:cNvPr>
          <p:cNvSpPr>
            <a:spLocks noGrp="1"/>
          </p:cNvSpPr>
          <p:nvPr>
            <p:ph type="sldNum" sz="quarter" idx="12"/>
          </p:nvPr>
        </p:nvSpPr>
        <p:spPr/>
        <p:txBody>
          <a:bodyPr/>
          <a:lstStyle/>
          <a:p>
            <a:pPr defTabSz="685800"/>
            <a:r>
              <a:rPr lang="en-US" sz="1350">
                <a:solidFill>
                  <a:prstClr val="white"/>
                </a:solidFill>
                <a:latin typeface="IntelOne Display Regular"/>
              </a:rPr>
              <a:t>Slide </a:t>
            </a:r>
            <a:fld id="{72847A65-8C56-415A-B082-5E0B8FBE83E0}" type="slidenum">
              <a:rPr lang="en-US" sz="1350">
                <a:solidFill>
                  <a:prstClr val="white"/>
                </a:solidFill>
                <a:latin typeface="IntelOne Display Regular"/>
              </a:rPr>
              <a:pPr defTabSz="685800"/>
              <a:t>2</a:t>
            </a:fld>
            <a:r>
              <a:rPr lang="en-US" sz="1350">
                <a:solidFill>
                  <a:prstClr val="white"/>
                </a:solidFill>
                <a:latin typeface="IntelOne Display Regular"/>
              </a:rPr>
              <a:t> out of 12</a:t>
            </a:r>
          </a:p>
        </p:txBody>
      </p:sp>
      <p:sp>
        <p:nvSpPr>
          <p:cNvPr id="5" name="Title 4">
            <a:extLst>
              <a:ext uri="{FF2B5EF4-FFF2-40B4-BE49-F238E27FC236}">
                <a16:creationId xmlns:a16="http://schemas.microsoft.com/office/drawing/2014/main" id="{6E84624A-3086-4EEB-8BB9-E4AFF0B4AC7C}"/>
              </a:ext>
            </a:extLst>
          </p:cNvPr>
          <p:cNvSpPr>
            <a:spLocks noGrp="1"/>
          </p:cNvSpPr>
          <p:nvPr>
            <p:ph type="title"/>
          </p:nvPr>
        </p:nvSpPr>
        <p:spPr>
          <a:xfrm>
            <a:off x="296908" y="110964"/>
            <a:ext cx="8229600" cy="868680"/>
          </a:xfrm>
        </p:spPr>
        <p:txBody>
          <a:bodyPr/>
          <a:lstStyle/>
          <a:p>
            <a:r>
              <a:rPr lang="en-US"/>
              <a:t>About Monica</a:t>
            </a:r>
          </a:p>
        </p:txBody>
      </p:sp>
      <p:grpSp>
        <p:nvGrpSpPr>
          <p:cNvPr id="101" name="Intel OR">
            <a:extLst>
              <a:ext uri="{FF2B5EF4-FFF2-40B4-BE49-F238E27FC236}">
                <a16:creationId xmlns:a16="http://schemas.microsoft.com/office/drawing/2014/main" id="{077438EF-7B4E-478A-BA69-2E218E2A9250}"/>
              </a:ext>
            </a:extLst>
          </p:cNvPr>
          <p:cNvGrpSpPr/>
          <p:nvPr/>
        </p:nvGrpSpPr>
        <p:grpSpPr>
          <a:xfrm>
            <a:off x="5913292" y="3168688"/>
            <a:ext cx="3170510" cy="1703773"/>
            <a:chOff x="5911044" y="3048900"/>
            <a:chExt cx="3493399" cy="1821208"/>
          </a:xfrm>
        </p:grpSpPr>
        <p:sp>
          <p:nvSpPr>
            <p:cNvPr id="55" name="Rectangle 54">
              <a:extLst>
                <a:ext uri="{FF2B5EF4-FFF2-40B4-BE49-F238E27FC236}">
                  <a16:creationId xmlns:a16="http://schemas.microsoft.com/office/drawing/2014/main" id="{0B0B6E30-C3EA-4B52-BF25-0C6BF8D49E35}"/>
                </a:ext>
              </a:extLst>
            </p:cNvPr>
            <p:cNvSpPr/>
            <p:nvPr/>
          </p:nvSpPr>
          <p:spPr>
            <a:xfrm>
              <a:off x="6947996" y="3645855"/>
              <a:ext cx="2456447" cy="1224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825">
                  <a:solidFill>
                    <a:srgbClr val="000000"/>
                  </a:solidFill>
                </a:rPr>
                <a:t>Software Engineering Director </a:t>
              </a:r>
            </a:p>
            <a:p>
              <a:r>
                <a:rPr lang="en-US" sz="825">
                  <a:solidFill>
                    <a:srgbClr val="000000"/>
                  </a:solidFill>
                </a:rPr>
                <a:t>Developer </a:t>
              </a:r>
              <a:r>
                <a:rPr lang="ro-RO" sz="825">
                  <a:solidFill>
                    <a:srgbClr val="000000"/>
                  </a:solidFill>
                </a:rPr>
                <a:t>Tools</a:t>
              </a:r>
              <a:r>
                <a:rPr lang="en-US" sz="825">
                  <a:solidFill>
                    <a:srgbClr val="000000"/>
                  </a:solidFill>
                </a:rPr>
                <a:t>, Cloud, SaaS technologies</a:t>
              </a:r>
            </a:p>
            <a:p>
              <a:pPr marL="55562" indent="-55562" defTabSz="685800">
                <a:buFont typeface="Arial" panose="020B0604020202020204" pitchFamily="34" charset="0"/>
                <a:buChar char="•"/>
              </a:pPr>
              <a:endParaRPr lang="en-US" sz="825">
                <a:solidFill>
                  <a:srgbClr val="000000"/>
                </a:solidFill>
                <a:latin typeface="IntelOne Display Regular"/>
              </a:endParaRPr>
            </a:p>
          </p:txBody>
        </p:sp>
        <p:sp>
          <p:nvSpPr>
            <p:cNvPr id="25" name="Teardrop 24" descr="Teardrop">
              <a:extLst>
                <a:ext uri="{FF2B5EF4-FFF2-40B4-BE49-F238E27FC236}">
                  <a16:creationId xmlns:a16="http://schemas.microsoft.com/office/drawing/2014/main" id="{46C27823-91EE-47C3-939A-6563826B70D6}"/>
                </a:ext>
              </a:extLst>
            </p:cNvPr>
            <p:cNvSpPr/>
            <p:nvPr/>
          </p:nvSpPr>
          <p:spPr>
            <a:xfrm rot="8060572">
              <a:off x="6124953" y="3126707"/>
              <a:ext cx="1059103" cy="1064518"/>
            </a:xfrm>
            <a:prstGeom prst="teardrop">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26" name="Oval 25" descr="Shadow shape">
              <a:extLst>
                <a:ext uri="{FF2B5EF4-FFF2-40B4-BE49-F238E27FC236}">
                  <a16:creationId xmlns:a16="http://schemas.microsoft.com/office/drawing/2014/main" id="{F81CBAC4-72C4-431B-BD10-C7D5B1A9CF36}"/>
                </a:ext>
              </a:extLst>
            </p:cNvPr>
            <p:cNvSpPr/>
            <p:nvPr/>
          </p:nvSpPr>
          <p:spPr>
            <a:xfrm>
              <a:off x="6348997" y="4415567"/>
              <a:ext cx="665324" cy="165485"/>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24" name="Teardrop 23" descr="Teardrop">
              <a:extLst>
                <a:ext uri="{FF2B5EF4-FFF2-40B4-BE49-F238E27FC236}">
                  <a16:creationId xmlns:a16="http://schemas.microsoft.com/office/drawing/2014/main" id="{54A6F24C-C408-40CB-9955-91BF90C8052F}"/>
                </a:ext>
              </a:extLst>
            </p:cNvPr>
            <p:cNvSpPr/>
            <p:nvPr/>
          </p:nvSpPr>
          <p:spPr>
            <a:xfrm rot="7971563">
              <a:off x="6191146" y="3212350"/>
              <a:ext cx="926717" cy="931453"/>
            </a:xfrm>
            <a:prstGeom prst="teardrop">
              <a:avLst>
                <a:gd name="adj" fmla="val 853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68" name="TextBox 113" descr="Milestone title">
              <a:extLst>
                <a:ext uri="{FF2B5EF4-FFF2-40B4-BE49-F238E27FC236}">
                  <a16:creationId xmlns:a16="http://schemas.microsoft.com/office/drawing/2014/main" id="{F9F01E65-7BC0-4BA7-8167-43F179ECC02F}"/>
                </a:ext>
              </a:extLst>
            </p:cNvPr>
            <p:cNvSpPr txBox="1"/>
            <p:nvPr/>
          </p:nvSpPr>
          <p:spPr>
            <a:xfrm>
              <a:off x="6092730" y="3048900"/>
              <a:ext cx="1123553" cy="91512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gd name="adj" fmla="val 10799997"/>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685800"/>
              <a:endParaRPr lang="en-US" sz="1200">
                <a:solidFill>
                  <a:srgbClr val="0071C5"/>
                </a:solidFill>
                <a:latin typeface="Franklin Gothic Medium" panose="020B0603020102020204" pitchFamily="34" charset="0"/>
                <a:cs typeface="Courier New" panose="02070309020205020404" pitchFamily="49" charset="0"/>
              </a:endParaRPr>
            </a:p>
          </p:txBody>
        </p:sp>
        <p:sp>
          <p:nvSpPr>
            <p:cNvPr id="22" name="Oval 21" descr="Milestone date in a circle">
              <a:extLst>
                <a:ext uri="{FF2B5EF4-FFF2-40B4-BE49-F238E27FC236}">
                  <a16:creationId xmlns:a16="http://schemas.microsoft.com/office/drawing/2014/main" id="{30840E27-6453-42A9-8D85-A5C3E4A61C51}"/>
                </a:ext>
              </a:extLst>
            </p:cNvPr>
            <p:cNvSpPr/>
            <p:nvPr/>
          </p:nvSpPr>
          <p:spPr>
            <a:xfrm>
              <a:off x="5911044" y="3367328"/>
              <a:ext cx="1501575" cy="67517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685800"/>
              <a:r>
                <a:rPr lang="en-US" sz="1200">
                  <a:solidFill>
                    <a:srgbClr val="000000"/>
                  </a:solidFill>
                  <a:latin typeface="Franklin Gothic Book" panose="020B0503020102020204" pitchFamily="34" charset="0"/>
                </a:rPr>
                <a:t>Oregon, SUA</a:t>
              </a:r>
              <a:endParaRPr lang="en-US" sz="1200">
                <a:solidFill>
                  <a:srgbClr val="8F5DA2">
                    <a:lumMod val="50000"/>
                  </a:srgbClr>
                </a:solidFill>
                <a:latin typeface="Franklin Gothic Book" panose="020B0503020102020204" pitchFamily="34" charset="0"/>
              </a:endParaRPr>
            </a:p>
          </p:txBody>
        </p:sp>
      </p:grpSp>
      <p:grpSp>
        <p:nvGrpSpPr>
          <p:cNvPr id="100" name="Intel RO">
            <a:extLst>
              <a:ext uri="{FF2B5EF4-FFF2-40B4-BE49-F238E27FC236}">
                <a16:creationId xmlns:a16="http://schemas.microsoft.com/office/drawing/2014/main" id="{555E8602-3031-4697-A6BE-BCA42F7B856F}"/>
              </a:ext>
            </a:extLst>
          </p:cNvPr>
          <p:cNvGrpSpPr/>
          <p:nvPr/>
        </p:nvGrpSpPr>
        <p:grpSpPr>
          <a:xfrm>
            <a:off x="1195264" y="3237426"/>
            <a:ext cx="1732418" cy="1395249"/>
            <a:chOff x="1195264" y="3237424"/>
            <a:chExt cx="1732417" cy="1395248"/>
          </a:xfrm>
        </p:grpSpPr>
        <p:sp>
          <p:nvSpPr>
            <p:cNvPr id="54" name="Rectangle 53">
              <a:extLst>
                <a:ext uri="{FF2B5EF4-FFF2-40B4-BE49-F238E27FC236}">
                  <a16:creationId xmlns:a16="http://schemas.microsoft.com/office/drawing/2014/main" id="{06A729FC-F218-478B-8A4E-C30A6DCE6225}"/>
                </a:ext>
              </a:extLst>
            </p:cNvPr>
            <p:cNvSpPr/>
            <p:nvPr/>
          </p:nvSpPr>
          <p:spPr>
            <a:xfrm>
              <a:off x="1195264" y="4211069"/>
              <a:ext cx="1607849" cy="4075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r>
                <a:rPr lang="en-US" sz="900">
                  <a:solidFill>
                    <a:srgbClr val="000000"/>
                  </a:solidFill>
                  <a:latin typeface="IntelOne Display Regular"/>
                </a:rPr>
                <a:t>General Manager</a:t>
              </a:r>
            </a:p>
          </p:txBody>
        </p:sp>
        <p:sp>
          <p:nvSpPr>
            <p:cNvPr id="31" name="Teardrop 30" descr="Teardrop">
              <a:extLst>
                <a:ext uri="{FF2B5EF4-FFF2-40B4-BE49-F238E27FC236}">
                  <a16:creationId xmlns:a16="http://schemas.microsoft.com/office/drawing/2014/main" id="{70ADAEB1-F97C-45DD-A4CE-3F4626FDB426}"/>
                </a:ext>
              </a:extLst>
            </p:cNvPr>
            <p:cNvSpPr/>
            <p:nvPr/>
          </p:nvSpPr>
          <p:spPr>
            <a:xfrm rot="8060572">
              <a:off x="1902878" y="3304792"/>
              <a:ext cx="926717" cy="931454"/>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32" name="Oval 31" descr="Shadow shape">
              <a:extLst>
                <a:ext uri="{FF2B5EF4-FFF2-40B4-BE49-F238E27FC236}">
                  <a16:creationId xmlns:a16="http://schemas.microsoft.com/office/drawing/2014/main" id="{F85141E2-C661-4235-96D4-2C50F69B3CB7}"/>
                </a:ext>
              </a:extLst>
            </p:cNvPr>
            <p:cNvSpPr/>
            <p:nvPr/>
          </p:nvSpPr>
          <p:spPr>
            <a:xfrm>
              <a:off x="2158592" y="4487045"/>
              <a:ext cx="465727" cy="145627"/>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30" name="Teardrop 29" descr="Milestone teardrop">
              <a:extLst>
                <a:ext uri="{FF2B5EF4-FFF2-40B4-BE49-F238E27FC236}">
                  <a16:creationId xmlns:a16="http://schemas.microsoft.com/office/drawing/2014/main" id="{23DCAC07-8CD5-4B52-B245-997754A6DAE3}"/>
                </a:ext>
              </a:extLst>
            </p:cNvPr>
            <p:cNvSpPr/>
            <p:nvPr/>
          </p:nvSpPr>
          <p:spPr>
            <a:xfrm rot="7971563">
              <a:off x="1954768" y="3368135"/>
              <a:ext cx="809780" cy="798388"/>
            </a:xfrm>
            <a:prstGeom prst="teardrop">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92" name="Oval 91" descr="Milestone date in a circle">
              <a:extLst>
                <a:ext uri="{FF2B5EF4-FFF2-40B4-BE49-F238E27FC236}">
                  <a16:creationId xmlns:a16="http://schemas.microsoft.com/office/drawing/2014/main" id="{5D9068CD-FA08-414B-A63F-281B0F1B20CF}"/>
                </a:ext>
              </a:extLst>
            </p:cNvPr>
            <p:cNvSpPr/>
            <p:nvPr/>
          </p:nvSpPr>
          <p:spPr>
            <a:xfrm>
              <a:off x="1782806" y="3561982"/>
              <a:ext cx="1144875" cy="52955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685800"/>
              <a:r>
                <a:rPr lang="en-US" sz="1200">
                  <a:solidFill>
                    <a:srgbClr val="000000"/>
                  </a:solidFill>
                  <a:latin typeface="Franklin Gothic Book" panose="020B0503020102020204" pitchFamily="34" charset="0"/>
                </a:rPr>
                <a:t>Bucureşti</a:t>
              </a:r>
              <a:endParaRPr lang="en-US">
                <a:solidFill>
                  <a:srgbClr val="8F5DA2">
                    <a:lumMod val="50000"/>
                  </a:srgbClr>
                </a:solidFill>
                <a:latin typeface="Franklin Gothic Book" panose="020B0503020102020204" pitchFamily="34" charset="0"/>
              </a:endParaRPr>
            </a:p>
          </p:txBody>
        </p:sp>
        <p:sp>
          <p:nvSpPr>
            <p:cNvPr id="67" name="TextBox 112" descr="Milestone title">
              <a:extLst>
                <a:ext uri="{FF2B5EF4-FFF2-40B4-BE49-F238E27FC236}">
                  <a16:creationId xmlns:a16="http://schemas.microsoft.com/office/drawing/2014/main" id="{1B0133EF-6423-4E92-B6C7-268D233B449F}"/>
                </a:ext>
              </a:extLst>
            </p:cNvPr>
            <p:cNvSpPr txBox="1"/>
            <p:nvPr/>
          </p:nvSpPr>
          <p:spPr>
            <a:xfrm>
              <a:off x="1856692" y="3237424"/>
              <a:ext cx="1044221" cy="78109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685800"/>
              <a:endParaRPr lang="en-US" sz="1200">
                <a:solidFill>
                  <a:srgbClr val="0071C5"/>
                </a:solidFill>
                <a:latin typeface="Franklin Gothic Medium" panose="020B0603020102020204" pitchFamily="34" charset="0"/>
                <a:cs typeface="Courier New" panose="02070309020205020404" pitchFamily="49" charset="0"/>
              </a:endParaRPr>
            </a:p>
          </p:txBody>
        </p:sp>
      </p:grpSp>
      <p:grpSp>
        <p:nvGrpSpPr>
          <p:cNvPr id="99" name="MSRO">
            <a:extLst>
              <a:ext uri="{FF2B5EF4-FFF2-40B4-BE49-F238E27FC236}">
                <a16:creationId xmlns:a16="http://schemas.microsoft.com/office/drawing/2014/main" id="{C3F42D80-8253-4790-BB0E-CD6F279E9DD1}"/>
              </a:ext>
            </a:extLst>
          </p:cNvPr>
          <p:cNvGrpSpPr/>
          <p:nvPr/>
        </p:nvGrpSpPr>
        <p:grpSpPr>
          <a:xfrm>
            <a:off x="6060131" y="1454257"/>
            <a:ext cx="2424054" cy="1459677"/>
            <a:chOff x="5986329" y="1258135"/>
            <a:chExt cx="2424054" cy="1459677"/>
          </a:xfrm>
        </p:grpSpPr>
        <p:sp>
          <p:nvSpPr>
            <p:cNvPr id="34" name="Oval 33" descr="Milestone date in a circle">
              <a:extLst>
                <a:ext uri="{FF2B5EF4-FFF2-40B4-BE49-F238E27FC236}">
                  <a16:creationId xmlns:a16="http://schemas.microsoft.com/office/drawing/2014/main" id="{D6D5262A-306B-491B-860F-6D8B58205A77}"/>
                </a:ext>
              </a:extLst>
            </p:cNvPr>
            <p:cNvSpPr/>
            <p:nvPr/>
          </p:nvSpPr>
          <p:spPr>
            <a:xfrm>
              <a:off x="5989603" y="1499185"/>
              <a:ext cx="1173474" cy="6089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685800"/>
              <a:r>
                <a:rPr lang="en-US" sz="1125">
                  <a:solidFill>
                    <a:srgbClr val="8F5DA2">
                      <a:lumMod val="50000"/>
                    </a:srgbClr>
                  </a:solidFill>
                  <a:latin typeface="Franklin Gothic Book" panose="020B0503020102020204" pitchFamily="34" charset="0"/>
                </a:rPr>
                <a:t>Bucureşti</a:t>
              </a:r>
            </a:p>
          </p:txBody>
        </p:sp>
        <p:sp>
          <p:nvSpPr>
            <p:cNvPr id="53" name="Rectangle 52">
              <a:extLst>
                <a:ext uri="{FF2B5EF4-FFF2-40B4-BE49-F238E27FC236}">
                  <a16:creationId xmlns:a16="http://schemas.microsoft.com/office/drawing/2014/main" id="{51F7F6C3-6BBC-482D-8D41-CD5B3D34BBFB}"/>
                </a:ext>
              </a:extLst>
            </p:cNvPr>
            <p:cNvSpPr/>
            <p:nvPr/>
          </p:nvSpPr>
          <p:spPr>
            <a:xfrm>
              <a:off x="6995914" y="1759397"/>
              <a:ext cx="1414469" cy="454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55562" indent="-55562" defTabSz="685800">
                <a:buFont typeface="Arial" panose="020B0604020202020204" pitchFamily="34" charset="0"/>
                <a:buChar char="•"/>
              </a:pPr>
              <a:r>
                <a:rPr lang="en-US" sz="825">
                  <a:solidFill>
                    <a:srgbClr val="000000"/>
                  </a:solidFill>
                  <a:latin typeface="IntelOne Display Regular"/>
                </a:rPr>
                <a:t>EMEA Support Manager</a:t>
              </a:r>
            </a:p>
            <a:p>
              <a:pPr marL="55562" indent="-55562" defTabSz="685800">
                <a:buFont typeface="Arial" panose="020B0604020202020204" pitchFamily="34" charset="0"/>
                <a:buChar char="•"/>
              </a:pPr>
              <a:r>
                <a:rPr lang="en-US" sz="825">
                  <a:solidFill>
                    <a:srgbClr val="000000"/>
                  </a:solidFill>
                  <a:latin typeface="IntelOne Display Regular"/>
                </a:rPr>
                <a:t>Romania Site Manager</a:t>
              </a:r>
              <a:endParaRPr lang="en-US" sz="825">
                <a:solidFill>
                  <a:srgbClr val="8F5DA2">
                    <a:lumMod val="50000"/>
                  </a:srgbClr>
                </a:solidFill>
                <a:latin typeface="IntelOne Display Regular"/>
              </a:endParaRPr>
            </a:p>
          </p:txBody>
        </p:sp>
        <p:sp>
          <p:nvSpPr>
            <p:cNvPr id="37" name="Teardrop 36" descr="Teardrop">
              <a:extLst>
                <a:ext uri="{FF2B5EF4-FFF2-40B4-BE49-F238E27FC236}">
                  <a16:creationId xmlns:a16="http://schemas.microsoft.com/office/drawing/2014/main" id="{E0C59D6E-FD9C-4B70-B75A-2A6ABC138056}"/>
                </a:ext>
              </a:extLst>
            </p:cNvPr>
            <p:cNvSpPr/>
            <p:nvPr/>
          </p:nvSpPr>
          <p:spPr>
            <a:xfrm rot="8060572">
              <a:off x="6109007" y="1327857"/>
              <a:ext cx="926717" cy="931453"/>
            </a:xfrm>
            <a:prstGeom prst="teardrop">
              <a:avLst>
                <a:gd name="adj" fmla="val 11406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38" name="Oval 37" descr="Milestone date tear drop">
              <a:extLst>
                <a:ext uri="{FF2B5EF4-FFF2-40B4-BE49-F238E27FC236}">
                  <a16:creationId xmlns:a16="http://schemas.microsoft.com/office/drawing/2014/main" id="{FAFBA751-67E9-449D-B6BE-BDA458CBCA6E}"/>
                </a:ext>
              </a:extLst>
            </p:cNvPr>
            <p:cNvSpPr/>
            <p:nvPr/>
          </p:nvSpPr>
          <p:spPr>
            <a:xfrm>
              <a:off x="6339499" y="2572185"/>
              <a:ext cx="465727" cy="145627"/>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36" name="Teardrop 35" descr="Teardrop">
              <a:extLst>
                <a:ext uri="{FF2B5EF4-FFF2-40B4-BE49-F238E27FC236}">
                  <a16:creationId xmlns:a16="http://schemas.microsoft.com/office/drawing/2014/main" id="{4CFA4062-2933-45F8-A02F-92762DFB3DA7}"/>
                </a:ext>
              </a:extLst>
            </p:cNvPr>
            <p:cNvSpPr/>
            <p:nvPr/>
          </p:nvSpPr>
          <p:spPr>
            <a:xfrm rot="7971563">
              <a:off x="6175199" y="1401401"/>
              <a:ext cx="794329" cy="798388"/>
            </a:xfrm>
            <a:prstGeom prst="teardrop">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91" name="Oval 90" descr="Milestone date in a circle">
              <a:extLst>
                <a:ext uri="{FF2B5EF4-FFF2-40B4-BE49-F238E27FC236}">
                  <a16:creationId xmlns:a16="http://schemas.microsoft.com/office/drawing/2014/main" id="{82383D8D-9A1E-4A16-B834-DCCF87952B5D}"/>
                </a:ext>
              </a:extLst>
            </p:cNvPr>
            <p:cNvSpPr/>
            <p:nvPr/>
          </p:nvSpPr>
          <p:spPr>
            <a:xfrm>
              <a:off x="6021719" y="1586447"/>
              <a:ext cx="1144875" cy="52955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685800"/>
              <a:r>
                <a:rPr lang="en-US" sz="1200">
                  <a:solidFill>
                    <a:srgbClr val="000000"/>
                  </a:solidFill>
                  <a:latin typeface="Franklin Gothic Book" panose="020B0503020102020204" pitchFamily="34" charset="0"/>
                </a:rPr>
                <a:t>Bucureşti</a:t>
              </a:r>
              <a:endParaRPr lang="en-US">
                <a:solidFill>
                  <a:srgbClr val="8F5DA2">
                    <a:lumMod val="50000"/>
                  </a:srgbClr>
                </a:solidFill>
                <a:latin typeface="Franklin Gothic Book" panose="020B0503020102020204" pitchFamily="34" charset="0"/>
              </a:endParaRPr>
            </a:p>
          </p:txBody>
        </p:sp>
        <p:sp>
          <p:nvSpPr>
            <p:cNvPr id="66" name="TextBox 111" descr="Milestone title">
              <a:extLst>
                <a:ext uri="{FF2B5EF4-FFF2-40B4-BE49-F238E27FC236}">
                  <a16:creationId xmlns:a16="http://schemas.microsoft.com/office/drawing/2014/main" id="{C587F255-5CF2-41D4-9DCE-6ECB2C582EAE}"/>
                </a:ext>
              </a:extLst>
            </p:cNvPr>
            <p:cNvSpPr txBox="1"/>
            <p:nvPr/>
          </p:nvSpPr>
          <p:spPr>
            <a:xfrm>
              <a:off x="5986329" y="1258135"/>
              <a:ext cx="1211724" cy="9404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685800"/>
              <a:r>
                <a:rPr lang="en-US" sz="1200">
                  <a:solidFill>
                    <a:srgbClr val="002060"/>
                  </a:solidFill>
                  <a:latin typeface="Franklin Gothic Medium" panose="020B0603020102020204" pitchFamily="34" charset="0"/>
                  <a:cs typeface="Courier New" panose="02070309020205020404" pitchFamily="49" charset="0"/>
                </a:rPr>
                <a:t>Microsoft</a:t>
              </a:r>
            </a:p>
            <a:p>
              <a:pPr algn="ctr" defTabSz="685800"/>
              <a:r>
                <a:rPr lang="en-US" sz="1200">
                  <a:solidFill>
                    <a:srgbClr val="002060"/>
                  </a:solidFill>
                  <a:latin typeface="Franklin Gothic Medium" panose="020B0603020102020204" pitchFamily="34" charset="0"/>
                  <a:cs typeface="Courier New" panose="02070309020205020404" pitchFamily="49" charset="0"/>
                </a:rPr>
                <a:t>Global Business Services</a:t>
              </a:r>
            </a:p>
          </p:txBody>
        </p:sp>
      </p:grpSp>
      <p:grpSp>
        <p:nvGrpSpPr>
          <p:cNvPr id="90" name="PhD Boys">
            <a:extLst>
              <a:ext uri="{FF2B5EF4-FFF2-40B4-BE49-F238E27FC236}">
                <a16:creationId xmlns:a16="http://schemas.microsoft.com/office/drawing/2014/main" id="{4A4AF79A-D2DF-465D-AA74-1F5854D930B6}"/>
              </a:ext>
            </a:extLst>
          </p:cNvPr>
          <p:cNvGrpSpPr/>
          <p:nvPr/>
        </p:nvGrpSpPr>
        <p:grpSpPr>
          <a:xfrm>
            <a:off x="4800649" y="1286030"/>
            <a:ext cx="888461" cy="1295989"/>
            <a:chOff x="5058191" y="1654865"/>
            <a:chExt cx="652026" cy="909848"/>
          </a:xfrm>
        </p:grpSpPr>
        <p:sp>
          <p:nvSpPr>
            <p:cNvPr id="73" name="Teardrop 72" descr="Teardrop">
              <a:extLst>
                <a:ext uri="{FF2B5EF4-FFF2-40B4-BE49-F238E27FC236}">
                  <a16:creationId xmlns:a16="http://schemas.microsoft.com/office/drawing/2014/main" id="{12848A5B-B782-4BA9-B015-CEF0657AB3FB}"/>
                </a:ext>
              </a:extLst>
            </p:cNvPr>
            <p:cNvSpPr/>
            <p:nvPr/>
          </p:nvSpPr>
          <p:spPr>
            <a:xfrm rot="8060572">
              <a:off x="5065725" y="1647331"/>
              <a:ext cx="630697" cy="645765"/>
            </a:xfrm>
            <a:prstGeom prst="teardrop">
              <a:avLst>
                <a:gd name="adj" fmla="val 106381"/>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75" name="Oval 74" descr="Shadow shape">
              <a:extLst>
                <a:ext uri="{FF2B5EF4-FFF2-40B4-BE49-F238E27FC236}">
                  <a16:creationId xmlns:a16="http://schemas.microsoft.com/office/drawing/2014/main" id="{2D89F711-2055-4097-9EC5-F3D506BC3498}"/>
                </a:ext>
              </a:extLst>
            </p:cNvPr>
            <p:cNvSpPr/>
            <p:nvPr/>
          </p:nvSpPr>
          <p:spPr>
            <a:xfrm>
              <a:off x="5229510" y="2479616"/>
              <a:ext cx="332663" cy="85097"/>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74" name="Teardrop 73" descr="Teardrop">
              <a:extLst>
                <a:ext uri="{FF2B5EF4-FFF2-40B4-BE49-F238E27FC236}">
                  <a16:creationId xmlns:a16="http://schemas.microsoft.com/office/drawing/2014/main" id="{4DC43302-E29E-41F3-8C66-17293D5CE90E}"/>
                </a:ext>
              </a:extLst>
            </p:cNvPr>
            <p:cNvSpPr/>
            <p:nvPr/>
          </p:nvSpPr>
          <p:spPr>
            <a:xfrm rot="7971563">
              <a:off x="5115678" y="1722869"/>
              <a:ext cx="529552" cy="532259"/>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r>
                <a:rPr lang="en-gb" sz="825">
                  <a:solidFill>
                    <a:srgbClr val="FFFFFF"/>
                  </a:solidFill>
                  <a:latin typeface="Franklin Gothic Book" panose="020B0503020102020204" pitchFamily="34" charset="0"/>
                </a:rPr>
                <a:t>28/05/201</a:t>
              </a:r>
            </a:p>
          </p:txBody>
        </p:sp>
        <p:sp>
          <p:nvSpPr>
            <p:cNvPr id="76" name="Rectangle 75">
              <a:extLst>
                <a:ext uri="{FF2B5EF4-FFF2-40B4-BE49-F238E27FC236}">
                  <a16:creationId xmlns:a16="http://schemas.microsoft.com/office/drawing/2014/main" id="{2D5F1FDC-EEB4-4C82-99F4-C5AF5E7C9CF5}"/>
                </a:ext>
              </a:extLst>
            </p:cNvPr>
            <p:cNvSpPr/>
            <p:nvPr/>
          </p:nvSpPr>
          <p:spPr>
            <a:xfrm>
              <a:off x="5060028" y="1792420"/>
              <a:ext cx="650189" cy="454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685800"/>
              <a:r>
                <a:rPr lang="en-US" sz="825">
                  <a:solidFill>
                    <a:srgbClr val="525252"/>
                  </a:solidFill>
                  <a:latin typeface="IntelOne Display Regular"/>
                </a:rPr>
                <a:t> </a:t>
              </a:r>
            </a:p>
            <a:p>
              <a:pPr algn="ctr" defTabSz="685800"/>
              <a:r>
                <a:rPr lang="en-US" sz="825">
                  <a:solidFill>
                    <a:srgbClr val="525252"/>
                  </a:solidFill>
                  <a:latin typeface="IntelOne Display Regular"/>
                </a:rPr>
                <a:t>Comp Sci</a:t>
              </a:r>
            </a:p>
            <a:p>
              <a:pPr algn="ctr" defTabSz="685800"/>
              <a:r>
                <a:rPr lang="en-US" sz="825">
                  <a:solidFill>
                    <a:srgbClr val="525252"/>
                  </a:solidFill>
                  <a:latin typeface="IntelOne Display Regular"/>
                </a:rPr>
                <a:t>UPB</a:t>
              </a:r>
            </a:p>
          </p:txBody>
        </p:sp>
      </p:grpSp>
      <p:grpSp>
        <p:nvGrpSpPr>
          <p:cNvPr id="93" name="Microsoft WinSec">
            <a:extLst>
              <a:ext uri="{FF2B5EF4-FFF2-40B4-BE49-F238E27FC236}">
                <a16:creationId xmlns:a16="http://schemas.microsoft.com/office/drawing/2014/main" id="{E8465C3F-9068-4A41-BEF1-6B81C31DE735}"/>
              </a:ext>
            </a:extLst>
          </p:cNvPr>
          <p:cNvGrpSpPr/>
          <p:nvPr/>
        </p:nvGrpSpPr>
        <p:grpSpPr>
          <a:xfrm>
            <a:off x="3024145" y="1093494"/>
            <a:ext cx="2259653" cy="1501633"/>
            <a:chOff x="3024144" y="1093493"/>
            <a:chExt cx="2259653" cy="1501633"/>
          </a:xfrm>
        </p:grpSpPr>
        <p:sp>
          <p:nvSpPr>
            <p:cNvPr id="52" name="Rectangle 51">
              <a:extLst>
                <a:ext uri="{FF2B5EF4-FFF2-40B4-BE49-F238E27FC236}">
                  <a16:creationId xmlns:a16="http://schemas.microsoft.com/office/drawing/2014/main" id="{A69EE4E8-A7EF-4C6B-A8D5-0F4D99976945}"/>
                </a:ext>
              </a:extLst>
            </p:cNvPr>
            <p:cNvSpPr/>
            <p:nvPr/>
          </p:nvSpPr>
          <p:spPr>
            <a:xfrm>
              <a:off x="3722161" y="1932904"/>
              <a:ext cx="1561636" cy="66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55562" indent="-55562" defTabSz="685800">
                <a:buFont typeface="Arial" panose="020B0604020202020204" pitchFamily="34" charset="0"/>
                <a:buChar char="•"/>
              </a:pPr>
              <a:r>
                <a:rPr lang="en-US" sz="825">
                  <a:solidFill>
                    <a:srgbClr val="000000"/>
                  </a:solidFill>
                  <a:latin typeface="IntelOne Display Regular"/>
                </a:rPr>
                <a:t>Software Engineer </a:t>
              </a:r>
            </a:p>
            <a:p>
              <a:pPr marL="55562" indent="-55562" defTabSz="685800">
                <a:buFont typeface="Arial" panose="020B0604020202020204" pitchFamily="34" charset="0"/>
                <a:buChar char="•"/>
              </a:pPr>
              <a:r>
                <a:rPr lang="en-US" sz="825">
                  <a:solidFill>
                    <a:srgbClr val="000000"/>
                  </a:solidFill>
                  <a:latin typeface="IntelOne Display Regular"/>
                </a:rPr>
                <a:t>Engineering Manager </a:t>
              </a:r>
            </a:p>
          </p:txBody>
        </p:sp>
        <p:sp>
          <p:nvSpPr>
            <p:cNvPr id="43" name="Teardrop 42" descr="Teardrop">
              <a:extLst>
                <a:ext uri="{FF2B5EF4-FFF2-40B4-BE49-F238E27FC236}">
                  <a16:creationId xmlns:a16="http://schemas.microsoft.com/office/drawing/2014/main" id="{6BCB702E-2965-4F9F-89D0-74C41CE69C18}"/>
                </a:ext>
              </a:extLst>
            </p:cNvPr>
            <p:cNvSpPr/>
            <p:nvPr/>
          </p:nvSpPr>
          <p:spPr>
            <a:xfrm rot="8060572">
              <a:off x="3138171" y="1153556"/>
              <a:ext cx="957005" cy="991492"/>
            </a:xfrm>
            <a:prstGeom prst="teardrop">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44" name="Oval 43" descr="Shadow shape">
              <a:extLst>
                <a:ext uri="{FF2B5EF4-FFF2-40B4-BE49-F238E27FC236}">
                  <a16:creationId xmlns:a16="http://schemas.microsoft.com/office/drawing/2014/main" id="{F671BFBC-6B10-4C2E-A1E6-0E5DD59FEAE0}"/>
                </a:ext>
              </a:extLst>
            </p:cNvPr>
            <p:cNvSpPr/>
            <p:nvPr/>
          </p:nvSpPr>
          <p:spPr>
            <a:xfrm>
              <a:off x="3428148" y="2375953"/>
              <a:ext cx="399194" cy="119149"/>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42" name="Teardrop 41" descr="Teardrop">
              <a:extLst>
                <a:ext uri="{FF2B5EF4-FFF2-40B4-BE49-F238E27FC236}">
                  <a16:creationId xmlns:a16="http://schemas.microsoft.com/office/drawing/2014/main" id="{87D02448-9530-4144-ABD9-8188615B6A25}"/>
                </a:ext>
              </a:extLst>
            </p:cNvPr>
            <p:cNvSpPr/>
            <p:nvPr/>
          </p:nvSpPr>
          <p:spPr>
            <a:xfrm rot="7971563">
              <a:off x="3205111" y="1258576"/>
              <a:ext cx="819891" cy="830401"/>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40" name="Oval 39" descr="Milestone date in a circle">
              <a:extLst>
                <a:ext uri="{FF2B5EF4-FFF2-40B4-BE49-F238E27FC236}">
                  <a16:creationId xmlns:a16="http://schemas.microsoft.com/office/drawing/2014/main" id="{13D87C6A-1636-43E4-8C6C-67AA8682018D}"/>
                </a:ext>
              </a:extLst>
            </p:cNvPr>
            <p:cNvSpPr/>
            <p:nvPr/>
          </p:nvSpPr>
          <p:spPr>
            <a:xfrm>
              <a:off x="3024144" y="1450657"/>
              <a:ext cx="1144875" cy="52955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685800"/>
              <a:r>
                <a:rPr lang="en-US">
                  <a:solidFill>
                    <a:srgbClr val="000000"/>
                  </a:solidFill>
                  <a:latin typeface="Franklin Gothic Book" panose="020B0503020102020204" pitchFamily="34" charset="0"/>
                </a:rPr>
                <a:t>Redmond, SUA</a:t>
              </a:r>
              <a:endParaRPr lang="en-US">
                <a:solidFill>
                  <a:srgbClr val="8F5DA2">
                    <a:lumMod val="50000"/>
                  </a:srgbClr>
                </a:solidFill>
                <a:latin typeface="Franklin Gothic Book" panose="020B0503020102020204" pitchFamily="34" charset="0"/>
              </a:endParaRPr>
            </a:p>
          </p:txBody>
        </p:sp>
        <p:sp>
          <p:nvSpPr>
            <p:cNvPr id="65" name="TextBox 110" descr="Milestone title">
              <a:extLst>
                <a:ext uri="{FF2B5EF4-FFF2-40B4-BE49-F238E27FC236}">
                  <a16:creationId xmlns:a16="http://schemas.microsoft.com/office/drawing/2014/main" id="{A347F54A-B706-48E1-8CDC-A197CE21AF19}"/>
                </a:ext>
              </a:extLst>
            </p:cNvPr>
            <p:cNvSpPr txBox="1"/>
            <p:nvPr/>
          </p:nvSpPr>
          <p:spPr>
            <a:xfrm>
              <a:off x="3079801" y="1093493"/>
              <a:ext cx="1033559" cy="4759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685800"/>
              <a:r>
                <a:rPr lang="en-US" sz="1200">
                  <a:solidFill>
                    <a:srgbClr val="000000"/>
                  </a:solidFill>
                  <a:latin typeface="Franklin Gothic Medium" panose="020B0603020102020204" pitchFamily="34" charset="0"/>
                  <a:cs typeface="Courier New" panose="02070309020205020404" pitchFamily="49" charset="0"/>
                </a:rPr>
                <a:t>Microsoft </a:t>
              </a:r>
            </a:p>
            <a:p>
              <a:pPr algn="ctr" defTabSz="685800"/>
              <a:r>
                <a:rPr lang="en-US" sz="1200">
                  <a:solidFill>
                    <a:srgbClr val="000000"/>
                  </a:solidFill>
                  <a:latin typeface="Franklin Gothic Medium" panose="020B0603020102020204" pitchFamily="34" charset="0"/>
                  <a:cs typeface="Courier New" panose="02070309020205020404" pitchFamily="49" charset="0"/>
                </a:rPr>
                <a:t>Windows Security</a:t>
              </a:r>
              <a:endParaRPr lang="en-US" sz="1350">
                <a:solidFill>
                  <a:srgbClr val="8F5DA2">
                    <a:lumMod val="50000"/>
                  </a:srgbClr>
                </a:solidFill>
                <a:latin typeface="Franklin Gothic Medium" panose="020B0603020102020204" pitchFamily="34" charset="0"/>
                <a:cs typeface="Courier New" panose="02070309020205020404" pitchFamily="49" charset="0"/>
              </a:endParaRPr>
            </a:p>
          </p:txBody>
        </p:sp>
      </p:grpSp>
      <p:grpSp>
        <p:nvGrpSpPr>
          <p:cNvPr id="98" name="Facultate">
            <a:extLst>
              <a:ext uri="{FF2B5EF4-FFF2-40B4-BE49-F238E27FC236}">
                <a16:creationId xmlns:a16="http://schemas.microsoft.com/office/drawing/2014/main" id="{2B904DA4-DEDB-4E2D-9E2B-5FD4D7718F43}"/>
              </a:ext>
            </a:extLst>
          </p:cNvPr>
          <p:cNvGrpSpPr/>
          <p:nvPr/>
        </p:nvGrpSpPr>
        <p:grpSpPr>
          <a:xfrm>
            <a:off x="511389" y="1166413"/>
            <a:ext cx="3156928" cy="1259385"/>
            <a:chOff x="511390" y="1372023"/>
            <a:chExt cx="2702943" cy="1053773"/>
          </a:xfrm>
        </p:grpSpPr>
        <p:sp>
          <p:nvSpPr>
            <p:cNvPr id="51" name="Rectangle 50">
              <a:extLst>
                <a:ext uri="{FF2B5EF4-FFF2-40B4-BE49-F238E27FC236}">
                  <a16:creationId xmlns:a16="http://schemas.microsoft.com/office/drawing/2014/main" id="{9841D7A0-558D-4D0B-B7A9-968B5181792A}"/>
                </a:ext>
              </a:extLst>
            </p:cNvPr>
            <p:cNvSpPr/>
            <p:nvPr/>
          </p:nvSpPr>
          <p:spPr>
            <a:xfrm>
              <a:off x="1294234" y="1647796"/>
              <a:ext cx="1920099" cy="685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55562" indent="-55562" defTabSz="685800">
                <a:buFont typeface="Arial" panose="020B0604020202020204" pitchFamily="34" charset="0"/>
                <a:buChar char="•"/>
              </a:pPr>
              <a:r>
                <a:rPr lang="en-US" sz="825">
                  <a:solidFill>
                    <a:srgbClr val="000000"/>
                  </a:solidFill>
                  <a:latin typeface="IntelOne Display Regular"/>
                </a:rPr>
                <a:t>Computer Science - UPB</a:t>
              </a:r>
            </a:p>
            <a:p>
              <a:pPr marL="55562" indent="-55562" defTabSz="685800">
                <a:buFont typeface="Arial" panose="020B0604020202020204" pitchFamily="34" charset="0"/>
                <a:buChar char="•"/>
              </a:pPr>
              <a:r>
                <a:rPr lang="en-US" sz="825">
                  <a:solidFill>
                    <a:srgbClr val="000000"/>
                  </a:solidFill>
                  <a:latin typeface="IntelOne Display Regular"/>
                </a:rPr>
                <a:t>Matematică - UniBuc </a:t>
              </a:r>
            </a:p>
            <a:p>
              <a:pPr marL="55562" indent="-55562" defTabSz="685800">
                <a:spcBef>
                  <a:spcPts val="600"/>
                </a:spcBef>
                <a:buFont typeface="Arial" panose="020B0604020202020204" pitchFamily="34" charset="0"/>
                <a:buChar char="•"/>
              </a:pPr>
              <a:r>
                <a:rPr lang="en-US" sz="825">
                  <a:solidFill>
                    <a:srgbClr val="000000"/>
                  </a:solidFill>
                  <a:latin typeface="IntelOne Display Regular"/>
                </a:rPr>
                <a:t>Teaching Assistant - UPB</a:t>
              </a:r>
            </a:p>
          </p:txBody>
        </p:sp>
        <p:sp>
          <p:nvSpPr>
            <p:cNvPr id="50" name="Oval 49" descr="Shadow shape">
              <a:extLst>
                <a:ext uri="{FF2B5EF4-FFF2-40B4-BE49-F238E27FC236}">
                  <a16:creationId xmlns:a16="http://schemas.microsoft.com/office/drawing/2014/main" id="{DB6798B1-41E7-4375-AA76-5B26B6D21076}"/>
                </a:ext>
              </a:extLst>
            </p:cNvPr>
            <p:cNvSpPr/>
            <p:nvPr/>
          </p:nvSpPr>
          <p:spPr>
            <a:xfrm>
              <a:off x="830775" y="2334329"/>
              <a:ext cx="332663" cy="91467"/>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49" name="Teardrop 48" descr="Teardrop">
              <a:extLst>
                <a:ext uri="{FF2B5EF4-FFF2-40B4-BE49-F238E27FC236}">
                  <a16:creationId xmlns:a16="http://schemas.microsoft.com/office/drawing/2014/main" id="{476BF79D-70BB-46AA-8CEE-EDCECB0D01D3}"/>
                </a:ext>
              </a:extLst>
            </p:cNvPr>
            <p:cNvSpPr/>
            <p:nvPr/>
          </p:nvSpPr>
          <p:spPr>
            <a:xfrm rot="8060572">
              <a:off x="664647" y="1479340"/>
              <a:ext cx="661942" cy="665324"/>
            </a:xfrm>
            <a:prstGeom prst="teardrop">
              <a:avLst>
                <a:gd name="adj" fmla="val 109835"/>
              </a:avLst>
            </a:prstGeom>
            <a:gradFill flip="none" rotWithShape="1">
              <a:gsLst>
                <a:gs pos="0">
                  <a:schemeClr val="accent1">
                    <a:lumMod val="50000"/>
                  </a:schemeClr>
                </a:gs>
                <a:gs pos="100000">
                  <a:schemeClr val="accent1"/>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48" name="Teardrop 47" descr="Teardrop">
              <a:extLst>
                <a:ext uri="{FF2B5EF4-FFF2-40B4-BE49-F238E27FC236}">
                  <a16:creationId xmlns:a16="http://schemas.microsoft.com/office/drawing/2014/main" id="{2695A118-A282-4D30-9B57-DC5F84BD5606}"/>
                </a:ext>
              </a:extLst>
            </p:cNvPr>
            <p:cNvSpPr/>
            <p:nvPr/>
          </p:nvSpPr>
          <p:spPr>
            <a:xfrm rot="7971563">
              <a:off x="725709" y="1547221"/>
              <a:ext cx="529552" cy="532259"/>
            </a:xfrm>
            <a:prstGeom prst="teardrop">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r>
                <a:rPr lang="en-gb" sz="825">
                  <a:solidFill>
                    <a:srgbClr val="FEC91B">
                      <a:lumMod val="20000"/>
                      <a:lumOff val="80000"/>
                    </a:srgbClr>
                  </a:solidFill>
                  <a:latin typeface="Franklin Gothic Book" panose="020B0503020102020204" pitchFamily="34" charset="0"/>
                </a:rPr>
                <a:t>28/05/201</a:t>
              </a:r>
            </a:p>
          </p:txBody>
        </p:sp>
        <p:sp>
          <p:nvSpPr>
            <p:cNvPr id="46" name="Oval 45" descr="Milestone date in a circle">
              <a:extLst>
                <a:ext uri="{FF2B5EF4-FFF2-40B4-BE49-F238E27FC236}">
                  <a16:creationId xmlns:a16="http://schemas.microsoft.com/office/drawing/2014/main" id="{A530E562-E47F-4034-A57D-41946DA52468}"/>
                </a:ext>
              </a:extLst>
            </p:cNvPr>
            <p:cNvSpPr/>
            <p:nvPr/>
          </p:nvSpPr>
          <p:spPr>
            <a:xfrm>
              <a:off x="526375" y="1564612"/>
              <a:ext cx="938486" cy="5163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685800"/>
              <a:r>
                <a:rPr lang="en-US" sz="900">
                  <a:solidFill>
                    <a:srgbClr val="000000"/>
                  </a:solidFill>
                  <a:latin typeface="Franklin Gothic Book" panose="020B0503020102020204" pitchFamily="34" charset="0"/>
                </a:rPr>
                <a:t>Bucureşti</a:t>
              </a:r>
              <a:endParaRPr lang="en-US" sz="900">
                <a:solidFill>
                  <a:srgbClr val="8F5DA2">
                    <a:lumMod val="50000"/>
                  </a:srgbClr>
                </a:solidFill>
                <a:latin typeface="Franklin Gothic Book" panose="020B0503020102020204" pitchFamily="34" charset="0"/>
              </a:endParaRPr>
            </a:p>
          </p:txBody>
        </p:sp>
        <p:sp>
          <p:nvSpPr>
            <p:cNvPr id="64" name="TextBox 114" descr="Milestone title">
              <a:extLst>
                <a:ext uri="{FF2B5EF4-FFF2-40B4-BE49-F238E27FC236}">
                  <a16:creationId xmlns:a16="http://schemas.microsoft.com/office/drawing/2014/main" id="{E467C360-8A6D-4F25-945B-4DAECCA10219}"/>
                </a:ext>
              </a:extLst>
            </p:cNvPr>
            <p:cNvSpPr txBox="1"/>
            <p:nvPr/>
          </p:nvSpPr>
          <p:spPr>
            <a:xfrm>
              <a:off x="511390" y="1372023"/>
              <a:ext cx="958190" cy="7297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685800"/>
              <a:r>
                <a:rPr lang="en-US" sz="1200" b="1">
                  <a:solidFill>
                    <a:srgbClr val="000000"/>
                  </a:solidFill>
                  <a:latin typeface="IntelOne Display Regular"/>
                  <a:cs typeface="Courier New" panose="02070309020205020404" pitchFamily="49" charset="0"/>
                </a:rPr>
                <a:t>Facultate</a:t>
              </a:r>
              <a:endParaRPr lang="en-US" sz="1200" b="1">
                <a:solidFill>
                  <a:srgbClr val="8F5DA2">
                    <a:lumMod val="50000"/>
                  </a:srgbClr>
                </a:solidFill>
                <a:latin typeface="IntelOne Display Regular"/>
                <a:cs typeface="Courier New" panose="02070309020205020404" pitchFamily="49" charset="0"/>
              </a:endParaRPr>
            </a:p>
          </p:txBody>
        </p:sp>
      </p:grpSp>
      <p:grpSp>
        <p:nvGrpSpPr>
          <p:cNvPr id="84" name="Group 83">
            <a:extLst>
              <a:ext uri="{FF2B5EF4-FFF2-40B4-BE49-F238E27FC236}">
                <a16:creationId xmlns:a16="http://schemas.microsoft.com/office/drawing/2014/main" id="{04E2973B-FC43-4ED9-8C3F-C9D4B17F5D78}"/>
              </a:ext>
            </a:extLst>
          </p:cNvPr>
          <p:cNvGrpSpPr/>
          <p:nvPr/>
        </p:nvGrpSpPr>
        <p:grpSpPr>
          <a:xfrm>
            <a:off x="47780" y="1141393"/>
            <a:ext cx="8283782" cy="4757282"/>
            <a:chOff x="46683" y="1090856"/>
            <a:chExt cx="8283782" cy="4757282"/>
          </a:xfrm>
        </p:grpSpPr>
        <p:sp>
          <p:nvSpPr>
            <p:cNvPr id="56" name="Carare" descr="Curvy line">
              <a:extLst>
                <a:ext uri="{FF2B5EF4-FFF2-40B4-BE49-F238E27FC236}">
                  <a16:creationId xmlns:a16="http://schemas.microsoft.com/office/drawing/2014/main" id="{CB13DC24-FB76-4A37-99EE-E50F6F6092FB}"/>
                </a:ext>
              </a:extLst>
            </p:cNvPr>
            <p:cNvSpPr/>
            <p:nvPr/>
          </p:nvSpPr>
          <p:spPr>
            <a:xfrm>
              <a:off x="148441" y="1090856"/>
              <a:ext cx="8029402" cy="4757282"/>
            </a:xfrm>
            <a:custGeom>
              <a:avLst/>
              <a:gdLst>
                <a:gd name="connsiteX0" fmla="*/ 0 w 685800"/>
                <a:gd name="connsiteY0" fmla="*/ 0 h 3781425"/>
                <a:gd name="connsiteX1" fmla="*/ 685800 w 685800"/>
                <a:gd name="connsiteY1" fmla="*/ 0 h 3781425"/>
                <a:gd name="connsiteX2" fmla="*/ 685800 w 685800"/>
                <a:gd name="connsiteY2" fmla="*/ 3781425 h 3781425"/>
                <a:gd name="connsiteX3" fmla="*/ 0 w 685800"/>
                <a:gd name="connsiteY3" fmla="*/ 3781425 h 3781425"/>
                <a:gd name="connsiteX4" fmla="*/ 0 w 685800"/>
                <a:gd name="connsiteY4" fmla="*/ 0 h 3781425"/>
                <a:gd name="connsiteX0" fmla="*/ 0 w 705125"/>
                <a:gd name="connsiteY0" fmla="*/ 0 h 3781425"/>
                <a:gd name="connsiteX1" fmla="*/ 685800 w 705125"/>
                <a:gd name="connsiteY1" fmla="*/ 0 h 3781425"/>
                <a:gd name="connsiteX2" fmla="*/ 704850 w 705125"/>
                <a:gd name="connsiteY2" fmla="*/ 809625 h 3781425"/>
                <a:gd name="connsiteX3" fmla="*/ 685800 w 705125"/>
                <a:gd name="connsiteY3" fmla="*/ 3781425 h 3781425"/>
                <a:gd name="connsiteX4" fmla="*/ 0 w 705125"/>
                <a:gd name="connsiteY4" fmla="*/ 3781425 h 3781425"/>
                <a:gd name="connsiteX5" fmla="*/ 0 w 705125"/>
                <a:gd name="connsiteY5" fmla="*/ 0 h 3781425"/>
                <a:gd name="connsiteX0" fmla="*/ 104775 w 809900"/>
                <a:gd name="connsiteY0" fmla="*/ 0 h 3781425"/>
                <a:gd name="connsiteX1" fmla="*/ 790575 w 809900"/>
                <a:gd name="connsiteY1" fmla="*/ 0 h 3781425"/>
                <a:gd name="connsiteX2" fmla="*/ 809625 w 809900"/>
                <a:gd name="connsiteY2" fmla="*/ 809625 h 3781425"/>
                <a:gd name="connsiteX3" fmla="*/ 790575 w 809900"/>
                <a:gd name="connsiteY3" fmla="*/ 3781425 h 3781425"/>
                <a:gd name="connsiteX4" fmla="*/ 104775 w 809900"/>
                <a:gd name="connsiteY4" fmla="*/ 3781425 h 3781425"/>
                <a:gd name="connsiteX5" fmla="*/ 0 w 809900"/>
                <a:gd name="connsiteY5" fmla="*/ 809625 h 3781425"/>
                <a:gd name="connsiteX6" fmla="*/ 104775 w 809900"/>
                <a:gd name="connsiteY6" fmla="*/ 0 h 3781425"/>
                <a:gd name="connsiteX0" fmla="*/ 104775 w 866775"/>
                <a:gd name="connsiteY0" fmla="*/ 0 h 3781425"/>
                <a:gd name="connsiteX1" fmla="*/ 790575 w 866775"/>
                <a:gd name="connsiteY1" fmla="*/ 0 h 3781425"/>
                <a:gd name="connsiteX2" fmla="*/ 809625 w 866775"/>
                <a:gd name="connsiteY2" fmla="*/ 809625 h 3781425"/>
                <a:gd name="connsiteX3" fmla="*/ 866775 w 866775"/>
                <a:gd name="connsiteY3" fmla="*/ 2171700 h 3781425"/>
                <a:gd name="connsiteX4" fmla="*/ 790575 w 866775"/>
                <a:gd name="connsiteY4" fmla="*/ 3781425 h 3781425"/>
                <a:gd name="connsiteX5" fmla="*/ 104775 w 866775"/>
                <a:gd name="connsiteY5" fmla="*/ 3781425 h 3781425"/>
                <a:gd name="connsiteX6" fmla="*/ 0 w 866775"/>
                <a:gd name="connsiteY6" fmla="*/ 809625 h 3781425"/>
                <a:gd name="connsiteX7" fmla="*/ 104775 w 866775"/>
                <a:gd name="connsiteY7" fmla="*/ 0 h 3781425"/>
                <a:gd name="connsiteX0" fmla="*/ 107604 w 869604"/>
                <a:gd name="connsiteY0" fmla="*/ 0 h 3781425"/>
                <a:gd name="connsiteX1" fmla="*/ 793404 w 869604"/>
                <a:gd name="connsiteY1" fmla="*/ 0 h 3781425"/>
                <a:gd name="connsiteX2" fmla="*/ 812454 w 869604"/>
                <a:gd name="connsiteY2" fmla="*/ 809625 h 3781425"/>
                <a:gd name="connsiteX3" fmla="*/ 869604 w 869604"/>
                <a:gd name="connsiteY3" fmla="*/ 2171700 h 3781425"/>
                <a:gd name="connsiteX4" fmla="*/ 793404 w 869604"/>
                <a:gd name="connsiteY4" fmla="*/ 3781425 h 3781425"/>
                <a:gd name="connsiteX5" fmla="*/ 107604 w 869604"/>
                <a:gd name="connsiteY5" fmla="*/ 3781425 h 3781425"/>
                <a:gd name="connsiteX6" fmla="*/ 21879 w 869604"/>
                <a:gd name="connsiteY6" fmla="*/ 2219325 h 3781425"/>
                <a:gd name="connsiteX7" fmla="*/ 2829 w 869604"/>
                <a:gd name="connsiteY7" fmla="*/ 809625 h 3781425"/>
                <a:gd name="connsiteX8" fmla="*/ 107604 w 869604"/>
                <a:gd name="connsiteY8" fmla="*/ 0 h 3781425"/>
                <a:gd name="connsiteX0" fmla="*/ 107604 w 2222159"/>
                <a:gd name="connsiteY0" fmla="*/ 0 h 3781425"/>
                <a:gd name="connsiteX1" fmla="*/ 793404 w 2222159"/>
                <a:gd name="connsiteY1" fmla="*/ 0 h 3781425"/>
                <a:gd name="connsiteX2" fmla="*/ 2222154 w 2222159"/>
                <a:gd name="connsiteY2" fmla="*/ 1009650 h 3781425"/>
                <a:gd name="connsiteX3" fmla="*/ 869604 w 2222159"/>
                <a:gd name="connsiteY3" fmla="*/ 2171700 h 3781425"/>
                <a:gd name="connsiteX4" fmla="*/ 793404 w 2222159"/>
                <a:gd name="connsiteY4" fmla="*/ 3781425 h 3781425"/>
                <a:gd name="connsiteX5" fmla="*/ 107604 w 2222159"/>
                <a:gd name="connsiteY5" fmla="*/ 3781425 h 3781425"/>
                <a:gd name="connsiteX6" fmla="*/ 21879 w 2222159"/>
                <a:gd name="connsiteY6" fmla="*/ 2219325 h 3781425"/>
                <a:gd name="connsiteX7" fmla="*/ 2829 w 2222159"/>
                <a:gd name="connsiteY7" fmla="*/ 809625 h 3781425"/>
                <a:gd name="connsiteX8" fmla="*/ 107604 w 2222159"/>
                <a:gd name="connsiteY8" fmla="*/ 0 h 3781425"/>
                <a:gd name="connsiteX0" fmla="*/ 85837 w 2200392"/>
                <a:gd name="connsiteY0" fmla="*/ 0 h 3781425"/>
                <a:gd name="connsiteX1" fmla="*/ 771637 w 2200392"/>
                <a:gd name="connsiteY1" fmla="*/ 0 h 3781425"/>
                <a:gd name="connsiteX2" fmla="*/ 2200387 w 2200392"/>
                <a:gd name="connsiteY2" fmla="*/ 1009650 h 3781425"/>
                <a:gd name="connsiteX3" fmla="*/ 847837 w 2200392"/>
                <a:gd name="connsiteY3" fmla="*/ 2171700 h 3781425"/>
                <a:gd name="connsiteX4" fmla="*/ 771637 w 2200392"/>
                <a:gd name="connsiteY4" fmla="*/ 3781425 h 3781425"/>
                <a:gd name="connsiteX5" fmla="*/ 85837 w 2200392"/>
                <a:gd name="connsiteY5" fmla="*/ 3781425 h 3781425"/>
                <a:gd name="connsiteX6" fmla="*/ 112 w 2200392"/>
                <a:gd name="connsiteY6" fmla="*/ 2219325 h 3781425"/>
                <a:gd name="connsiteX7" fmla="*/ 2038462 w 2200392"/>
                <a:gd name="connsiteY7" fmla="*/ 1000125 h 3781425"/>
                <a:gd name="connsiteX8" fmla="*/ 85837 w 2200392"/>
                <a:gd name="connsiteY8" fmla="*/ 0 h 3781425"/>
                <a:gd name="connsiteX0" fmla="*/ 266812 w 2200392"/>
                <a:gd name="connsiteY0" fmla="*/ 800100 h 3781425"/>
                <a:gd name="connsiteX1" fmla="*/ 771637 w 2200392"/>
                <a:gd name="connsiteY1" fmla="*/ 0 h 3781425"/>
                <a:gd name="connsiteX2" fmla="*/ 2200387 w 2200392"/>
                <a:gd name="connsiteY2" fmla="*/ 1009650 h 3781425"/>
                <a:gd name="connsiteX3" fmla="*/ 847837 w 2200392"/>
                <a:gd name="connsiteY3" fmla="*/ 2171700 h 3781425"/>
                <a:gd name="connsiteX4" fmla="*/ 771637 w 2200392"/>
                <a:gd name="connsiteY4" fmla="*/ 3781425 h 3781425"/>
                <a:gd name="connsiteX5" fmla="*/ 85837 w 2200392"/>
                <a:gd name="connsiteY5" fmla="*/ 3781425 h 3781425"/>
                <a:gd name="connsiteX6" fmla="*/ 112 w 2200392"/>
                <a:gd name="connsiteY6" fmla="*/ 2219325 h 3781425"/>
                <a:gd name="connsiteX7" fmla="*/ 2038462 w 2200392"/>
                <a:gd name="connsiteY7" fmla="*/ 1000125 h 3781425"/>
                <a:gd name="connsiteX8" fmla="*/ 266812 w 2200392"/>
                <a:gd name="connsiteY8" fmla="*/ 800100 h 3781425"/>
                <a:gd name="connsiteX0" fmla="*/ 266812 w 2200392"/>
                <a:gd name="connsiteY0" fmla="*/ 657225 h 3638550"/>
                <a:gd name="connsiteX1" fmla="*/ 704962 w 2200392"/>
                <a:gd name="connsiteY1" fmla="*/ 0 h 3638550"/>
                <a:gd name="connsiteX2" fmla="*/ 2200387 w 2200392"/>
                <a:gd name="connsiteY2" fmla="*/ 866775 h 3638550"/>
                <a:gd name="connsiteX3" fmla="*/ 847837 w 2200392"/>
                <a:gd name="connsiteY3" fmla="*/ 2028825 h 3638550"/>
                <a:gd name="connsiteX4" fmla="*/ 771637 w 2200392"/>
                <a:gd name="connsiteY4" fmla="*/ 3638550 h 3638550"/>
                <a:gd name="connsiteX5" fmla="*/ 85837 w 2200392"/>
                <a:gd name="connsiteY5" fmla="*/ 3638550 h 3638550"/>
                <a:gd name="connsiteX6" fmla="*/ 112 w 2200392"/>
                <a:gd name="connsiteY6" fmla="*/ 2076450 h 3638550"/>
                <a:gd name="connsiteX7" fmla="*/ 2038462 w 2200392"/>
                <a:gd name="connsiteY7" fmla="*/ 857250 h 3638550"/>
                <a:gd name="connsiteX8" fmla="*/ 266812 w 2200392"/>
                <a:gd name="connsiteY8" fmla="*/ 657225 h 3638550"/>
                <a:gd name="connsiteX0" fmla="*/ 266812 w 2200392"/>
                <a:gd name="connsiteY0" fmla="*/ 590550 h 3571875"/>
                <a:gd name="connsiteX1" fmla="*/ 704962 w 2200392"/>
                <a:gd name="connsiteY1" fmla="*/ 0 h 3571875"/>
                <a:gd name="connsiteX2" fmla="*/ 2200387 w 2200392"/>
                <a:gd name="connsiteY2" fmla="*/ 800100 h 3571875"/>
                <a:gd name="connsiteX3" fmla="*/ 847837 w 2200392"/>
                <a:gd name="connsiteY3" fmla="*/ 1962150 h 3571875"/>
                <a:gd name="connsiteX4" fmla="*/ 771637 w 2200392"/>
                <a:gd name="connsiteY4" fmla="*/ 3571875 h 3571875"/>
                <a:gd name="connsiteX5" fmla="*/ 85837 w 2200392"/>
                <a:gd name="connsiteY5" fmla="*/ 3571875 h 3571875"/>
                <a:gd name="connsiteX6" fmla="*/ 112 w 2200392"/>
                <a:gd name="connsiteY6" fmla="*/ 2009775 h 3571875"/>
                <a:gd name="connsiteX7" fmla="*/ 2038462 w 2200392"/>
                <a:gd name="connsiteY7" fmla="*/ 790575 h 3571875"/>
                <a:gd name="connsiteX8" fmla="*/ 266812 w 2200392"/>
                <a:gd name="connsiteY8" fmla="*/ 590550 h 3571875"/>
                <a:gd name="connsiteX0" fmla="*/ 266812 w 2200393"/>
                <a:gd name="connsiteY0" fmla="*/ 590550 h 3571875"/>
                <a:gd name="connsiteX1" fmla="*/ 704962 w 2200393"/>
                <a:gd name="connsiteY1" fmla="*/ 0 h 3571875"/>
                <a:gd name="connsiteX2" fmla="*/ 2200387 w 2200393"/>
                <a:gd name="connsiteY2" fmla="*/ 800100 h 3571875"/>
                <a:gd name="connsiteX3" fmla="*/ 847837 w 2200393"/>
                <a:gd name="connsiteY3" fmla="*/ 1962150 h 3571875"/>
                <a:gd name="connsiteX4" fmla="*/ 771637 w 2200393"/>
                <a:gd name="connsiteY4" fmla="*/ 3571875 h 3571875"/>
                <a:gd name="connsiteX5" fmla="*/ 85837 w 2200393"/>
                <a:gd name="connsiteY5" fmla="*/ 3571875 h 3571875"/>
                <a:gd name="connsiteX6" fmla="*/ 112 w 2200393"/>
                <a:gd name="connsiteY6" fmla="*/ 2009775 h 3571875"/>
                <a:gd name="connsiteX7" fmla="*/ 2038462 w 2200393"/>
                <a:gd name="connsiteY7" fmla="*/ 790575 h 3571875"/>
                <a:gd name="connsiteX8" fmla="*/ 266812 w 2200393"/>
                <a:gd name="connsiteY8" fmla="*/ 590550 h 3571875"/>
                <a:gd name="connsiteX0" fmla="*/ 266812 w 2200392"/>
                <a:gd name="connsiteY0" fmla="*/ 123825 h 3105150"/>
                <a:gd name="connsiteX1" fmla="*/ 390637 w 2200392"/>
                <a:gd name="connsiteY1" fmla="*/ 0 h 3105150"/>
                <a:gd name="connsiteX2" fmla="*/ 2200387 w 2200392"/>
                <a:gd name="connsiteY2" fmla="*/ 333375 h 3105150"/>
                <a:gd name="connsiteX3" fmla="*/ 847837 w 2200392"/>
                <a:gd name="connsiteY3" fmla="*/ 1495425 h 3105150"/>
                <a:gd name="connsiteX4" fmla="*/ 771637 w 2200392"/>
                <a:gd name="connsiteY4" fmla="*/ 3105150 h 3105150"/>
                <a:gd name="connsiteX5" fmla="*/ 85837 w 2200392"/>
                <a:gd name="connsiteY5" fmla="*/ 3105150 h 3105150"/>
                <a:gd name="connsiteX6" fmla="*/ 112 w 2200392"/>
                <a:gd name="connsiteY6" fmla="*/ 1543050 h 3105150"/>
                <a:gd name="connsiteX7" fmla="*/ 2038462 w 2200392"/>
                <a:gd name="connsiteY7" fmla="*/ 323850 h 3105150"/>
                <a:gd name="connsiteX8" fmla="*/ 266812 w 2200392"/>
                <a:gd name="connsiteY8" fmla="*/ 123825 h 3105150"/>
                <a:gd name="connsiteX0" fmla="*/ 266812 w 2200392"/>
                <a:gd name="connsiteY0" fmla="*/ 123825 h 3105150"/>
                <a:gd name="connsiteX1" fmla="*/ 238237 w 2200392"/>
                <a:gd name="connsiteY1" fmla="*/ 0 h 3105150"/>
                <a:gd name="connsiteX2" fmla="*/ 2200387 w 2200392"/>
                <a:gd name="connsiteY2" fmla="*/ 333375 h 3105150"/>
                <a:gd name="connsiteX3" fmla="*/ 847837 w 2200392"/>
                <a:gd name="connsiteY3" fmla="*/ 1495425 h 3105150"/>
                <a:gd name="connsiteX4" fmla="*/ 771637 w 2200392"/>
                <a:gd name="connsiteY4" fmla="*/ 3105150 h 3105150"/>
                <a:gd name="connsiteX5" fmla="*/ 85837 w 2200392"/>
                <a:gd name="connsiteY5" fmla="*/ 3105150 h 3105150"/>
                <a:gd name="connsiteX6" fmla="*/ 112 w 2200392"/>
                <a:gd name="connsiteY6" fmla="*/ 1543050 h 3105150"/>
                <a:gd name="connsiteX7" fmla="*/ 2038462 w 2200392"/>
                <a:gd name="connsiteY7" fmla="*/ 323850 h 3105150"/>
                <a:gd name="connsiteX8" fmla="*/ 266812 w 2200392"/>
                <a:gd name="connsiteY8" fmla="*/ 123825 h 3105150"/>
                <a:gd name="connsiteX0" fmla="*/ 266812 w 2200392"/>
                <a:gd name="connsiteY0" fmla="*/ 133350 h 3114675"/>
                <a:gd name="connsiteX1" fmla="*/ 266812 w 2200392"/>
                <a:gd name="connsiteY1" fmla="*/ 0 h 3114675"/>
                <a:gd name="connsiteX2" fmla="*/ 2200387 w 2200392"/>
                <a:gd name="connsiteY2" fmla="*/ 342900 h 3114675"/>
                <a:gd name="connsiteX3" fmla="*/ 847837 w 2200392"/>
                <a:gd name="connsiteY3" fmla="*/ 1504950 h 3114675"/>
                <a:gd name="connsiteX4" fmla="*/ 771637 w 2200392"/>
                <a:gd name="connsiteY4" fmla="*/ 3114675 h 3114675"/>
                <a:gd name="connsiteX5" fmla="*/ 85837 w 2200392"/>
                <a:gd name="connsiteY5" fmla="*/ 3114675 h 3114675"/>
                <a:gd name="connsiteX6" fmla="*/ 112 w 2200392"/>
                <a:gd name="connsiteY6" fmla="*/ 1552575 h 3114675"/>
                <a:gd name="connsiteX7" fmla="*/ 2038462 w 2200392"/>
                <a:gd name="connsiteY7" fmla="*/ 333375 h 3114675"/>
                <a:gd name="connsiteX8" fmla="*/ 266812 w 2200392"/>
                <a:gd name="connsiteY8" fmla="*/ 133350 h 3114675"/>
                <a:gd name="connsiteX0" fmla="*/ 266812 w 2200392"/>
                <a:gd name="connsiteY0" fmla="*/ 76200 h 3057525"/>
                <a:gd name="connsiteX1" fmla="*/ 276337 w 2200392"/>
                <a:gd name="connsiteY1" fmla="*/ 0 h 3057525"/>
                <a:gd name="connsiteX2" fmla="*/ 2200387 w 2200392"/>
                <a:gd name="connsiteY2" fmla="*/ 285750 h 3057525"/>
                <a:gd name="connsiteX3" fmla="*/ 847837 w 2200392"/>
                <a:gd name="connsiteY3" fmla="*/ 1447800 h 3057525"/>
                <a:gd name="connsiteX4" fmla="*/ 771637 w 2200392"/>
                <a:gd name="connsiteY4" fmla="*/ 3057525 h 3057525"/>
                <a:gd name="connsiteX5" fmla="*/ 85837 w 2200392"/>
                <a:gd name="connsiteY5" fmla="*/ 3057525 h 3057525"/>
                <a:gd name="connsiteX6" fmla="*/ 112 w 2200392"/>
                <a:gd name="connsiteY6" fmla="*/ 1495425 h 3057525"/>
                <a:gd name="connsiteX7" fmla="*/ 2038462 w 2200392"/>
                <a:gd name="connsiteY7" fmla="*/ 276225 h 3057525"/>
                <a:gd name="connsiteX8" fmla="*/ 266812 w 2200392"/>
                <a:gd name="connsiteY8" fmla="*/ 76200 h 3057525"/>
                <a:gd name="connsiteX0" fmla="*/ 266812 w 2200392"/>
                <a:gd name="connsiteY0" fmla="*/ 76200 h 3057525"/>
                <a:gd name="connsiteX1" fmla="*/ 276337 w 2200392"/>
                <a:gd name="connsiteY1" fmla="*/ 0 h 3057525"/>
                <a:gd name="connsiteX2" fmla="*/ 2200387 w 2200392"/>
                <a:gd name="connsiteY2" fmla="*/ 285750 h 3057525"/>
                <a:gd name="connsiteX3" fmla="*/ 847837 w 2200392"/>
                <a:gd name="connsiteY3" fmla="*/ 1447800 h 3057525"/>
                <a:gd name="connsiteX4" fmla="*/ 771637 w 2200392"/>
                <a:gd name="connsiteY4" fmla="*/ 3057525 h 3057525"/>
                <a:gd name="connsiteX5" fmla="*/ 85837 w 2200392"/>
                <a:gd name="connsiteY5" fmla="*/ 3057525 h 3057525"/>
                <a:gd name="connsiteX6" fmla="*/ 112 w 2200392"/>
                <a:gd name="connsiteY6" fmla="*/ 1495425 h 3057525"/>
                <a:gd name="connsiteX7" fmla="*/ 2038462 w 2200392"/>
                <a:gd name="connsiteY7" fmla="*/ 276225 h 3057525"/>
                <a:gd name="connsiteX8" fmla="*/ 266812 w 2200392"/>
                <a:gd name="connsiteY8" fmla="*/ 76200 h 3057525"/>
                <a:gd name="connsiteX0" fmla="*/ 266812 w 2200392"/>
                <a:gd name="connsiteY0" fmla="*/ 76200 h 3057525"/>
                <a:gd name="connsiteX1" fmla="*/ 276337 w 2200392"/>
                <a:gd name="connsiteY1" fmla="*/ 0 h 3057525"/>
                <a:gd name="connsiteX2" fmla="*/ 2200387 w 2200392"/>
                <a:gd name="connsiteY2" fmla="*/ 285750 h 3057525"/>
                <a:gd name="connsiteX3" fmla="*/ 847837 w 2200392"/>
                <a:gd name="connsiteY3" fmla="*/ 1447800 h 3057525"/>
                <a:gd name="connsiteX4" fmla="*/ 771637 w 2200392"/>
                <a:gd name="connsiteY4" fmla="*/ 3057525 h 3057525"/>
                <a:gd name="connsiteX5" fmla="*/ 85837 w 2200392"/>
                <a:gd name="connsiteY5" fmla="*/ 3057525 h 3057525"/>
                <a:gd name="connsiteX6" fmla="*/ 112 w 2200392"/>
                <a:gd name="connsiteY6" fmla="*/ 1495425 h 3057525"/>
                <a:gd name="connsiteX7" fmla="*/ 2038462 w 2200392"/>
                <a:gd name="connsiteY7" fmla="*/ 276225 h 3057525"/>
                <a:gd name="connsiteX8" fmla="*/ 266812 w 2200392"/>
                <a:gd name="connsiteY8" fmla="*/ 76200 h 3057525"/>
                <a:gd name="connsiteX0" fmla="*/ 266811 w 2200391"/>
                <a:gd name="connsiteY0" fmla="*/ 76200 h 3057525"/>
                <a:gd name="connsiteX1" fmla="*/ 276336 w 2200391"/>
                <a:gd name="connsiteY1" fmla="*/ 0 h 3057525"/>
                <a:gd name="connsiteX2" fmla="*/ 2200386 w 2200391"/>
                <a:gd name="connsiteY2" fmla="*/ 285750 h 3057525"/>
                <a:gd name="connsiteX3" fmla="*/ 847836 w 2200391"/>
                <a:gd name="connsiteY3" fmla="*/ 1447800 h 3057525"/>
                <a:gd name="connsiteX4" fmla="*/ 771636 w 2200391"/>
                <a:gd name="connsiteY4" fmla="*/ 3057525 h 3057525"/>
                <a:gd name="connsiteX5" fmla="*/ 85836 w 2200391"/>
                <a:gd name="connsiteY5" fmla="*/ 3057525 h 3057525"/>
                <a:gd name="connsiteX6" fmla="*/ 111 w 2200391"/>
                <a:gd name="connsiteY6" fmla="*/ 1495425 h 3057525"/>
                <a:gd name="connsiteX7" fmla="*/ 2042090 w 2200391"/>
                <a:gd name="connsiteY7" fmla="*/ 272588 h 3057525"/>
                <a:gd name="connsiteX8" fmla="*/ 266811 w 2200391"/>
                <a:gd name="connsiteY8" fmla="*/ 76200 h 3057525"/>
                <a:gd name="connsiteX0" fmla="*/ 266811 w 2200391"/>
                <a:gd name="connsiteY0" fmla="*/ 76200 h 3057525"/>
                <a:gd name="connsiteX1" fmla="*/ 276336 w 2200391"/>
                <a:gd name="connsiteY1" fmla="*/ 0 h 3057525"/>
                <a:gd name="connsiteX2" fmla="*/ 2200386 w 2200391"/>
                <a:gd name="connsiteY2" fmla="*/ 285750 h 3057525"/>
                <a:gd name="connsiteX3" fmla="*/ 847836 w 2200391"/>
                <a:gd name="connsiteY3" fmla="*/ 1447800 h 3057525"/>
                <a:gd name="connsiteX4" fmla="*/ 771636 w 2200391"/>
                <a:gd name="connsiteY4" fmla="*/ 3057525 h 3057525"/>
                <a:gd name="connsiteX5" fmla="*/ 85836 w 2200391"/>
                <a:gd name="connsiteY5" fmla="*/ 3057525 h 3057525"/>
                <a:gd name="connsiteX6" fmla="*/ 111 w 2200391"/>
                <a:gd name="connsiteY6" fmla="*/ 1495425 h 3057525"/>
                <a:gd name="connsiteX7" fmla="*/ 2042090 w 2200391"/>
                <a:gd name="connsiteY7" fmla="*/ 272588 h 3057525"/>
                <a:gd name="connsiteX8" fmla="*/ 266811 w 2200391"/>
                <a:gd name="connsiteY8" fmla="*/ 76200 h 3057525"/>
                <a:gd name="connsiteX0" fmla="*/ 364775 w 2200391"/>
                <a:gd name="connsiteY0" fmla="*/ 76200 h 3057525"/>
                <a:gd name="connsiteX1" fmla="*/ 276336 w 2200391"/>
                <a:gd name="connsiteY1" fmla="*/ 0 h 3057525"/>
                <a:gd name="connsiteX2" fmla="*/ 2200386 w 2200391"/>
                <a:gd name="connsiteY2" fmla="*/ 285750 h 3057525"/>
                <a:gd name="connsiteX3" fmla="*/ 847836 w 2200391"/>
                <a:gd name="connsiteY3" fmla="*/ 1447800 h 3057525"/>
                <a:gd name="connsiteX4" fmla="*/ 771636 w 2200391"/>
                <a:gd name="connsiteY4" fmla="*/ 3057525 h 3057525"/>
                <a:gd name="connsiteX5" fmla="*/ 85836 w 2200391"/>
                <a:gd name="connsiteY5" fmla="*/ 3057525 h 3057525"/>
                <a:gd name="connsiteX6" fmla="*/ 111 w 2200391"/>
                <a:gd name="connsiteY6" fmla="*/ 1495425 h 3057525"/>
                <a:gd name="connsiteX7" fmla="*/ 2042090 w 2200391"/>
                <a:gd name="connsiteY7" fmla="*/ 272588 h 3057525"/>
                <a:gd name="connsiteX8" fmla="*/ 364775 w 2200391"/>
                <a:gd name="connsiteY8" fmla="*/ 76200 h 3057525"/>
                <a:gd name="connsiteX0" fmla="*/ 364775 w 2200391"/>
                <a:gd name="connsiteY0" fmla="*/ 79836 h 3061161"/>
                <a:gd name="connsiteX1" fmla="*/ 363415 w 2200391"/>
                <a:gd name="connsiteY1" fmla="*/ 0 h 3061161"/>
                <a:gd name="connsiteX2" fmla="*/ 2200386 w 2200391"/>
                <a:gd name="connsiteY2" fmla="*/ 289386 h 3061161"/>
                <a:gd name="connsiteX3" fmla="*/ 847836 w 2200391"/>
                <a:gd name="connsiteY3" fmla="*/ 1451436 h 3061161"/>
                <a:gd name="connsiteX4" fmla="*/ 771636 w 2200391"/>
                <a:gd name="connsiteY4" fmla="*/ 3061161 h 3061161"/>
                <a:gd name="connsiteX5" fmla="*/ 85836 w 2200391"/>
                <a:gd name="connsiteY5" fmla="*/ 3061161 h 3061161"/>
                <a:gd name="connsiteX6" fmla="*/ 111 w 2200391"/>
                <a:gd name="connsiteY6" fmla="*/ 1499061 h 3061161"/>
                <a:gd name="connsiteX7" fmla="*/ 2042090 w 2200391"/>
                <a:gd name="connsiteY7" fmla="*/ 276224 h 3061161"/>
                <a:gd name="connsiteX8" fmla="*/ 364775 w 2200391"/>
                <a:gd name="connsiteY8" fmla="*/ 79836 h 3061161"/>
                <a:gd name="connsiteX0" fmla="*/ 364775 w 2200391"/>
                <a:gd name="connsiteY0" fmla="*/ 79836 h 3061161"/>
                <a:gd name="connsiteX1" fmla="*/ 348902 w 2200391"/>
                <a:gd name="connsiteY1" fmla="*/ 0 h 3061161"/>
                <a:gd name="connsiteX2" fmla="*/ 2200386 w 2200391"/>
                <a:gd name="connsiteY2" fmla="*/ 289386 h 3061161"/>
                <a:gd name="connsiteX3" fmla="*/ 847836 w 2200391"/>
                <a:gd name="connsiteY3" fmla="*/ 1451436 h 3061161"/>
                <a:gd name="connsiteX4" fmla="*/ 771636 w 2200391"/>
                <a:gd name="connsiteY4" fmla="*/ 3061161 h 3061161"/>
                <a:gd name="connsiteX5" fmla="*/ 85836 w 2200391"/>
                <a:gd name="connsiteY5" fmla="*/ 3061161 h 3061161"/>
                <a:gd name="connsiteX6" fmla="*/ 111 w 2200391"/>
                <a:gd name="connsiteY6" fmla="*/ 1499061 h 3061161"/>
                <a:gd name="connsiteX7" fmla="*/ 2042090 w 2200391"/>
                <a:gd name="connsiteY7" fmla="*/ 276224 h 3061161"/>
                <a:gd name="connsiteX8" fmla="*/ 364775 w 2200391"/>
                <a:gd name="connsiteY8" fmla="*/ 79836 h 3061161"/>
                <a:gd name="connsiteX0" fmla="*/ 335748 w 2200391"/>
                <a:gd name="connsiteY0" fmla="*/ 79836 h 3061161"/>
                <a:gd name="connsiteX1" fmla="*/ 348902 w 2200391"/>
                <a:gd name="connsiteY1" fmla="*/ 0 h 3061161"/>
                <a:gd name="connsiteX2" fmla="*/ 2200386 w 2200391"/>
                <a:gd name="connsiteY2" fmla="*/ 289386 h 3061161"/>
                <a:gd name="connsiteX3" fmla="*/ 847836 w 2200391"/>
                <a:gd name="connsiteY3" fmla="*/ 1451436 h 3061161"/>
                <a:gd name="connsiteX4" fmla="*/ 771636 w 2200391"/>
                <a:gd name="connsiteY4" fmla="*/ 3061161 h 3061161"/>
                <a:gd name="connsiteX5" fmla="*/ 85836 w 2200391"/>
                <a:gd name="connsiteY5" fmla="*/ 3061161 h 3061161"/>
                <a:gd name="connsiteX6" fmla="*/ 111 w 2200391"/>
                <a:gd name="connsiteY6" fmla="*/ 1499061 h 3061161"/>
                <a:gd name="connsiteX7" fmla="*/ 2042090 w 2200391"/>
                <a:gd name="connsiteY7" fmla="*/ 276224 h 3061161"/>
                <a:gd name="connsiteX8" fmla="*/ 335748 w 2200391"/>
                <a:gd name="connsiteY8" fmla="*/ 79836 h 3061161"/>
                <a:gd name="connsiteX0" fmla="*/ 350261 w 2200391"/>
                <a:gd name="connsiteY0" fmla="*/ 76199 h 3061161"/>
                <a:gd name="connsiteX1" fmla="*/ 348902 w 2200391"/>
                <a:gd name="connsiteY1" fmla="*/ 0 h 3061161"/>
                <a:gd name="connsiteX2" fmla="*/ 2200386 w 2200391"/>
                <a:gd name="connsiteY2" fmla="*/ 289386 h 3061161"/>
                <a:gd name="connsiteX3" fmla="*/ 847836 w 2200391"/>
                <a:gd name="connsiteY3" fmla="*/ 1451436 h 3061161"/>
                <a:gd name="connsiteX4" fmla="*/ 771636 w 2200391"/>
                <a:gd name="connsiteY4" fmla="*/ 3061161 h 3061161"/>
                <a:gd name="connsiteX5" fmla="*/ 85836 w 2200391"/>
                <a:gd name="connsiteY5" fmla="*/ 3061161 h 3061161"/>
                <a:gd name="connsiteX6" fmla="*/ 111 w 2200391"/>
                <a:gd name="connsiteY6" fmla="*/ 1499061 h 3061161"/>
                <a:gd name="connsiteX7" fmla="*/ 2042090 w 2200391"/>
                <a:gd name="connsiteY7" fmla="*/ 276224 h 3061161"/>
                <a:gd name="connsiteX8" fmla="*/ 350261 w 2200391"/>
                <a:gd name="connsiteY8" fmla="*/ 76199 h 3061161"/>
                <a:gd name="connsiteX0" fmla="*/ 350261 w 2200391"/>
                <a:gd name="connsiteY0" fmla="*/ 43468 h 3028430"/>
                <a:gd name="connsiteX1" fmla="*/ 345273 w 2200391"/>
                <a:gd name="connsiteY1" fmla="*/ 0 h 3028430"/>
                <a:gd name="connsiteX2" fmla="*/ 2200386 w 2200391"/>
                <a:gd name="connsiteY2" fmla="*/ 256655 h 3028430"/>
                <a:gd name="connsiteX3" fmla="*/ 847836 w 2200391"/>
                <a:gd name="connsiteY3" fmla="*/ 1418705 h 3028430"/>
                <a:gd name="connsiteX4" fmla="*/ 771636 w 2200391"/>
                <a:gd name="connsiteY4" fmla="*/ 3028430 h 3028430"/>
                <a:gd name="connsiteX5" fmla="*/ 85836 w 2200391"/>
                <a:gd name="connsiteY5" fmla="*/ 3028430 h 3028430"/>
                <a:gd name="connsiteX6" fmla="*/ 111 w 2200391"/>
                <a:gd name="connsiteY6" fmla="*/ 1466330 h 3028430"/>
                <a:gd name="connsiteX7" fmla="*/ 2042090 w 2200391"/>
                <a:gd name="connsiteY7" fmla="*/ 243493 h 3028430"/>
                <a:gd name="connsiteX8" fmla="*/ 350261 w 2200391"/>
                <a:gd name="connsiteY8" fmla="*/ 43468 h 3028430"/>
                <a:gd name="connsiteX0" fmla="*/ 350261 w 2200390"/>
                <a:gd name="connsiteY0" fmla="*/ 43468 h 3028430"/>
                <a:gd name="connsiteX1" fmla="*/ 345273 w 2200390"/>
                <a:gd name="connsiteY1" fmla="*/ 0 h 3028430"/>
                <a:gd name="connsiteX2" fmla="*/ 2200386 w 2200390"/>
                <a:gd name="connsiteY2" fmla="*/ 256655 h 3028430"/>
                <a:gd name="connsiteX3" fmla="*/ 201998 w 2200390"/>
                <a:gd name="connsiteY3" fmla="*/ 1487805 h 3028430"/>
                <a:gd name="connsiteX4" fmla="*/ 771636 w 2200390"/>
                <a:gd name="connsiteY4" fmla="*/ 3028430 h 3028430"/>
                <a:gd name="connsiteX5" fmla="*/ 85836 w 2200390"/>
                <a:gd name="connsiteY5" fmla="*/ 3028430 h 3028430"/>
                <a:gd name="connsiteX6" fmla="*/ 111 w 2200390"/>
                <a:gd name="connsiteY6" fmla="*/ 1466330 h 3028430"/>
                <a:gd name="connsiteX7" fmla="*/ 2042090 w 2200390"/>
                <a:gd name="connsiteY7" fmla="*/ 243493 h 3028430"/>
                <a:gd name="connsiteX8" fmla="*/ 350261 w 2200390"/>
                <a:gd name="connsiteY8" fmla="*/ 43468 h 3028430"/>
                <a:gd name="connsiteX0" fmla="*/ 350261 w 2200390"/>
                <a:gd name="connsiteY0" fmla="*/ 43468 h 3028430"/>
                <a:gd name="connsiteX1" fmla="*/ 345273 w 2200390"/>
                <a:gd name="connsiteY1" fmla="*/ 0 h 3028430"/>
                <a:gd name="connsiteX2" fmla="*/ 2200386 w 2200390"/>
                <a:gd name="connsiteY2" fmla="*/ 256655 h 3028430"/>
                <a:gd name="connsiteX3" fmla="*/ 201998 w 2200390"/>
                <a:gd name="connsiteY3" fmla="*/ 1487805 h 3028430"/>
                <a:gd name="connsiteX4" fmla="*/ 771636 w 2200390"/>
                <a:gd name="connsiteY4" fmla="*/ 3028430 h 3028430"/>
                <a:gd name="connsiteX5" fmla="*/ 85836 w 2200390"/>
                <a:gd name="connsiteY5" fmla="*/ 3028430 h 3028430"/>
                <a:gd name="connsiteX6" fmla="*/ 111 w 2200390"/>
                <a:gd name="connsiteY6" fmla="*/ 1466330 h 3028430"/>
                <a:gd name="connsiteX7" fmla="*/ 2042090 w 2200390"/>
                <a:gd name="connsiteY7" fmla="*/ 243493 h 3028430"/>
                <a:gd name="connsiteX8" fmla="*/ 350261 w 2200390"/>
                <a:gd name="connsiteY8" fmla="*/ 43468 h 3028430"/>
                <a:gd name="connsiteX0" fmla="*/ 350257 w 2200386"/>
                <a:gd name="connsiteY0" fmla="*/ 43468 h 3028430"/>
                <a:gd name="connsiteX1" fmla="*/ 345269 w 2200386"/>
                <a:gd name="connsiteY1" fmla="*/ 0 h 3028430"/>
                <a:gd name="connsiteX2" fmla="*/ 2200382 w 2200386"/>
                <a:gd name="connsiteY2" fmla="*/ 256655 h 3028430"/>
                <a:gd name="connsiteX3" fmla="*/ 201994 w 2200386"/>
                <a:gd name="connsiteY3" fmla="*/ 1487805 h 3028430"/>
                <a:gd name="connsiteX4" fmla="*/ 771632 w 2200386"/>
                <a:gd name="connsiteY4" fmla="*/ 3028430 h 3028430"/>
                <a:gd name="connsiteX5" fmla="*/ 85832 w 2200386"/>
                <a:gd name="connsiteY5" fmla="*/ 3028430 h 3028430"/>
                <a:gd name="connsiteX6" fmla="*/ 107 w 2200386"/>
                <a:gd name="connsiteY6" fmla="*/ 1466330 h 3028430"/>
                <a:gd name="connsiteX7" fmla="*/ 2042086 w 2200386"/>
                <a:gd name="connsiteY7" fmla="*/ 243493 h 3028430"/>
                <a:gd name="connsiteX8" fmla="*/ 350257 w 2200386"/>
                <a:gd name="connsiteY8" fmla="*/ 43468 h 3028430"/>
                <a:gd name="connsiteX0" fmla="*/ 350257 w 2564013"/>
                <a:gd name="connsiteY0" fmla="*/ 43468 h 3028430"/>
                <a:gd name="connsiteX1" fmla="*/ 345269 w 2564013"/>
                <a:gd name="connsiteY1" fmla="*/ 0 h 3028430"/>
                <a:gd name="connsiteX2" fmla="*/ 2200382 w 2564013"/>
                <a:gd name="connsiteY2" fmla="*/ 256655 h 3028430"/>
                <a:gd name="connsiteX3" fmla="*/ 201994 w 2564013"/>
                <a:gd name="connsiteY3" fmla="*/ 1487805 h 3028430"/>
                <a:gd name="connsiteX4" fmla="*/ 2564013 w 2564013"/>
                <a:gd name="connsiteY4" fmla="*/ 2333802 h 3028430"/>
                <a:gd name="connsiteX5" fmla="*/ 85832 w 2564013"/>
                <a:gd name="connsiteY5" fmla="*/ 3028430 h 3028430"/>
                <a:gd name="connsiteX6" fmla="*/ 107 w 2564013"/>
                <a:gd name="connsiteY6" fmla="*/ 1466330 h 3028430"/>
                <a:gd name="connsiteX7" fmla="*/ 2042086 w 2564013"/>
                <a:gd name="connsiteY7" fmla="*/ 243493 h 3028430"/>
                <a:gd name="connsiteX8" fmla="*/ 350257 w 2564013"/>
                <a:gd name="connsiteY8" fmla="*/ 43468 h 3028430"/>
                <a:gd name="connsiteX0" fmla="*/ 350257 w 2564013"/>
                <a:gd name="connsiteY0" fmla="*/ 43468 h 2435633"/>
                <a:gd name="connsiteX1" fmla="*/ 345269 w 2564013"/>
                <a:gd name="connsiteY1" fmla="*/ 0 h 2435633"/>
                <a:gd name="connsiteX2" fmla="*/ 2200382 w 2564013"/>
                <a:gd name="connsiteY2" fmla="*/ 256655 h 2435633"/>
                <a:gd name="connsiteX3" fmla="*/ 201994 w 2564013"/>
                <a:gd name="connsiteY3" fmla="*/ 1487805 h 2435633"/>
                <a:gd name="connsiteX4" fmla="*/ 2564013 w 2564013"/>
                <a:gd name="connsiteY4" fmla="*/ 2333802 h 2435633"/>
                <a:gd name="connsiteX5" fmla="*/ 2353520 w 2564013"/>
                <a:gd name="connsiteY5" fmla="*/ 2435633 h 2435633"/>
                <a:gd name="connsiteX6" fmla="*/ 107 w 2564013"/>
                <a:gd name="connsiteY6" fmla="*/ 1466330 h 2435633"/>
                <a:gd name="connsiteX7" fmla="*/ 2042086 w 2564013"/>
                <a:gd name="connsiteY7" fmla="*/ 243493 h 2435633"/>
                <a:gd name="connsiteX8" fmla="*/ 350257 w 2564013"/>
                <a:gd name="connsiteY8" fmla="*/ 43468 h 2435633"/>
                <a:gd name="connsiteX0" fmla="*/ 350257 w 2564013"/>
                <a:gd name="connsiteY0" fmla="*/ 43468 h 2435633"/>
                <a:gd name="connsiteX1" fmla="*/ 345269 w 2564013"/>
                <a:gd name="connsiteY1" fmla="*/ 0 h 2435633"/>
                <a:gd name="connsiteX2" fmla="*/ 2200382 w 2564013"/>
                <a:gd name="connsiteY2" fmla="*/ 256655 h 2435633"/>
                <a:gd name="connsiteX3" fmla="*/ 201994 w 2564013"/>
                <a:gd name="connsiteY3" fmla="*/ 1487805 h 2435633"/>
                <a:gd name="connsiteX4" fmla="*/ 2564013 w 2564013"/>
                <a:gd name="connsiteY4" fmla="*/ 2333802 h 2435633"/>
                <a:gd name="connsiteX5" fmla="*/ 2353520 w 2564013"/>
                <a:gd name="connsiteY5" fmla="*/ 2435633 h 2435633"/>
                <a:gd name="connsiteX6" fmla="*/ 107 w 2564013"/>
                <a:gd name="connsiteY6" fmla="*/ 1466330 h 2435633"/>
                <a:gd name="connsiteX7" fmla="*/ 2042086 w 2564013"/>
                <a:gd name="connsiteY7" fmla="*/ 243493 h 2435633"/>
                <a:gd name="connsiteX8" fmla="*/ 350257 w 2564013"/>
                <a:gd name="connsiteY8" fmla="*/ 43468 h 2435633"/>
                <a:gd name="connsiteX0" fmla="*/ 350257 w 2564013"/>
                <a:gd name="connsiteY0" fmla="*/ 43468 h 2435633"/>
                <a:gd name="connsiteX1" fmla="*/ 345269 w 2564013"/>
                <a:gd name="connsiteY1" fmla="*/ 0 h 2435633"/>
                <a:gd name="connsiteX2" fmla="*/ 2200382 w 2564013"/>
                <a:gd name="connsiteY2" fmla="*/ 256655 h 2435633"/>
                <a:gd name="connsiteX3" fmla="*/ 201994 w 2564013"/>
                <a:gd name="connsiteY3" fmla="*/ 1487805 h 2435633"/>
                <a:gd name="connsiteX4" fmla="*/ 2564013 w 2564013"/>
                <a:gd name="connsiteY4" fmla="*/ 2333802 h 2435633"/>
                <a:gd name="connsiteX5" fmla="*/ 2353520 w 2564013"/>
                <a:gd name="connsiteY5" fmla="*/ 2435633 h 2435633"/>
                <a:gd name="connsiteX6" fmla="*/ 107 w 2564013"/>
                <a:gd name="connsiteY6" fmla="*/ 1466330 h 2435633"/>
                <a:gd name="connsiteX7" fmla="*/ 2042086 w 2564013"/>
                <a:gd name="connsiteY7" fmla="*/ 243493 h 2435633"/>
                <a:gd name="connsiteX8" fmla="*/ 350257 w 2564013"/>
                <a:gd name="connsiteY8" fmla="*/ 43468 h 2435633"/>
                <a:gd name="connsiteX0" fmla="*/ 350257 w 2564013"/>
                <a:gd name="connsiteY0" fmla="*/ 43468 h 2435633"/>
                <a:gd name="connsiteX1" fmla="*/ 345269 w 2564013"/>
                <a:gd name="connsiteY1" fmla="*/ 0 h 2435633"/>
                <a:gd name="connsiteX2" fmla="*/ 2200382 w 2564013"/>
                <a:gd name="connsiteY2" fmla="*/ 256655 h 2435633"/>
                <a:gd name="connsiteX3" fmla="*/ 201994 w 2564013"/>
                <a:gd name="connsiteY3" fmla="*/ 1487805 h 2435633"/>
                <a:gd name="connsiteX4" fmla="*/ 2564013 w 2564013"/>
                <a:gd name="connsiteY4" fmla="*/ 2333802 h 2435633"/>
                <a:gd name="connsiteX5" fmla="*/ 2353520 w 2564013"/>
                <a:gd name="connsiteY5" fmla="*/ 2435633 h 2435633"/>
                <a:gd name="connsiteX6" fmla="*/ 107 w 2564013"/>
                <a:gd name="connsiteY6" fmla="*/ 1466330 h 2435633"/>
                <a:gd name="connsiteX7" fmla="*/ 2042086 w 2564013"/>
                <a:gd name="connsiteY7" fmla="*/ 243493 h 2435633"/>
                <a:gd name="connsiteX8" fmla="*/ 350257 w 2564013"/>
                <a:gd name="connsiteY8" fmla="*/ 43468 h 2435633"/>
                <a:gd name="connsiteX0" fmla="*/ 350257 w 2505960"/>
                <a:gd name="connsiteY0" fmla="*/ 43468 h 2435633"/>
                <a:gd name="connsiteX1" fmla="*/ 345269 w 2505960"/>
                <a:gd name="connsiteY1" fmla="*/ 0 h 2435633"/>
                <a:gd name="connsiteX2" fmla="*/ 2200382 w 2505960"/>
                <a:gd name="connsiteY2" fmla="*/ 256655 h 2435633"/>
                <a:gd name="connsiteX3" fmla="*/ 201994 w 2505960"/>
                <a:gd name="connsiteY3" fmla="*/ 1487805 h 2435633"/>
                <a:gd name="connsiteX4" fmla="*/ 2505960 w 2505960"/>
                <a:gd name="connsiteY4" fmla="*/ 2308345 h 2435633"/>
                <a:gd name="connsiteX5" fmla="*/ 2353520 w 2505960"/>
                <a:gd name="connsiteY5" fmla="*/ 2435633 h 2435633"/>
                <a:gd name="connsiteX6" fmla="*/ 107 w 2505960"/>
                <a:gd name="connsiteY6" fmla="*/ 1466330 h 2435633"/>
                <a:gd name="connsiteX7" fmla="*/ 2042086 w 2505960"/>
                <a:gd name="connsiteY7" fmla="*/ 243493 h 2435633"/>
                <a:gd name="connsiteX8" fmla="*/ 350257 w 2505960"/>
                <a:gd name="connsiteY8" fmla="*/ 43468 h 2435633"/>
                <a:gd name="connsiteX0" fmla="*/ 350257 w 2505960"/>
                <a:gd name="connsiteY0" fmla="*/ 43468 h 2435633"/>
                <a:gd name="connsiteX1" fmla="*/ 345269 w 2505960"/>
                <a:gd name="connsiteY1" fmla="*/ 0 h 2435633"/>
                <a:gd name="connsiteX2" fmla="*/ 2200382 w 2505960"/>
                <a:gd name="connsiteY2" fmla="*/ 256655 h 2435633"/>
                <a:gd name="connsiteX3" fmla="*/ 1068560 w 2505960"/>
                <a:gd name="connsiteY3" fmla="*/ 1363981 h 2435633"/>
                <a:gd name="connsiteX4" fmla="*/ 2505960 w 2505960"/>
                <a:gd name="connsiteY4" fmla="*/ 2308345 h 2435633"/>
                <a:gd name="connsiteX5" fmla="*/ 2353520 w 2505960"/>
                <a:gd name="connsiteY5" fmla="*/ 2435633 h 2435633"/>
                <a:gd name="connsiteX6" fmla="*/ 107 w 2505960"/>
                <a:gd name="connsiteY6" fmla="*/ 1466330 h 2435633"/>
                <a:gd name="connsiteX7" fmla="*/ 2042086 w 2505960"/>
                <a:gd name="connsiteY7" fmla="*/ 243493 h 2435633"/>
                <a:gd name="connsiteX8" fmla="*/ 350257 w 2505960"/>
                <a:gd name="connsiteY8" fmla="*/ 43468 h 2435633"/>
                <a:gd name="connsiteX0" fmla="*/ 4988 w 2160691"/>
                <a:gd name="connsiteY0" fmla="*/ 43468 h 2435633"/>
                <a:gd name="connsiteX1" fmla="*/ 0 w 2160691"/>
                <a:gd name="connsiteY1" fmla="*/ 0 h 2435633"/>
                <a:gd name="connsiteX2" fmla="*/ 1855113 w 2160691"/>
                <a:gd name="connsiteY2" fmla="*/ 256655 h 2435633"/>
                <a:gd name="connsiteX3" fmla="*/ 723291 w 2160691"/>
                <a:gd name="connsiteY3" fmla="*/ 1363981 h 2435633"/>
                <a:gd name="connsiteX4" fmla="*/ 2160691 w 2160691"/>
                <a:gd name="connsiteY4" fmla="*/ 2308345 h 2435633"/>
                <a:gd name="connsiteX5" fmla="*/ 2008251 w 2160691"/>
                <a:gd name="connsiteY5" fmla="*/ 2435633 h 2435633"/>
                <a:gd name="connsiteX6" fmla="*/ 502358 w 2160691"/>
                <a:gd name="connsiteY6" fmla="*/ 1342505 h 2435633"/>
                <a:gd name="connsiteX7" fmla="*/ 1696817 w 2160691"/>
                <a:gd name="connsiteY7" fmla="*/ 243493 h 2435633"/>
                <a:gd name="connsiteX8" fmla="*/ 4988 w 2160691"/>
                <a:gd name="connsiteY8" fmla="*/ 43468 h 2435633"/>
                <a:gd name="connsiteX0" fmla="*/ 4988 w 2160691"/>
                <a:gd name="connsiteY0" fmla="*/ 43468 h 2435633"/>
                <a:gd name="connsiteX1" fmla="*/ 0 w 2160691"/>
                <a:gd name="connsiteY1" fmla="*/ 0 h 2435633"/>
                <a:gd name="connsiteX2" fmla="*/ 1855113 w 2160691"/>
                <a:gd name="connsiteY2" fmla="*/ 256655 h 2435633"/>
                <a:gd name="connsiteX3" fmla="*/ 723291 w 2160691"/>
                <a:gd name="connsiteY3" fmla="*/ 1363981 h 2435633"/>
                <a:gd name="connsiteX4" fmla="*/ 2160691 w 2160691"/>
                <a:gd name="connsiteY4" fmla="*/ 2308345 h 2435633"/>
                <a:gd name="connsiteX5" fmla="*/ 2008251 w 2160691"/>
                <a:gd name="connsiteY5" fmla="*/ 2435633 h 2435633"/>
                <a:gd name="connsiteX6" fmla="*/ 502358 w 2160691"/>
                <a:gd name="connsiteY6" fmla="*/ 1342505 h 2435633"/>
                <a:gd name="connsiteX7" fmla="*/ 1696817 w 2160691"/>
                <a:gd name="connsiteY7" fmla="*/ 243493 h 2435633"/>
                <a:gd name="connsiteX8" fmla="*/ 4988 w 2160691"/>
                <a:gd name="connsiteY8" fmla="*/ 43468 h 2435633"/>
                <a:gd name="connsiteX0" fmla="*/ 4988 w 2236873"/>
                <a:gd name="connsiteY0" fmla="*/ 43468 h 2435633"/>
                <a:gd name="connsiteX1" fmla="*/ 0 w 2236873"/>
                <a:gd name="connsiteY1" fmla="*/ 0 h 2435633"/>
                <a:gd name="connsiteX2" fmla="*/ 1855113 w 2236873"/>
                <a:gd name="connsiteY2" fmla="*/ 256655 h 2435633"/>
                <a:gd name="connsiteX3" fmla="*/ 723291 w 2236873"/>
                <a:gd name="connsiteY3" fmla="*/ 1363981 h 2435633"/>
                <a:gd name="connsiteX4" fmla="*/ 2236873 w 2236873"/>
                <a:gd name="connsiteY4" fmla="*/ 1974971 h 2435633"/>
                <a:gd name="connsiteX5" fmla="*/ 2008251 w 2236873"/>
                <a:gd name="connsiteY5" fmla="*/ 2435633 h 2435633"/>
                <a:gd name="connsiteX6" fmla="*/ 502358 w 2236873"/>
                <a:gd name="connsiteY6" fmla="*/ 1342505 h 2435633"/>
                <a:gd name="connsiteX7" fmla="*/ 1696817 w 2236873"/>
                <a:gd name="connsiteY7" fmla="*/ 243493 h 2435633"/>
                <a:gd name="connsiteX8" fmla="*/ 4988 w 2236873"/>
                <a:gd name="connsiteY8" fmla="*/ 43468 h 2435633"/>
                <a:gd name="connsiteX0" fmla="*/ 4988 w 2236873"/>
                <a:gd name="connsiteY0" fmla="*/ 43468 h 2159408"/>
                <a:gd name="connsiteX1" fmla="*/ 0 w 2236873"/>
                <a:gd name="connsiteY1" fmla="*/ 0 h 2159408"/>
                <a:gd name="connsiteX2" fmla="*/ 1855113 w 2236873"/>
                <a:gd name="connsiteY2" fmla="*/ 256655 h 2159408"/>
                <a:gd name="connsiteX3" fmla="*/ 723291 w 2236873"/>
                <a:gd name="connsiteY3" fmla="*/ 1363981 h 2159408"/>
                <a:gd name="connsiteX4" fmla="*/ 2236873 w 2236873"/>
                <a:gd name="connsiteY4" fmla="*/ 1974971 h 2159408"/>
                <a:gd name="connsiteX5" fmla="*/ 2208228 w 2236873"/>
                <a:gd name="connsiteY5" fmla="*/ 2159408 h 2159408"/>
                <a:gd name="connsiteX6" fmla="*/ 502358 w 2236873"/>
                <a:gd name="connsiteY6" fmla="*/ 1342505 h 2159408"/>
                <a:gd name="connsiteX7" fmla="*/ 1696817 w 2236873"/>
                <a:gd name="connsiteY7" fmla="*/ 243493 h 2159408"/>
                <a:gd name="connsiteX8" fmla="*/ 4988 w 2236873"/>
                <a:gd name="connsiteY8" fmla="*/ 43468 h 2159408"/>
                <a:gd name="connsiteX0" fmla="*/ 4988 w 2255918"/>
                <a:gd name="connsiteY0" fmla="*/ 43468 h 2159408"/>
                <a:gd name="connsiteX1" fmla="*/ 0 w 2255918"/>
                <a:gd name="connsiteY1" fmla="*/ 0 h 2159408"/>
                <a:gd name="connsiteX2" fmla="*/ 1855113 w 2255918"/>
                <a:gd name="connsiteY2" fmla="*/ 256655 h 2159408"/>
                <a:gd name="connsiteX3" fmla="*/ 723291 w 2255918"/>
                <a:gd name="connsiteY3" fmla="*/ 1363981 h 2159408"/>
                <a:gd name="connsiteX4" fmla="*/ 2255918 w 2255918"/>
                <a:gd name="connsiteY4" fmla="*/ 1641597 h 2159408"/>
                <a:gd name="connsiteX5" fmla="*/ 2208228 w 2255918"/>
                <a:gd name="connsiteY5" fmla="*/ 2159408 h 2159408"/>
                <a:gd name="connsiteX6" fmla="*/ 502358 w 2255918"/>
                <a:gd name="connsiteY6" fmla="*/ 1342505 h 2159408"/>
                <a:gd name="connsiteX7" fmla="*/ 1696817 w 2255918"/>
                <a:gd name="connsiteY7" fmla="*/ 243493 h 2159408"/>
                <a:gd name="connsiteX8" fmla="*/ 4988 w 2255918"/>
                <a:gd name="connsiteY8" fmla="*/ 43468 h 2159408"/>
                <a:gd name="connsiteX0" fmla="*/ 4988 w 2265365"/>
                <a:gd name="connsiteY0" fmla="*/ 43468 h 1778409"/>
                <a:gd name="connsiteX1" fmla="*/ 0 w 2265365"/>
                <a:gd name="connsiteY1" fmla="*/ 0 h 1778409"/>
                <a:gd name="connsiteX2" fmla="*/ 1855113 w 2265365"/>
                <a:gd name="connsiteY2" fmla="*/ 256655 h 1778409"/>
                <a:gd name="connsiteX3" fmla="*/ 723291 w 2265365"/>
                <a:gd name="connsiteY3" fmla="*/ 1363981 h 1778409"/>
                <a:gd name="connsiteX4" fmla="*/ 2255918 w 2265365"/>
                <a:gd name="connsiteY4" fmla="*/ 1641597 h 1778409"/>
                <a:gd name="connsiteX5" fmla="*/ 2265365 w 2265365"/>
                <a:gd name="connsiteY5" fmla="*/ 1778409 h 1778409"/>
                <a:gd name="connsiteX6" fmla="*/ 502358 w 2265365"/>
                <a:gd name="connsiteY6" fmla="*/ 1342505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723291 w 2265365"/>
                <a:gd name="connsiteY3" fmla="*/ 1363981 h 1778409"/>
                <a:gd name="connsiteX4" fmla="*/ 2255918 w 2265365"/>
                <a:gd name="connsiteY4" fmla="*/ 1641597 h 1778409"/>
                <a:gd name="connsiteX5" fmla="*/ 2265365 w 2265365"/>
                <a:gd name="connsiteY5" fmla="*/ 1778409 h 1778409"/>
                <a:gd name="connsiteX6" fmla="*/ 502358 w 2265365"/>
                <a:gd name="connsiteY6" fmla="*/ 1342505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723291 w 2265365"/>
                <a:gd name="connsiteY3" fmla="*/ 1363981 h 1778409"/>
                <a:gd name="connsiteX4" fmla="*/ 2255918 w 2265365"/>
                <a:gd name="connsiteY4" fmla="*/ 1641597 h 1778409"/>
                <a:gd name="connsiteX5" fmla="*/ 2265365 w 2265365"/>
                <a:gd name="connsiteY5" fmla="*/ 1778409 h 1778409"/>
                <a:gd name="connsiteX6" fmla="*/ 502358 w 2265365"/>
                <a:gd name="connsiteY6" fmla="*/ 1342505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83004 w 2265365"/>
                <a:gd name="connsiteY3" fmla="*/ 1256818 h 1778409"/>
                <a:gd name="connsiteX4" fmla="*/ 2255918 w 2265365"/>
                <a:gd name="connsiteY4" fmla="*/ 1641597 h 1778409"/>
                <a:gd name="connsiteX5" fmla="*/ 2265365 w 2265365"/>
                <a:gd name="connsiteY5" fmla="*/ 1778409 h 1778409"/>
                <a:gd name="connsiteX6" fmla="*/ 502358 w 2265365"/>
                <a:gd name="connsiteY6" fmla="*/ 1342505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83004 w 2265365"/>
                <a:gd name="connsiteY3" fmla="*/ 1256818 h 1778409"/>
                <a:gd name="connsiteX4" fmla="*/ 2255918 w 2265365"/>
                <a:gd name="connsiteY4" fmla="*/ 1641597 h 1778409"/>
                <a:gd name="connsiteX5" fmla="*/ 2265365 w 2265365"/>
                <a:gd name="connsiteY5" fmla="*/ 1778409 h 1778409"/>
                <a:gd name="connsiteX6" fmla="*/ 854571 w 2265365"/>
                <a:gd name="connsiteY6" fmla="*/ 1274636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83004 w 2265365"/>
                <a:gd name="connsiteY3" fmla="*/ 1256818 h 1778409"/>
                <a:gd name="connsiteX4" fmla="*/ 2255918 w 2265365"/>
                <a:gd name="connsiteY4" fmla="*/ 1641597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18965 w 2265365"/>
                <a:gd name="connsiteY3" fmla="*/ 1049637 h 1778409"/>
                <a:gd name="connsiteX4" fmla="*/ 2255918 w 2265365"/>
                <a:gd name="connsiteY4" fmla="*/ 1641597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18965 w 2265365"/>
                <a:gd name="connsiteY3" fmla="*/ 1049637 h 1778409"/>
                <a:gd name="connsiteX4" fmla="*/ 2255918 w 2265365"/>
                <a:gd name="connsiteY4" fmla="*/ 1641597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5918 w 2265365"/>
                <a:gd name="connsiteY4" fmla="*/ 1641597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5918 w 2265365"/>
                <a:gd name="connsiteY4" fmla="*/ 1641597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2361 w 2265365"/>
                <a:gd name="connsiteY4" fmla="*/ 1677318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2361 w 2265365"/>
                <a:gd name="connsiteY4" fmla="*/ 1677318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2361 w 2265365"/>
                <a:gd name="connsiteY4" fmla="*/ 1677318 h 1778409"/>
                <a:gd name="connsiteX5" fmla="*/ 2265365 w 2265365"/>
                <a:gd name="connsiteY5" fmla="*/ 1778409 h 1778409"/>
                <a:gd name="connsiteX6" fmla="*/ 829668 w 2265365"/>
                <a:gd name="connsiteY6" fmla="*/ 1028161 h 1778409"/>
                <a:gd name="connsiteX7" fmla="*/ 1753740 w 2265365"/>
                <a:gd name="connsiteY7" fmla="*/ 26135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2361 w 2265365"/>
                <a:gd name="connsiteY4" fmla="*/ 1677318 h 1778409"/>
                <a:gd name="connsiteX5" fmla="*/ 2265365 w 2265365"/>
                <a:gd name="connsiteY5" fmla="*/ 1778409 h 1778409"/>
                <a:gd name="connsiteX6" fmla="*/ 829668 w 2265365"/>
                <a:gd name="connsiteY6" fmla="*/ 1028161 h 1778409"/>
                <a:gd name="connsiteX7" fmla="*/ 1753740 w 2265365"/>
                <a:gd name="connsiteY7" fmla="*/ 261353 h 1778409"/>
                <a:gd name="connsiteX8" fmla="*/ 4988 w 2265365"/>
                <a:gd name="connsiteY8" fmla="*/ 43468 h 1778409"/>
                <a:gd name="connsiteX0" fmla="*/ 4988 w 2284380"/>
                <a:gd name="connsiteY0" fmla="*/ 43468 h 1778409"/>
                <a:gd name="connsiteX1" fmla="*/ 0 w 2284380"/>
                <a:gd name="connsiteY1" fmla="*/ 0 h 1778409"/>
                <a:gd name="connsiteX2" fmla="*/ 1855113 w 2284380"/>
                <a:gd name="connsiteY2" fmla="*/ 256655 h 1778409"/>
                <a:gd name="connsiteX3" fmla="*/ 929639 w 2284380"/>
                <a:gd name="connsiteY3" fmla="*/ 1046065 h 1778409"/>
                <a:gd name="connsiteX4" fmla="*/ 2284380 w 2284380"/>
                <a:gd name="connsiteY4" fmla="*/ 1441560 h 1778409"/>
                <a:gd name="connsiteX5" fmla="*/ 2265365 w 2284380"/>
                <a:gd name="connsiteY5" fmla="*/ 1778409 h 1778409"/>
                <a:gd name="connsiteX6" fmla="*/ 829668 w 2284380"/>
                <a:gd name="connsiteY6" fmla="*/ 1028161 h 1778409"/>
                <a:gd name="connsiteX7" fmla="*/ 1753740 w 2284380"/>
                <a:gd name="connsiteY7" fmla="*/ 261353 h 1778409"/>
                <a:gd name="connsiteX8" fmla="*/ 4988 w 2284380"/>
                <a:gd name="connsiteY8" fmla="*/ 43468 h 1778409"/>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14 w 2295966"/>
                <a:gd name="connsiteY0" fmla="*/ 39896 h 1503358"/>
                <a:gd name="connsiteX1" fmla="*/ 9256 w 2295966"/>
                <a:gd name="connsiteY1" fmla="*/ 0 h 1503358"/>
                <a:gd name="connsiteX2" fmla="*/ 1864369 w 2295966"/>
                <a:gd name="connsiteY2" fmla="*/ 256655 h 1503358"/>
                <a:gd name="connsiteX3" fmla="*/ 921106 w 2295966"/>
                <a:gd name="connsiteY3" fmla="*/ 1038920 h 1503358"/>
                <a:gd name="connsiteX4" fmla="*/ 2293636 w 2295966"/>
                <a:gd name="connsiteY4" fmla="*/ 1441560 h 1503358"/>
                <a:gd name="connsiteX5" fmla="*/ 2295966 w 2295966"/>
                <a:gd name="connsiteY5" fmla="*/ 1503358 h 1503358"/>
                <a:gd name="connsiteX6" fmla="*/ 838924 w 2295966"/>
                <a:gd name="connsiteY6" fmla="*/ 1028161 h 1503358"/>
                <a:gd name="connsiteX7" fmla="*/ 1762996 w 2295966"/>
                <a:gd name="connsiteY7" fmla="*/ 261353 h 1503358"/>
                <a:gd name="connsiteX8" fmla="*/ 14 w 2295966"/>
                <a:gd name="connsiteY8" fmla="*/ 39896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1431 w 2286710"/>
                <a:gd name="connsiteY8" fmla="*/ 32752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1431 w 2286710"/>
                <a:gd name="connsiteY8" fmla="*/ 32752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08322 w 2286710"/>
                <a:gd name="connsiteY6" fmla="*/ 1028161 h 1503358"/>
                <a:gd name="connsiteX7" fmla="*/ 1753740 w 2286710"/>
                <a:gd name="connsiteY7" fmla="*/ 261353 h 1503358"/>
                <a:gd name="connsiteX8" fmla="*/ 1431 w 2286710"/>
                <a:gd name="connsiteY8" fmla="*/ 32752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08322 w 2286710"/>
                <a:gd name="connsiteY6" fmla="*/ 1028161 h 1503358"/>
                <a:gd name="connsiteX7" fmla="*/ 1775087 w 2286710"/>
                <a:gd name="connsiteY7" fmla="*/ 243492 h 1503358"/>
                <a:gd name="connsiteX8" fmla="*/ 1431 w 2286710"/>
                <a:gd name="connsiteY8" fmla="*/ 32752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08322 w 2286710"/>
                <a:gd name="connsiteY6" fmla="*/ 1028161 h 1503358"/>
                <a:gd name="connsiteX7" fmla="*/ 1775087 w 2286710"/>
                <a:gd name="connsiteY7" fmla="*/ 243492 h 1503358"/>
                <a:gd name="connsiteX8" fmla="*/ 1431 w 2286710"/>
                <a:gd name="connsiteY8" fmla="*/ 32752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08322 w 2286710"/>
                <a:gd name="connsiteY6" fmla="*/ 1028161 h 1503358"/>
                <a:gd name="connsiteX7" fmla="*/ 1775087 w 2286710"/>
                <a:gd name="connsiteY7" fmla="*/ 243492 h 1503358"/>
                <a:gd name="connsiteX8" fmla="*/ 1431 w 2286710"/>
                <a:gd name="connsiteY8" fmla="*/ 32752 h 1503358"/>
                <a:gd name="connsiteX0" fmla="*/ 1431 w 2286710"/>
                <a:gd name="connsiteY0" fmla="*/ 22036 h 1492642"/>
                <a:gd name="connsiteX1" fmla="*/ 0 w 2286710"/>
                <a:gd name="connsiteY1" fmla="*/ 0 h 1492642"/>
                <a:gd name="connsiteX2" fmla="*/ 1855113 w 2286710"/>
                <a:gd name="connsiteY2" fmla="*/ 245939 h 1492642"/>
                <a:gd name="connsiteX3" fmla="*/ 911850 w 2286710"/>
                <a:gd name="connsiteY3" fmla="*/ 1028204 h 1492642"/>
                <a:gd name="connsiteX4" fmla="*/ 2284380 w 2286710"/>
                <a:gd name="connsiteY4" fmla="*/ 1430844 h 1492642"/>
                <a:gd name="connsiteX5" fmla="*/ 2286710 w 2286710"/>
                <a:gd name="connsiteY5" fmla="*/ 1492642 h 1492642"/>
                <a:gd name="connsiteX6" fmla="*/ 808322 w 2286710"/>
                <a:gd name="connsiteY6" fmla="*/ 1017445 h 1492642"/>
                <a:gd name="connsiteX7" fmla="*/ 1775087 w 2286710"/>
                <a:gd name="connsiteY7" fmla="*/ 232776 h 1492642"/>
                <a:gd name="connsiteX8" fmla="*/ 1431 w 2286710"/>
                <a:gd name="connsiteY8" fmla="*/ 22036 h 1492642"/>
                <a:gd name="connsiteX0" fmla="*/ 1431 w 2286710"/>
                <a:gd name="connsiteY0" fmla="*/ 22036 h 1492642"/>
                <a:gd name="connsiteX1" fmla="*/ 0 w 2286710"/>
                <a:gd name="connsiteY1" fmla="*/ 0 h 1492642"/>
                <a:gd name="connsiteX2" fmla="*/ 1855113 w 2286710"/>
                <a:gd name="connsiteY2" fmla="*/ 245939 h 1492642"/>
                <a:gd name="connsiteX3" fmla="*/ 911850 w 2286710"/>
                <a:gd name="connsiteY3" fmla="*/ 1028204 h 1492642"/>
                <a:gd name="connsiteX4" fmla="*/ 2284380 w 2286710"/>
                <a:gd name="connsiteY4" fmla="*/ 1430844 h 1492642"/>
                <a:gd name="connsiteX5" fmla="*/ 2286710 w 2286710"/>
                <a:gd name="connsiteY5" fmla="*/ 1492642 h 1492642"/>
                <a:gd name="connsiteX6" fmla="*/ 808322 w 2286710"/>
                <a:gd name="connsiteY6" fmla="*/ 1017445 h 1492642"/>
                <a:gd name="connsiteX7" fmla="*/ 1775087 w 2286710"/>
                <a:gd name="connsiteY7" fmla="*/ 232776 h 1492642"/>
                <a:gd name="connsiteX8" fmla="*/ 1431 w 2286710"/>
                <a:gd name="connsiteY8" fmla="*/ 22036 h 1492642"/>
                <a:gd name="connsiteX0" fmla="*/ 1431 w 2286710"/>
                <a:gd name="connsiteY0" fmla="*/ 22036 h 1492642"/>
                <a:gd name="connsiteX1" fmla="*/ 0 w 2286710"/>
                <a:gd name="connsiteY1" fmla="*/ 0 h 1492642"/>
                <a:gd name="connsiteX2" fmla="*/ 1855113 w 2286710"/>
                <a:gd name="connsiteY2" fmla="*/ 245939 h 1492642"/>
                <a:gd name="connsiteX3" fmla="*/ 911850 w 2286710"/>
                <a:gd name="connsiteY3" fmla="*/ 1028204 h 1492642"/>
                <a:gd name="connsiteX4" fmla="*/ 2280822 w 2286710"/>
                <a:gd name="connsiteY4" fmla="*/ 1412983 h 1492642"/>
                <a:gd name="connsiteX5" fmla="*/ 2286710 w 2286710"/>
                <a:gd name="connsiteY5" fmla="*/ 1492642 h 1492642"/>
                <a:gd name="connsiteX6" fmla="*/ 808322 w 2286710"/>
                <a:gd name="connsiteY6" fmla="*/ 1017445 h 1492642"/>
                <a:gd name="connsiteX7" fmla="*/ 1775087 w 2286710"/>
                <a:gd name="connsiteY7" fmla="*/ 232776 h 1492642"/>
                <a:gd name="connsiteX8" fmla="*/ 1431 w 2286710"/>
                <a:gd name="connsiteY8" fmla="*/ 22036 h 1492642"/>
                <a:gd name="connsiteX0" fmla="*/ 1431 w 2286710"/>
                <a:gd name="connsiteY0" fmla="*/ 22036 h 1492642"/>
                <a:gd name="connsiteX1" fmla="*/ 0 w 2286710"/>
                <a:gd name="connsiteY1" fmla="*/ 0 h 1492642"/>
                <a:gd name="connsiteX2" fmla="*/ 1855113 w 2286710"/>
                <a:gd name="connsiteY2" fmla="*/ 245939 h 1492642"/>
                <a:gd name="connsiteX3" fmla="*/ 911850 w 2286710"/>
                <a:gd name="connsiteY3" fmla="*/ 1028204 h 1492642"/>
                <a:gd name="connsiteX4" fmla="*/ 2280822 w 2286710"/>
                <a:gd name="connsiteY4" fmla="*/ 1412983 h 1492642"/>
                <a:gd name="connsiteX5" fmla="*/ 2286710 w 2286710"/>
                <a:gd name="connsiteY5" fmla="*/ 1492642 h 1492642"/>
                <a:gd name="connsiteX6" fmla="*/ 808322 w 2286710"/>
                <a:gd name="connsiteY6" fmla="*/ 1017445 h 1492642"/>
                <a:gd name="connsiteX7" fmla="*/ 1775087 w 2286710"/>
                <a:gd name="connsiteY7" fmla="*/ 232776 h 1492642"/>
                <a:gd name="connsiteX8" fmla="*/ 1431 w 2286710"/>
                <a:gd name="connsiteY8" fmla="*/ 22036 h 1492642"/>
                <a:gd name="connsiteX0" fmla="*/ 1431 w 2286710"/>
                <a:gd name="connsiteY0" fmla="*/ 22036 h 1492642"/>
                <a:gd name="connsiteX1" fmla="*/ 0 w 2286710"/>
                <a:gd name="connsiteY1" fmla="*/ 0 h 1492642"/>
                <a:gd name="connsiteX2" fmla="*/ 1855113 w 2286710"/>
                <a:gd name="connsiteY2" fmla="*/ 245939 h 1492642"/>
                <a:gd name="connsiteX3" fmla="*/ 911850 w 2286710"/>
                <a:gd name="connsiteY3" fmla="*/ 1028204 h 1492642"/>
                <a:gd name="connsiteX4" fmla="*/ 2277264 w 2286710"/>
                <a:gd name="connsiteY4" fmla="*/ 1402266 h 1492642"/>
                <a:gd name="connsiteX5" fmla="*/ 2286710 w 2286710"/>
                <a:gd name="connsiteY5" fmla="*/ 1492642 h 1492642"/>
                <a:gd name="connsiteX6" fmla="*/ 808322 w 2286710"/>
                <a:gd name="connsiteY6" fmla="*/ 1017445 h 1492642"/>
                <a:gd name="connsiteX7" fmla="*/ 1775087 w 2286710"/>
                <a:gd name="connsiteY7" fmla="*/ 232776 h 1492642"/>
                <a:gd name="connsiteX8" fmla="*/ 1431 w 2286710"/>
                <a:gd name="connsiteY8" fmla="*/ 22036 h 1492642"/>
                <a:gd name="connsiteX0" fmla="*/ 1431 w 2288075"/>
                <a:gd name="connsiteY0" fmla="*/ 22036 h 1492642"/>
                <a:gd name="connsiteX1" fmla="*/ 0 w 2288075"/>
                <a:gd name="connsiteY1" fmla="*/ 0 h 1492642"/>
                <a:gd name="connsiteX2" fmla="*/ 1855113 w 2288075"/>
                <a:gd name="connsiteY2" fmla="*/ 245939 h 1492642"/>
                <a:gd name="connsiteX3" fmla="*/ 911850 w 2288075"/>
                <a:gd name="connsiteY3" fmla="*/ 1028204 h 1492642"/>
                <a:gd name="connsiteX4" fmla="*/ 2287937 w 2288075"/>
                <a:gd name="connsiteY4" fmla="*/ 1402266 h 1492642"/>
                <a:gd name="connsiteX5" fmla="*/ 2286710 w 2288075"/>
                <a:gd name="connsiteY5" fmla="*/ 1492642 h 1492642"/>
                <a:gd name="connsiteX6" fmla="*/ 808322 w 2288075"/>
                <a:gd name="connsiteY6" fmla="*/ 1017445 h 1492642"/>
                <a:gd name="connsiteX7" fmla="*/ 1775087 w 2288075"/>
                <a:gd name="connsiteY7" fmla="*/ 232776 h 1492642"/>
                <a:gd name="connsiteX8" fmla="*/ 1431 w 2288075"/>
                <a:gd name="connsiteY8" fmla="*/ 22036 h 149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8075" h="1492642">
                  <a:moveTo>
                    <a:pt x="1431" y="22036"/>
                  </a:moveTo>
                  <a:cubicBezTo>
                    <a:pt x="978" y="-4576"/>
                    <a:pt x="453" y="26612"/>
                    <a:pt x="0" y="0"/>
                  </a:cubicBezTo>
                  <a:cubicBezTo>
                    <a:pt x="320288" y="1618"/>
                    <a:pt x="1801364" y="-2503"/>
                    <a:pt x="1855113" y="245939"/>
                  </a:cubicBezTo>
                  <a:cubicBezTo>
                    <a:pt x="1858288" y="699964"/>
                    <a:pt x="855310" y="577751"/>
                    <a:pt x="911850" y="1028204"/>
                  </a:cubicBezTo>
                  <a:cubicBezTo>
                    <a:pt x="941724" y="1250752"/>
                    <a:pt x="1326933" y="1391642"/>
                    <a:pt x="2287937" y="1402266"/>
                  </a:cubicBezTo>
                  <a:cubicBezTo>
                    <a:pt x="2288714" y="1422865"/>
                    <a:pt x="2285933" y="1472043"/>
                    <a:pt x="2286710" y="1492642"/>
                  </a:cubicBezTo>
                  <a:cubicBezTo>
                    <a:pt x="1907428" y="1478956"/>
                    <a:pt x="825785" y="1512745"/>
                    <a:pt x="808322" y="1017445"/>
                  </a:cubicBezTo>
                  <a:cubicBezTo>
                    <a:pt x="790860" y="522145"/>
                    <a:pt x="1907383" y="588771"/>
                    <a:pt x="1775087" y="232776"/>
                  </a:cubicBezTo>
                  <a:cubicBezTo>
                    <a:pt x="1753996" y="75765"/>
                    <a:pt x="740741" y="41433"/>
                    <a:pt x="1431" y="22036"/>
                  </a:cubicBezTo>
                  <a:close/>
                </a:path>
              </a:pathLst>
            </a:custGeom>
            <a:solidFill>
              <a:schemeClr val="tx1">
                <a:lumMod val="65000"/>
                <a:lumOff val="35000"/>
              </a:schemeClr>
            </a:solidFill>
            <a:ln>
              <a:noFill/>
            </a:ln>
            <a:scene3d>
              <a:camera prst="perspectiveRelaxed">
                <a:rot lat="1797360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srgbClr val="FFFFFF"/>
                </a:solidFill>
                <a:latin typeface="IntelOne Display Regular"/>
              </a:endParaRPr>
            </a:p>
          </p:txBody>
        </p:sp>
        <p:sp>
          <p:nvSpPr>
            <p:cNvPr id="11" name="Rectangle 10" descr="Milestone years interspersed along the timeline path">
              <a:extLst>
                <a:ext uri="{FF2B5EF4-FFF2-40B4-BE49-F238E27FC236}">
                  <a16:creationId xmlns:a16="http://schemas.microsoft.com/office/drawing/2014/main" id="{A98E88B6-C3E6-465A-B769-E8702F4B9D20}"/>
                </a:ext>
              </a:extLst>
            </p:cNvPr>
            <p:cNvSpPr/>
            <p:nvPr/>
          </p:nvSpPr>
          <p:spPr>
            <a:xfrm>
              <a:off x="801683" y="2442496"/>
              <a:ext cx="1282840" cy="262218"/>
            </a:xfrm>
            <a:prstGeom prst="rect">
              <a:avLst/>
            </a:prstGeom>
            <a:no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defTabSz="685800"/>
              <a:r>
                <a:rPr lang="en-US" sz="1500" b="1">
                  <a:solidFill>
                    <a:srgbClr val="8F5DA2">
                      <a:lumMod val="50000"/>
                    </a:srgbClr>
                  </a:solidFill>
                  <a:latin typeface="Franklin Gothic Book" panose="020B0503020102020204" pitchFamily="34" charset="0"/>
                </a:rPr>
                <a:t>1990 - 1997</a:t>
              </a:r>
            </a:p>
          </p:txBody>
        </p:sp>
        <p:sp>
          <p:nvSpPr>
            <p:cNvPr id="12" name="Rectangle 11" descr="Milestone years interspersed along the timeline path">
              <a:extLst>
                <a:ext uri="{FF2B5EF4-FFF2-40B4-BE49-F238E27FC236}">
                  <a16:creationId xmlns:a16="http://schemas.microsoft.com/office/drawing/2014/main" id="{CA1EDFF9-4515-48B8-88DB-5ABE96A29983}"/>
                </a:ext>
              </a:extLst>
            </p:cNvPr>
            <p:cNvSpPr/>
            <p:nvPr/>
          </p:nvSpPr>
          <p:spPr>
            <a:xfrm rot="153405">
              <a:off x="2942005" y="2475803"/>
              <a:ext cx="1177888" cy="300082"/>
            </a:xfrm>
            <a:prstGeom prst="rect">
              <a:avLst/>
            </a:prstGeom>
            <a:noFill/>
          </p:spPr>
          <p:txBody>
            <a:bodyPr wrap="none" lIns="68580" tIns="34290" rIns="68580" bIns="3429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85800"/>
              <a:r>
                <a:rPr lang="en-US" sz="1500" b="1">
                  <a:solidFill>
                    <a:srgbClr val="8F5DA2">
                      <a:lumMod val="50000"/>
                    </a:srgbClr>
                  </a:solidFill>
                  <a:latin typeface="Franklin Gothic Book" panose="020B0503020102020204" pitchFamily="34" charset="0"/>
                </a:rPr>
                <a:t>1998 - 2006</a:t>
              </a:r>
            </a:p>
          </p:txBody>
        </p:sp>
        <p:sp>
          <p:nvSpPr>
            <p:cNvPr id="69" name="Rectangle 68" descr="Milestone years interspersed along the timeline path">
              <a:extLst>
                <a:ext uri="{FF2B5EF4-FFF2-40B4-BE49-F238E27FC236}">
                  <a16:creationId xmlns:a16="http://schemas.microsoft.com/office/drawing/2014/main" id="{CEE1E610-BF19-4A58-9AA3-469D56459964}"/>
                </a:ext>
              </a:extLst>
            </p:cNvPr>
            <p:cNvSpPr/>
            <p:nvPr/>
          </p:nvSpPr>
          <p:spPr>
            <a:xfrm>
              <a:off x="3120740" y="3665673"/>
              <a:ext cx="1389807" cy="19226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defTabSz="685800"/>
              <a:r>
                <a:rPr lang="en-US" sz="1500" b="1">
                  <a:solidFill>
                    <a:srgbClr val="8F5DA2">
                      <a:lumMod val="50000"/>
                    </a:srgbClr>
                  </a:solidFill>
                  <a:latin typeface="Franklin Gothic Book" panose="020B0503020102020204" pitchFamily="34" charset="0"/>
                </a:rPr>
                <a:t>2011 - 2015</a:t>
              </a:r>
            </a:p>
          </p:txBody>
        </p:sp>
        <p:sp>
          <p:nvSpPr>
            <p:cNvPr id="70" name="Rectangle 69" descr="Milestone years interspersed along the timeline path">
              <a:extLst>
                <a:ext uri="{FF2B5EF4-FFF2-40B4-BE49-F238E27FC236}">
                  <a16:creationId xmlns:a16="http://schemas.microsoft.com/office/drawing/2014/main" id="{64A92932-3081-4127-8D43-B0E8BE0FB5AD}"/>
                </a:ext>
              </a:extLst>
            </p:cNvPr>
            <p:cNvSpPr/>
            <p:nvPr/>
          </p:nvSpPr>
          <p:spPr>
            <a:xfrm>
              <a:off x="6417370" y="4315114"/>
              <a:ext cx="1913095" cy="26221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defTabSz="685800"/>
              <a:r>
                <a:rPr lang="en-US" sz="1500" b="1">
                  <a:solidFill>
                    <a:srgbClr val="8F5DA2">
                      <a:lumMod val="50000"/>
                    </a:srgbClr>
                  </a:solidFill>
                  <a:latin typeface="Franklin Gothic Book" panose="020B0503020102020204" pitchFamily="34" charset="0"/>
                </a:rPr>
                <a:t>2015  -  </a:t>
              </a:r>
              <a:r>
                <a:rPr lang="en-US" sz="1500" b="1" err="1">
                  <a:solidFill>
                    <a:srgbClr val="8F5DA2">
                      <a:lumMod val="50000"/>
                    </a:srgbClr>
                  </a:solidFill>
                  <a:latin typeface="Franklin Gothic Book" panose="020B0503020102020204" pitchFamily="34" charset="0"/>
                </a:rPr>
                <a:t>prezent</a:t>
              </a:r>
              <a:endParaRPr lang="en-US" sz="1500" b="1">
                <a:solidFill>
                  <a:srgbClr val="8F5DA2">
                    <a:lumMod val="50000"/>
                  </a:srgbClr>
                </a:solidFill>
                <a:latin typeface="Franklin Gothic Book" panose="020B0503020102020204" pitchFamily="34" charset="0"/>
              </a:endParaRPr>
            </a:p>
          </p:txBody>
        </p:sp>
        <p:sp>
          <p:nvSpPr>
            <p:cNvPr id="77" name="Rectangle 76" descr="Milestone years interspersed along the timeline path">
              <a:extLst>
                <a:ext uri="{FF2B5EF4-FFF2-40B4-BE49-F238E27FC236}">
                  <a16:creationId xmlns:a16="http://schemas.microsoft.com/office/drawing/2014/main" id="{3E39EF5B-82CF-4315-B183-3E4AFF474BF7}"/>
                </a:ext>
              </a:extLst>
            </p:cNvPr>
            <p:cNvSpPr/>
            <p:nvPr/>
          </p:nvSpPr>
          <p:spPr>
            <a:xfrm>
              <a:off x="6540650" y="2643908"/>
              <a:ext cx="1501574" cy="26221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defTabSz="685800"/>
              <a:r>
                <a:rPr lang="en-US" sz="1500" b="1">
                  <a:solidFill>
                    <a:srgbClr val="8F5DA2">
                      <a:lumMod val="50000"/>
                    </a:srgbClr>
                  </a:solidFill>
                  <a:latin typeface="Franklin Gothic Book" panose="020B0503020102020204" pitchFamily="34" charset="0"/>
                </a:rPr>
                <a:t>2006 - 2011</a:t>
              </a:r>
            </a:p>
          </p:txBody>
        </p:sp>
        <p:sp>
          <p:nvSpPr>
            <p:cNvPr id="78" name="Sinaia Pentagon 77" descr="Milestone date in a circle">
              <a:extLst>
                <a:ext uri="{FF2B5EF4-FFF2-40B4-BE49-F238E27FC236}">
                  <a16:creationId xmlns:a16="http://schemas.microsoft.com/office/drawing/2014/main" id="{01490094-FE89-49EA-A7D1-A7245CB7DF07}"/>
                </a:ext>
              </a:extLst>
            </p:cNvPr>
            <p:cNvSpPr/>
            <p:nvPr/>
          </p:nvSpPr>
          <p:spPr>
            <a:xfrm>
              <a:off x="46683" y="2284096"/>
              <a:ext cx="842394" cy="332193"/>
            </a:xfrm>
            <a:prstGeom prst="homePlat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685800"/>
              <a:r>
                <a:rPr lang="en-US" sz="1400" b="1">
                  <a:solidFill>
                    <a:srgbClr val="000000"/>
                  </a:solidFill>
                  <a:latin typeface="Franklin Gothic Book" panose="020B0503020102020204" pitchFamily="34" charset="0"/>
                </a:rPr>
                <a:t>Sinaia</a:t>
              </a:r>
              <a:endParaRPr lang="en-US" sz="1400" b="1">
                <a:solidFill>
                  <a:srgbClr val="8F5DA2">
                    <a:lumMod val="50000"/>
                  </a:srgbClr>
                </a:solidFill>
                <a:latin typeface="Franklin Gothic Book" panose="020B0503020102020204" pitchFamily="34" charset="0"/>
              </a:endParaRPr>
            </a:p>
          </p:txBody>
        </p:sp>
      </p:grpSp>
      <p:sp>
        <p:nvSpPr>
          <p:cNvPr id="62" name="Title 1">
            <a:extLst>
              <a:ext uri="{FF2B5EF4-FFF2-40B4-BE49-F238E27FC236}">
                <a16:creationId xmlns:a16="http://schemas.microsoft.com/office/drawing/2014/main" id="{33D8DDE5-D270-4467-8101-E6F03F7084B1}"/>
              </a:ext>
            </a:extLst>
          </p:cNvPr>
          <p:cNvSpPr txBox="1">
            <a:spLocks/>
          </p:cNvSpPr>
          <p:nvPr/>
        </p:nvSpPr>
        <p:spPr>
          <a:xfrm>
            <a:off x="457200" y="193505"/>
            <a:ext cx="8229600" cy="868680"/>
          </a:xfrm>
          <a:prstGeom prst="rect">
            <a:avLst/>
          </a:prstGeom>
        </p:spPr>
        <p:txBody>
          <a:bodyPr vert="horz" lIns="0" tIns="0" rIns="0" bIns="0" rtlCol="0" anchor="t" anchorCtr="0">
            <a:normAutofit/>
          </a:bodyPr>
          <a:lstStyle>
            <a:lvl1pPr algn="l" defTabSz="457200" rtl="0" eaLnBrk="1" latinLnBrk="0" hangingPunct="1">
              <a:lnSpc>
                <a:spcPct val="100000"/>
              </a:lnSpc>
              <a:spcBef>
                <a:spcPct val="0"/>
              </a:spcBef>
              <a:buNone/>
              <a:defRPr sz="2800" b="0" i="0" kern="1200" spc="0" baseline="0">
                <a:solidFill>
                  <a:srgbClr val="003C71"/>
                </a:solidFill>
                <a:latin typeface="Intel Clear"/>
                <a:ea typeface="Intel Clear Light" panose="020B0404020203020204" pitchFamily="34" charset="0"/>
                <a:cs typeface="Intel Clear"/>
              </a:defRPr>
            </a:lvl1pPr>
          </a:lstStyle>
          <a:p>
            <a:pPr defTabSz="342900"/>
            <a:r>
              <a:rPr lang="en-US" sz="2700" b="1">
                <a:solidFill>
                  <a:srgbClr val="0071C5"/>
                </a:solidFill>
                <a:cs typeface="Intel Clear Pro Bold"/>
              </a:rPr>
              <a:t> </a:t>
            </a:r>
          </a:p>
        </p:txBody>
      </p:sp>
      <p:pic>
        <p:nvPicPr>
          <p:cNvPr id="4" name="Picture 3" descr="A group of squares with different colors&#10;&#10;Description automatically generated">
            <a:extLst>
              <a:ext uri="{FF2B5EF4-FFF2-40B4-BE49-F238E27FC236}">
                <a16:creationId xmlns:a16="http://schemas.microsoft.com/office/drawing/2014/main" id="{3C719FDC-A730-FE48-89B4-C93F002FC54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90522" y="771998"/>
            <a:ext cx="334789" cy="334789"/>
          </a:xfrm>
          <a:prstGeom prst="rect">
            <a:avLst/>
          </a:prstGeom>
        </p:spPr>
      </p:pic>
      <p:pic>
        <p:nvPicPr>
          <p:cNvPr id="7" name="Picture 6" descr="A group of squares with different colors&#10;&#10;Description automatically generated">
            <a:extLst>
              <a:ext uri="{FF2B5EF4-FFF2-40B4-BE49-F238E27FC236}">
                <a16:creationId xmlns:a16="http://schemas.microsoft.com/office/drawing/2014/main" id="{F013CE8F-FE69-8E73-2A17-8D6029F2F1D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58312" y="1139080"/>
            <a:ext cx="334789" cy="334789"/>
          </a:xfrm>
          <a:prstGeom prst="rect">
            <a:avLst/>
          </a:prstGeom>
        </p:spPr>
      </p:pic>
      <p:sp>
        <p:nvSpPr>
          <p:cNvPr id="8" name="Rectangle 7" descr="Milestone years interspersed along the timeline path">
            <a:extLst>
              <a:ext uri="{FF2B5EF4-FFF2-40B4-BE49-F238E27FC236}">
                <a16:creationId xmlns:a16="http://schemas.microsoft.com/office/drawing/2014/main" id="{F8EDED8D-8688-2A72-9A83-926E5C7FF161}"/>
              </a:ext>
            </a:extLst>
          </p:cNvPr>
          <p:cNvSpPr/>
          <p:nvPr/>
        </p:nvSpPr>
        <p:spPr>
          <a:xfrm>
            <a:off x="4879635" y="2546689"/>
            <a:ext cx="732992" cy="26221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685800"/>
            <a:r>
              <a:rPr lang="en-US" sz="1500" b="1">
                <a:solidFill>
                  <a:srgbClr val="8F5DA2">
                    <a:lumMod val="50000"/>
                  </a:srgbClr>
                </a:solidFill>
                <a:latin typeface="Franklin Gothic Book" panose="020B0503020102020204" pitchFamily="34" charset="0"/>
              </a:rPr>
              <a:t>2003</a:t>
            </a:r>
          </a:p>
        </p:txBody>
      </p:sp>
      <p:pic>
        <p:nvPicPr>
          <p:cNvPr id="3076" name="Picture 4">
            <a:extLst>
              <a:ext uri="{FF2B5EF4-FFF2-40B4-BE49-F238E27FC236}">
                <a16:creationId xmlns:a16="http://schemas.microsoft.com/office/drawing/2014/main" id="{BCE65EB9-9D4C-2855-51E0-F1FA2E409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1908" y="3110660"/>
            <a:ext cx="446671" cy="181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E7A4E30-7B7F-9352-6483-0C0E233EC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9346" y="3030082"/>
            <a:ext cx="446671" cy="18111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UPB Identitate Vizuală / LOGO - Universitatea Politehnica ...">
            <a:extLst>
              <a:ext uri="{FF2B5EF4-FFF2-40B4-BE49-F238E27FC236}">
                <a16:creationId xmlns:a16="http://schemas.microsoft.com/office/drawing/2014/main" id="{FDB3B7B4-18D7-ED93-B22F-0E05D9B102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6326" y="1139191"/>
            <a:ext cx="506886" cy="5068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10" descr="Milestone title">
            <a:extLst>
              <a:ext uri="{FF2B5EF4-FFF2-40B4-BE49-F238E27FC236}">
                <a16:creationId xmlns:a16="http://schemas.microsoft.com/office/drawing/2014/main" id="{1D741212-9D55-DC8D-E096-E2BE308625C7}"/>
              </a:ext>
            </a:extLst>
          </p:cNvPr>
          <p:cNvSpPr txBox="1"/>
          <p:nvPr/>
        </p:nvSpPr>
        <p:spPr>
          <a:xfrm>
            <a:off x="4708247" y="1104776"/>
            <a:ext cx="1033559" cy="7173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685800"/>
            <a:r>
              <a:rPr lang="en-US" sz="1200">
                <a:solidFill>
                  <a:srgbClr val="000000"/>
                </a:solidFill>
                <a:latin typeface="Franklin Gothic Medium" panose="020B0603020102020204" pitchFamily="34" charset="0"/>
                <a:cs typeface="Courier New" panose="02070309020205020404" pitchFamily="49" charset="0"/>
              </a:rPr>
              <a:t>PhD</a:t>
            </a:r>
            <a:endParaRPr lang="en-US" sz="1350">
              <a:solidFill>
                <a:srgbClr val="8F5DA2">
                  <a:lumMod val="50000"/>
                </a:srgbClr>
              </a:solidFill>
              <a:latin typeface="Franklin Gothic Medium" panose="020B0603020102020204" pitchFamily="34" charset="0"/>
              <a:cs typeface="Courier New" panose="02070309020205020404" pitchFamily="49" charset="0"/>
            </a:endParaRPr>
          </a:p>
        </p:txBody>
      </p:sp>
    </p:spTree>
    <p:extLst>
      <p:ext uri="{BB962C8B-B14F-4D97-AF65-F5344CB8AC3E}">
        <p14:creationId xmlns:p14="http://schemas.microsoft.com/office/powerpoint/2010/main" val="3122384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EA30061-C9E2-424B-B2F5-FBF5E0511E8A}"/>
              </a:ext>
            </a:extLst>
          </p:cNvPr>
          <p:cNvSpPr>
            <a:spLocks noGrp="1"/>
          </p:cNvSpPr>
          <p:nvPr>
            <p:ph type="title"/>
          </p:nvPr>
        </p:nvSpPr>
        <p:spPr/>
        <p:txBody>
          <a:bodyPr/>
          <a:lstStyle/>
          <a:p>
            <a:r>
              <a:rPr lang="ro-RO"/>
              <a:t>Backup</a:t>
            </a:r>
            <a:endParaRPr lang="en-US"/>
          </a:p>
        </p:txBody>
      </p:sp>
      <p:sp>
        <p:nvSpPr>
          <p:cNvPr id="3" name="Slide Number Placeholder 2">
            <a:extLst>
              <a:ext uri="{FF2B5EF4-FFF2-40B4-BE49-F238E27FC236}">
                <a16:creationId xmlns:a16="http://schemas.microsoft.com/office/drawing/2014/main" id="{33A5654E-402F-4A93-90D2-7B037FF62706}"/>
              </a:ext>
            </a:extLst>
          </p:cNvPr>
          <p:cNvSpPr>
            <a:spLocks noGrp="1"/>
          </p:cNvSpPr>
          <p:nvPr>
            <p:ph type="sldNum" sz="quarter" idx="12"/>
          </p:nvPr>
        </p:nvSpPr>
        <p:spPr/>
        <p:txBody>
          <a:bodyPr/>
          <a:lstStyle/>
          <a:p>
            <a:fld id="{EE2556C5-CE8C-6547-B838-EA80C61A4AF7}" type="slidenum">
              <a:rPr lang="en-US" smtClean="0"/>
              <a:pPr/>
              <a:t>20</a:t>
            </a:fld>
            <a:endParaRPr lang="en-US"/>
          </a:p>
        </p:txBody>
      </p:sp>
    </p:spTree>
    <p:extLst>
      <p:ext uri="{BB962C8B-B14F-4D97-AF65-F5344CB8AC3E}">
        <p14:creationId xmlns:p14="http://schemas.microsoft.com/office/powerpoint/2010/main" val="3344039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43D1FC-7409-4977-A62D-EB5E72C51C85}"/>
              </a:ext>
            </a:extLst>
          </p:cNvPr>
          <p:cNvSpPr>
            <a:spLocks noGrp="1"/>
          </p:cNvSpPr>
          <p:nvPr>
            <p:ph type="sldNum" sz="quarter" idx="12"/>
          </p:nvPr>
        </p:nvSpPr>
        <p:spPr>
          <a:xfrm>
            <a:off x="6872352" y="4824387"/>
            <a:ext cx="2133600" cy="273844"/>
          </a:xfrm>
        </p:spPr>
        <p:txBody>
          <a:bodyPr anchor="ctr">
            <a:normAutofit/>
          </a:bodyPr>
          <a:lstStyle/>
          <a:p>
            <a:pPr>
              <a:spcAft>
                <a:spcPts val="600"/>
              </a:spcAft>
            </a:pPr>
            <a:fld id="{EE2556C5-CE8C-6547-B838-EA80C61A4AF7}" type="slidenum">
              <a:rPr lang="en-US" smtClean="0"/>
              <a:pPr>
                <a:spcAft>
                  <a:spcPts val="600"/>
                </a:spcAft>
              </a:pPr>
              <a:t>21</a:t>
            </a:fld>
            <a:endParaRPr lang="en-US"/>
          </a:p>
        </p:txBody>
      </p:sp>
      <p:sp>
        <p:nvSpPr>
          <p:cNvPr id="5" name="Title 4">
            <a:extLst>
              <a:ext uri="{FF2B5EF4-FFF2-40B4-BE49-F238E27FC236}">
                <a16:creationId xmlns:a16="http://schemas.microsoft.com/office/drawing/2014/main" id="{84939912-CC23-4B57-A094-EEA4036547B0}"/>
              </a:ext>
            </a:extLst>
          </p:cNvPr>
          <p:cNvSpPr>
            <a:spLocks noGrp="1"/>
          </p:cNvSpPr>
          <p:nvPr>
            <p:ph type="title"/>
          </p:nvPr>
        </p:nvSpPr>
        <p:spPr>
          <a:xfrm>
            <a:off x="455613" y="308848"/>
            <a:ext cx="8229600" cy="868680"/>
          </a:xfrm>
        </p:spPr>
        <p:txBody>
          <a:bodyPr anchor="t">
            <a:normAutofit/>
          </a:bodyPr>
          <a:lstStyle/>
          <a:p>
            <a:r>
              <a:rPr lang="en-US"/>
              <a:t>Comparatie intre VMs si containere</a:t>
            </a:r>
          </a:p>
        </p:txBody>
      </p:sp>
      <p:graphicFrame>
        <p:nvGraphicFramePr>
          <p:cNvPr id="7" name="Table 14">
            <a:extLst>
              <a:ext uri="{FF2B5EF4-FFF2-40B4-BE49-F238E27FC236}">
                <a16:creationId xmlns:a16="http://schemas.microsoft.com/office/drawing/2014/main" id="{2F0B42E3-592F-467C-AA58-40C2FF8B0658}"/>
              </a:ext>
            </a:extLst>
          </p:cNvPr>
          <p:cNvGraphicFramePr>
            <a:graphicFrameLocks noGrp="1"/>
          </p:cNvGraphicFramePr>
          <p:nvPr>
            <p:extLst>
              <p:ext uri="{D42A27DB-BD31-4B8C-83A1-F6EECF244321}">
                <p14:modId xmlns:p14="http://schemas.microsoft.com/office/powerpoint/2010/main" val="3287170154"/>
              </p:ext>
            </p:extLst>
          </p:nvPr>
        </p:nvGraphicFramePr>
        <p:xfrm>
          <a:off x="455613" y="938675"/>
          <a:ext cx="8138129" cy="3847501"/>
        </p:xfrm>
        <a:graphic>
          <a:graphicData uri="http://schemas.openxmlformats.org/drawingml/2006/table">
            <a:tbl>
              <a:tblPr firstRow="1">
                <a:tableStyleId>{8A107856-5554-42FB-B03E-39F5DBC370BA}</a:tableStyleId>
              </a:tblPr>
              <a:tblGrid>
                <a:gridCol w="1749132">
                  <a:extLst>
                    <a:ext uri="{9D8B030D-6E8A-4147-A177-3AD203B41FA5}">
                      <a16:colId xmlns:a16="http://schemas.microsoft.com/office/drawing/2014/main" val="1618232805"/>
                    </a:ext>
                  </a:extLst>
                </a:gridCol>
                <a:gridCol w="3297978">
                  <a:extLst>
                    <a:ext uri="{9D8B030D-6E8A-4147-A177-3AD203B41FA5}">
                      <a16:colId xmlns:a16="http://schemas.microsoft.com/office/drawing/2014/main" val="212011197"/>
                    </a:ext>
                  </a:extLst>
                </a:gridCol>
                <a:gridCol w="3091019">
                  <a:extLst>
                    <a:ext uri="{9D8B030D-6E8A-4147-A177-3AD203B41FA5}">
                      <a16:colId xmlns:a16="http://schemas.microsoft.com/office/drawing/2014/main" val="1785223976"/>
                    </a:ext>
                  </a:extLst>
                </a:gridCol>
              </a:tblGrid>
              <a:tr h="244655">
                <a:tc>
                  <a:txBody>
                    <a:bodyPr/>
                    <a:lstStyle/>
                    <a:p>
                      <a:pPr algn="ctr"/>
                      <a:endParaRPr lang="en-US" sz="1000" b="1">
                        <a:solidFill>
                          <a:schemeClr val="tx1"/>
                        </a:solidFill>
                        <a:latin typeface="+mn-lt"/>
                      </a:endParaRPr>
                    </a:p>
                  </a:txBody>
                  <a:tcPr anchor="ctr"/>
                </a:tc>
                <a:tc>
                  <a:txBody>
                    <a:bodyPr/>
                    <a:lstStyle/>
                    <a:p>
                      <a:pPr algn="ctr"/>
                      <a:r>
                        <a:rPr lang="en-US" sz="1000"/>
                        <a:t>VMs</a:t>
                      </a:r>
                      <a:endParaRPr lang="en-US" sz="1000" b="1">
                        <a:solidFill>
                          <a:schemeClr val="tx1"/>
                        </a:solidFill>
                        <a:latin typeface="+mn-lt"/>
                      </a:endParaRPr>
                    </a:p>
                  </a:txBody>
                  <a:tcPr anchor="ctr"/>
                </a:tc>
                <a:tc>
                  <a:txBody>
                    <a:bodyPr/>
                    <a:lstStyle/>
                    <a:p>
                      <a:pPr algn="ctr"/>
                      <a:r>
                        <a:rPr lang="en-US" sz="1000"/>
                        <a:t>Containers</a:t>
                      </a:r>
                      <a:endParaRPr lang="en-US" sz="1000" b="1">
                        <a:solidFill>
                          <a:schemeClr val="tx1"/>
                        </a:solidFill>
                        <a:latin typeface="+mn-lt"/>
                      </a:endParaRPr>
                    </a:p>
                  </a:txBody>
                  <a:tcPr anchor="ctr"/>
                </a:tc>
                <a:extLst>
                  <a:ext uri="{0D108BD9-81ED-4DB2-BD59-A6C34878D82A}">
                    <a16:rowId xmlns:a16="http://schemas.microsoft.com/office/drawing/2014/main" val="2809775372"/>
                  </a:ext>
                </a:extLst>
              </a:tr>
              <a:tr h="244655">
                <a:tc>
                  <a:txBody>
                    <a:bodyPr/>
                    <a:lstStyle/>
                    <a:p>
                      <a:r>
                        <a:rPr lang="en-US" sz="1000" b="1"/>
                        <a:t>Boot time</a:t>
                      </a:r>
                      <a:endParaRPr lang="en-US" sz="1000" b="1">
                        <a:solidFill>
                          <a:schemeClr val="tx1"/>
                        </a:solidFill>
                        <a:latin typeface="+mn-lt"/>
                      </a:endParaRPr>
                    </a:p>
                  </a:txBody>
                  <a:tcPr anchor="ctr"/>
                </a:tc>
                <a:tc>
                  <a:txBody>
                    <a:bodyPr/>
                    <a:lstStyle/>
                    <a:p>
                      <a:r>
                        <a:rPr lang="en-US" sz="1000"/>
                        <a:t>Minutes</a:t>
                      </a:r>
                    </a:p>
                  </a:txBody>
                  <a:tcPr anchor="ctr"/>
                </a:tc>
                <a:tc>
                  <a:txBody>
                    <a:bodyPr/>
                    <a:lstStyle/>
                    <a:p>
                      <a:r>
                        <a:rPr lang="en-US" sz="1000"/>
                        <a:t>Seconds</a:t>
                      </a:r>
                    </a:p>
                  </a:txBody>
                  <a:tcPr anchor="ctr"/>
                </a:tc>
                <a:extLst>
                  <a:ext uri="{0D108BD9-81ED-4DB2-BD59-A6C34878D82A}">
                    <a16:rowId xmlns:a16="http://schemas.microsoft.com/office/drawing/2014/main" val="4131988984"/>
                  </a:ext>
                </a:extLst>
              </a:tr>
              <a:tr h="244655">
                <a:tc>
                  <a:txBody>
                    <a:bodyPr/>
                    <a:lstStyle/>
                    <a:p>
                      <a:r>
                        <a:rPr lang="en-US" sz="1000" b="1"/>
                        <a:t>Execution</a:t>
                      </a:r>
                      <a:endParaRPr lang="en-US" sz="1000" b="1">
                        <a:solidFill>
                          <a:schemeClr val="tx1"/>
                        </a:solidFill>
                        <a:latin typeface="+mn-lt"/>
                      </a:endParaRPr>
                    </a:p>
                  </a:txBody>
                  <a:tcPr anchor="ctr"/>
                </a:tc>
                <a:tc>
                  <a:txBody>
                    <a:bodyPr/>
                    <a:lstStyle/>
                    <a:p>
                      <a:r>
                        <a:rPr lang="en-US" sz="1000"/>
                        <a:t>Hypervisor</a:t>
                      </a:r>
                    </a:p>
                  </a:txBody>
                  <a:tcPr anchor="ctr"/>
                </a:tc>
                <a:tc>
                  <a:txBody>
                    <a:bodyPr/>
                    <a:lstStyle/>
                    <a:p>
                      <a:r>
                        <a:rPr lang="en-US" sz="1000"/>
                        <a:t>Container runtime engine</a:t>
                      </a:r>
                    </a:p>
                  </a:txBody>
                  <a:tcPr anchor="ctr"/>
                </a:tc>
                <a:extLst>
                  <a:ext uri="{0D108BD9-81ED-4DB2-BD59-A6C34878D82A}">
                    <a16:rowId xmlns:a16="http://schemas.microsoft.com/office/drawing/2014/main" val="3867606480"/>
                  </a:ext>
                </a:extLst>
              </a:tr>
              <a:tr h="374164">
                <a:tc>
                  <a:txBody>
                    <a:bodyPr/>
                    <a:lstStyle/>
                    <a:p>
                      <a:r>
                        <a:rPr lang="en-US" sz="1000" b="1"/>
                        <a:t>Storage</a:t>
                      </a:r>
                      <a:endParaRPr lang="en-US" sz="1000" b="1">
                        <a:solidFill>
                          <a:schemeClr val="tx1"/>
                        </a:solidFill>
                        <a:latin typeface="+mn-lt"/>
                      </a:endParaRPr>
                    </a:p>
                  </a:txBody>
                  <a:tcPr anchor="ctr"/>
                </a:tc>
                <a:tc>
                  <a:txBody>
                    <a:bodyPr/>
                    <a:lstStyle/>
                    <a:p>
                      <a:r>
                        <a:rPr lang="en-US" sz="1000" b="0">
                          <a:solidFill>
                            <a:schemeClr val="tx1"/>
                          </a:solidFill>
                          <a:latin typeface="+mn-lt"/>
                        </a:rPr>
                        <a:t>Full guest OS, libraries/runtimes and applications comprise the image and must be loaded to run </a:t>
                      </a:r>
                    </a:p>
                  </a:txBody>
                  <a:tcPr anchor="ctr"/>
                </a:tc>
                <a:tc>
                  <a:txBody>
                    <a:bodyPr/>
                    <a:lstStyle/>
                    <a:p>
                      <a:r>
                        <a:rPr lang="en-US" sz="1000"/>
                        <a:t>Only libraries/runtimes and applications comprise the image and must be loaded to run</a:t>
                      </a:r>
                    </a:p>
                  </a:txBody>
                  <a:tcPr anchor="ctr"/>
                </a:tc>
                <a:extLst>
                  <a:ext uri="{0D108BD9-81ED-4DB2-BD59-A6C34878D82A}">
                    <a16:rowId xmlns:a16="http://schemas.microsoft.com/office/drawing/2014/main" val="267148869"/>
                  </a:ext>
                </a:extLst>
              </a:tr>
              <a:tr h="374164">
                <a:tc>
                  <a:txBody>
                    <a:bodyPr/>
                    <a:lstStyle/>
                    <a:p>
                      <a:r>
                        <a:rPr lang="en-US" sz="1000" b="1"/>
                        <a:t>Isolation</a:t>
                      </a:r>
                      <a:endParaRPr lang="en-US" sz="1000" b="1">
                        <a:solidFill>
                          <a:schemeClr val="tx1"/>
                        </a:solidFill>
                        <a:latin typeface="+mn-lt"/>
                      </a:endParaRPr>
                    </a:p>
                  </a:txBody>
                  <a:tcPr anchor="ctr"/>
                </a:tc>
                <a:tc>
                  <a:txBody>
                    <a:bodyPr/>
                    <a:lstStyle/>
                    <a:p>
                      <a:r>
                        <a:rPr lang="en-US" sz="1000"/>
                        <a:t>Appropriate isolation for multi-tenant usage</a:t>
                      </a:r>
                    </a:p>
                  </a:txBody>
                  <a:tcPr anchor="ctr"/>
                </a:tc>
                <a:tc>
                  <a:txBody>
                    <a:bodyPr/>
                    <a:lstStyle/>
                    <a:p>
                      <a:r>
                        <a:rPr lang="en-US" sz="1000"/>
                        <a:t>Multiple containers share OS kernel, appropriate for single tenant</a:t>
                      </a:r>
                    </a:p>
                  </a:txBody>
                  <a:tcPr anchor="ctr"/>
                </a:tc>
                <a:extLst>
                  <a:ext uri="{0D108BD9-81ED-4DB2-BD59-A6C34878D82A}">
                    <a16:rowId xmlns:a16="http://schemas.microsoft.com/office/drawing/2014/main" val="428787513"/>
                  </a:ext>
                </a:extLst>
              </a:tr>
              <a:tr h="518073">
                <a:tc>
                  <a:txBody>
                    <a:bodyPr/>
                    <a:lstStyle/>
                    <a:p>
                      <a:r>
                        <a:rPr lang="en-US" sz="1000" b="1"/>
                        <a:t>Ease of deployment</a:t>
                      </a:r>
                      <a:endParaRPr lang="en-US" sz="1000" b="1">
                        <a:solidFill>
                          <a:schemeClr val="tx1"/>
                        </a:solidFill>
                        <a:latin typeface="+mn-lt"/>
                      </a:endParaRPr>
                    </a:p>
                  </a:txBody>
                  <a:tcPr anchor="ctr"/>
                </a:tc>
                <a:tc>
                  <a:txBody>
                    <a:bodyPr/>
                    <a:lstStyle/>
                    <a:p>
                      <a:r>
                        <a:rPr lang="en-US" sz="1000"/>
                        <a:t>Multiple IaaS vendors have created large public/private repositories/marketplaces of VM images</a:t>
                      </a:r>
                    </a:p>
                  </a:txBody>
                  <a:tcPr anchor="ctr"/>
                </a:tc>
                <a:tc>
                  <a:txBody>
                    <a:bodyPr/>
                    <a:lstStyle/>
                    <a:p>
                      <a:r>
                        <a:rPr lang="en-US" sz="1000"/>
                        <a:t>Docker has created a large repository of public/private/vendor container images </a:t>
                      </a:r>
                    </a:p>
                  </a:txBody>
                  <a:tcPr anchor="ctr"/>
                </a:tc>
                <a:extLst>
                  <a:ext uri="{0D108BD9-81ED-4DB2-BD59-A6C34878D82A}">
                    <a16:rowId xmlns:a16="http://schemas.microsoft.com/office/drawing/2014/main" val="1946896114"/>
                  </a:ext>
                </a:extLst>
              </a:tr>
              <a:tr h="518073">
                <a:tc>
                  <a:txBody>
                    <a:bodyPr/>
                    <a:lstStyle/>
                    <a:p>
                      <a:r>
                        <a:rPr lang="en-US" sz="1000" b="1"/>
                        <a:t>Code re-use</a:t>
                      </a:r>
                      <a:endParaRPr lang="en-US" sz="1000" b="1">
                        <a:solidFill>
                          <a:schemeClr val="tx1"/>
                        </a:solidFill>
                        <a:latin typeface="+mn-lt"/>
                      </a:endParaRPr>
                    </a:p>
                  </a:txBody>
                  <a:tcPr anchor="ctr"/>
                </a:tc>
                <a:tc>
                  <a:txBody>
                    <a:bodyPr/>
                    <a:lstStyle/>
                    <a:p>
                      <a:r>
                        <a:rPr lang="en-US" sz="1000"/>
                        <a:t>Automation tools like Ansible, Puppet, Chef available to create new VMs when existing images aren’t available</a:t>
                      </a:r>
                    </a:p>
                  </a:txBody>
                  <a:tcPr anchor="ctr"/>
                </a:tc>
                <a:tc>
                  <a:txBody>
                    <a:bodyPr/>
                    <a:lstStyle/>
                    <a:p>
                      <a:r>
                        <a:rPr lang="en-US" sz="1000"/>
                        <a:t>Automation tools from Docker available to create new containers when existing images aren’t available</a:t>
                      </a:r>
                    </a:p>
                  </a:txBody>
                  <a:tcPr anchor="ctr"/>
                </a:tc>
                <a:extLst>
                  <a:ext uri="{0D108BD9-81ED-4DB2-BD59-A6C34878D82A}">
                    <a16:rowId xmlns:a16="http://schemas.microsoft.com/office/drawing/2014/main" val="2651926146"/>
                  </a:ext>
                </a:extLst>
              </a:tr>
              <a:tr h="374164">
                <a:tc>
                  <a:txBody>
                    <a:bodyPr/>
                    <a:lstStyle/>
                    <a:p>
                      <a:r>
                        <a:rPr lang="en-US" sz="1000" b="1">
                          <a:solidFill>
                            <a:schemeClr val="tx1"/>
                          </a:solidFill>
                          <a:latin typeface="+mn-lt"/>
                        </a:rPr>
                        <a:t>Scheduling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Available via vSphere, </a:t>
                      </a:r>
                      <a:r>
                        <a:rPr lang="en-US" sz="1000" err="1"/>
                        <a:t>Openstack</a:t>
                      </a:r>
                      <a:r>
                        <a:rPr lang="en-US" sz="1000"/>
                        <a:t> Nova, IaaS consoles like EC2</a:t>
                      </a:r>
                    </a:p>
                  </a:txBody>
                  <a:tcPr anchor="ctr"/>
                </a:tc>
                <a:tc>
                  <a:txBody>
                    <a:bodyPr/>
                    <a:lstStyle/>
                    <a:p>
                      <a:r>
                        <a:rPr lang="en-US" sz="1000" b="0">
                          <a:solidFill>
                            <a:schemeClr val="tx1"/>
                          </a:solidFill>
                          <a:latin typeface="+mn-lt"/>
                        </a:rPr>
                        <a:t>Available via Kubernetes, Docker Swarm, </a:t>
                      </a:r>
                      <a:r>
                        <a:rPr lang="en-US" sz="1000" b="0" err="1">
                          <a:solidFill>
                            <a:schemeClr val="tx1"/>
                          </a:solidFill>
                          <a:latin typeface="+mn-lt"/>
                        </a:rPr>
                        <a:t>Openshift</a:t>
                      </a:r>
                      <a:r>
                        <a:rPr lang="en-US" sz="1000" b="0">
                          <a:solidFill>
                            <a:schemeClr val="tx1"/>
                          </a:solidFill>
                          <a:latin typeface="+mn-lt"/>
                        </a:rPr>
                        <a:t>, IaaS consoles like ECS</a:t>
                      </a:r>
                    </a:p>
                  </a:txBody>
                  <a:tcPr anchor="ctr"/>
                </a:tc>
                <a:extLst>
                  <a:ext uri="{0D108BD9-81ED-4DB2-BD59-A6C34878D82A}">
                    <a16:rowId xmlns:a16="http://schemas.microsoft.com/office/drawing/2014/main" val="3420071598"/>
                  </a:ext>
                </a:extLst>
              </a:tr>
              <a:tr h="374164">
                <a:tc>
                  <a:txBody>
                    <a:bodyPr/>
                    <a:lstStyle/>
                    <a:p>
                      <a:r>
                        <a:rPr lang="en-US" sz="1000" b="1"/>
                        <a:t>OS portability</a:t>
                      </a:r>
                      <a:endParaRPr lang="en-US" sz="1000" b="1">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Guest OS isolation via the hypervisor allows for different host OS and guest OS</a:t>
                      </a:r>
                    </a:p>
                  </a:txBody>
                  <a:tcPr anchor="ctr"/>
                </a:tc>
                <a:tc>
                  <a:txBody>
                    <a:bodyPr/>
                    <a:lstStyle/>
                    <a:p>
                      <a:r>
                        <a:rPr lang="en-US" sz="1000"/>
                        <a:t>Containers need libraries/runtimes to be compatible with host OS</a:t>
                      </a:r>
                    </a:p>
                  </a:txBody>
                  <a:tcPr anchor="ctr"/>
                </a:tc>
                <a:extLst>
                  <a:ext uri="{0D108BD9-81ED-4DB2-BD59-A6C34878D82A}">
                    <a16:rowId xmlns:a16="http://schemas.microsoft.com/office/drawing/2014/main" val="236825179"/>
                  </a:ext>
                </a:extLst>
              </a:tr>
              <a:tr h="431296">
                <a:tc>
                  <a:txBody>
                    <a:bodyPr/>
                    <a:lstStyle/>
                    <a:p>
                      <a:r>
                        <a:rPr lang="en-US" sz="1000" b="1"/>
                        <a:t>Maintenance and updates</a:t>
                      </a:r>
                      <a:endParaRPr lang="en-US" sz="1000" b="1">
                        <a:solidFill>
                          <a:schemeClr val="tx1"/>
                        </a:solidFill>
                        <a:latin typeface="+mn-lt"/>
                      </a:endParaRPr>
                    </a:p>
                  </a:txBody>
                  <a:tcPr anchor="ctr"/>
                </a:tc>
                <a:tc>
                  <a:txBody>
                    <a:bodyPr/>
                    <a:lstStyle/>
                    <a:p>
                      <a:r>
                        <a:rPr lang="en-US" sz="1000"/>
                        <a:t>Must maintain updates to host OS and VM specific guest OS, libraries/runtimes and applications</a:t>
                      </a:r>
                      <a:endParaRPr lang="en-US" sz="1000" b="0">
                        <a:solidFill>
                          <a:schemeClr val="tx1"/>
                        </a:solidFill>
                        <a:latin typeface="+mn-lt"/>
                      </a:endParaRPr>
                    </a:p>
                  </a:txBody>
                  <a:tcPr anchor="ctr"/>
                </a:tc>
                <a:tc>
                  <a:txBody>
                    <a:bodyPr/>
                    <a:lstStyle/>
                    <a:p>
                      <a:r>
                        <a:rPr lang="en-US" sz="1000"/>
                        <a:t>Must maintain updates to host OS and container specific libraries/runtimes and applications</a:t>
                      </a:r>
                    </a:p>
                  </a:txBody>
                  <a:tcPr anchor="ctr"/>
                </a:tc>
                <a:extLst>
                  <a:ext uri="{0D108BD9-81ED-4DB2-BD59-A6C34878D82A}">
                    <a16:rowId xmlns:a16="http://schemas.microsoft.com/office/drawing/2014/main" val="2399108483"/>
                  </a:ext>
                </a:extLst>
              </a:tr>
            </a:tbl>
          </a:graphicData>
        </a:graphic>
      </p:graphicFrame>
    </p:spTree>
    <p:extLst>
      <p:ext uri="{BB962C8B-B14F-4D97-AF65-F5344CB8AC3E}">
        <p14:creationId xmlns:p14="http://schemas.microsoft.com/office/powerpoint/2010/main" val="626265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IntelOne Display Regular"/>
            </a:endParaRPr>
          </a:p>
        </p:txBody>
      </p:sp>
      <p:pic>
        <p:nvPicPr>
          <p:cNvPr id="3" name="Picture 2" descr="Trail in crowded forest">
            <a:extLst>
              <a:ext uri="{FF2B5EF4-FFF2-40B4-BE49-F238E27FC236}">
                <a16:creationId xmlns:a16="http://schemas.microsoft.com/office/drawing/2014/main" id="{06CB5FAC-1B4A-B3D7-DF22-05492F3EC19A}"/>
              </a:ext>
            </a:extLst>
          </p:cNvPr>
          <p:cNvPicPr>
            <a:picLocks noChangeAspect="1"/>
          </p:cNvPicPr>
          <p:nvPr/>
        </p:nvPicPr>
        <p:blipFill>
          <a:blip r:embed="rId3">
            <a:extLst>
              <a:ext uri="{28A0092B-C50C-407E-A947-70E740481C1C}">
                <a14:useLocalDpi xmlns:a14="http://schemas.microsoft.com/office/drawing/2010/main" val="0"/>
              </a:ext>
            </a:extLst>
          </a:blip>
          <a:srcRect l="7867" r="7867"/>
          <a:stretch/>
        </p:blipFill>
        <p:spPr>
          <a:xfrm>
            <a:off x="2642616" y="7"/>
            <a:ext cx="6501384" cy="5143493"/>
          </a:xfrm>
          <a:prstGeom prst="rect">
            <a:avLst/>
          </a:prstGeom>
        </p:spPr>
      </p:pic>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1"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IntelOne Display Regular"/>
            </a:endParaRPr>
          </a:p>
        </p:txBody>
      </p:sp>
      <p:sp>
        <p:nvSpPr>
          <p:cNvPr id="5" name="Title 4">
            <a:extLst>
              <a:ext uri="{FF2B5EF4-FFF2-40B4-BE49-F238E27FC236}">
                <a16:creationId xmlns:a16="http://schemas.microsoft.com/office/drawing/2014/main" id="{679F4BE2-8E4A-4003-B816-9E34781F7E88}"/>
              </a:ext>
            </a:extLst>
          </p:cNvPr>
          <p:cNvSpPr>
            <a:spLocks noGrp="1"/>
          </p:cNvSpPr>
          <p:nvPr>
            <p:ph type="ctrTitle"/>
          </p:nvPr>
        </p:nvSpPr>
        <p:spPr>
          <a:xfrm>
            <a:off x="358485" y="891697"/>
            <a:ext cx="4500234" cy="2403101"/>
          </a:xfrm>
        </p:spPr>
        <p:txBody>
          <a:bodyPr vert="horz" lIns="68580" tIns="34290" rIns="68580" bIns="34290" rtlCol="0" anchor="b">
            <a:normAutofit/>
          </a:bodyPr>
          <a:lstStyle/>
          <a:p>
            <a:pPr>
              <a:spcBef>
                <a:spcPts val="0"/>
              </a:spcBef>
            </a:pPr>
            <a:r>
              <a:rPr lang="en-US" sz="3600" i="1" kern="1400" spc="-38">
                <a:latin typeface="Calibri" panose="020F0502020204030204" pitchFamily="34" charset="0"/>
                <a:ea typeface="Times New Roman" panose="02020603050405020304" pitchFamily="18" charset="0"/>
                <a:cs typeface="Times New Roman" panose="02020603050405020304" pitchFamily="18" charset="0"/>
              </a:rPr>
              <a:t>Intro to Cybersecurity</a:t>
            </a:r>
            <a:br>
              <a:rPr lang="en-US" sz="3600" kern="1400" spc="-38">
                <a:latin typeface="Calibri" panose="020F0502020204030204" pitchFamily="34" charset="0"/>
                <a:ea typeface="Times New Roman" panose="02020603050405020304" pitchFamily="18" charset="0"/>
                <a:cs typeface="Times New Roman" panose="02020603050405020304" pitchFamily="18" charset="0"/>
              </a:rPr>
            </a:br>
            <a:br>
              <a:rPr lang="en-US" sz="3600" kern="1400" spc="-38">
                <a:latin typeface="Calibri" panose="020F0502020204030204" pitchFamily="34" charset="0"/>
                <a:ea typeface="Times New Roman" panose="02020603050405020304" pitchFamily="18" charset="0"/>
                <a:cs typeface="Times New Roman" panose="02020603050405020304" pitchFamily="18" charset="0"/>
              </a:rPr>
            </a:br>
            <a:r>
              <a:rPr lang="en-US" sz="3600" kern="1400" spc="-38">
                <a:latin typeface="Calibri" panose="020F0502020204030204" pitchFamily="34" charset="0"/>
                <a:ea typeface="Times New Roman" panose="02020603050405020304" pitchFamily="18" charset="0"/>
                <a:cs typeface="Times New Roman" panose="02020603050405020304" pitchFamily="18" charset="0"/>
              </a:rPr>
              <a:t>O </a:t>
            </a:r>
            <a:r>
              <a:rPr lang="en-US" sz="3600" kern="1400" spc="-38" err="1">
                <a:latin typeface="Calibri" panose="020F0502020204030204" pitchFamily="34" charset="0"/>
                <a:ea typeface="Times New Roman" panose="02020603050405020304" pitchFamily="18" charset="0"/>
                <a:cs typeface="Times New Roman" panose="02020603050405020304" pitchFamily="18" charset="0"/>
              </a:rPr>
              <a:t>excursie</a:t>
            </a:r>
            <a:r>
              <a:rPr lang="en-US" sz="3600" kern="1400" spc="-38">
                <a:latin typeface="Calibri" panose="020F0502020204030204" pitchFamily="34" charset="0"/>
                <a:ea typeface="Times New Roman" panose="02020603050405020304" pitchFamily="18" charset="0"/>
                <a:cs typeface="Times New Roman" panose="02020603050405020304" pitchFamily="18" charset="0"/>
              </a:rPr>
              <a:t> pe cărările securităţii informatice </a:t>
            </a:r>
            <a:endParaRPr lang="en-US" sz="3600" kern="1400" spc="-38">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subTitle" idx="1"/>
          </p:nvPr>
        </p:nvSpPr>
        <p:spPr>
          <a:xfrm>
            <a:off x="358485" y="3654692"/>
            <a:ext cx="5227067" cy="906106"/>
          </a:xfrm>
        </p:spPr>
        <p:txBody>
          <a:bodyPr vert="horz" lIns="68580" tIns="34290" rIns="68580" bIns="34290" rtlCol="0">
            <a:normAutofit/>
          </a:bodyPr>
          <a:lstStyle/>
          <a:p>
            <a:endParaRPr lang="en-US" sz="2400"/>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2"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 name="Rectangle 1">
            <a:extLst>
              <a:ext uri="{FF2B5EF4-FFF2-40B4-BE49-F238E27FC236}">
                <a16:creationId xmlns:a16="http://schemas.microsoft.com/office/drawing/2014/main" id="{3390140D-50BE-CFB4-35D0-0EA64A9DC72D}"/>
              </a:ext>
            </a:extLst>
          </p:cNvPr>
          <p:cNvSpPr/>
          <p:nvPr/>
        </p:nvSpPr>
        <p:spPr>
          <a:xfrm>
            <a:off x="210496" y="4828359"/>
            <a:ext cx="4511735" cy="207749"/>
          </a:xfrm>
          <a:prstGeom prst="rect">
            <a:avLst/>
          </a:prstGeom>
        </p:spPr>
        <p:txBody>
          <a:bodyPr wrap="square">
            <a:spAutoFit/>
          </a:bodyPr>
          <a:lstStyle/>
          <a:p>
            <a:pPr algn="ctr" defTabSz="685800"/>
            <a:r>
              <a:rPr lang="en-US" sz="750" kern="0">
                <a:solidFill>
                  <a:srgbClr val="525252"/>
                </a:solidFill>
                <a:latin typeface="Arial" panose="020B0604020202020204" pitchFamily="34" charset="0"/>
                <a:ea typeface="Intel Clear" panose="020B0604020203020204" pitchFamily="34" charset="0"/>
                <a:cs typeface="Times New Roman" panose="02020603050405020304" pitchFamily="18" charset="0"/>
              </a:rPr>
              <a:t>Copyright © by InProTEd – </a:t>
            </a:r>
            <a:r>
              <a:rPr lang="en-US" sz="750" b="1" kern="0">
                <a:solidFill>
                  <a:srgbClr val="525252"/>
                </a:solidFill>
                <a:latin typeface="Arial" panose="020B0604020202020204" pitchFamily="34" charset="0"/>
                <a:ea typeface="Intel Clear" panose="020B0604020203020204" pitchFamily="34" charset="0"/>
                <a:cs typeface="Times New Roman" panose="02020603050405020304" pitchFamily="18" charset="0"/>
              </a:rPr>
              <a:t>I</a:t>
            </a:r>
            <a:r>
              <a:rPr lang="en-US" sz="750" kern="0">
                <a:solidFill>
                  <a:srgbClr val="525252"/>
                </a:solidFill>
                <a:latin typeface="Arial" panose="020B0604020202020204" pitchFamily="34" charset="0"/>
                <a:ea typeface="Intel Clear" panose="020B0604020203020204" pitchFamily="34" charset="0"/>
                <a:cs typeface="Times New Roman" panose="02020603050405020304" pitchFamily="18" charset="0"/>
              </a:rPr>
              <a:t>nternational </a:t>
            </a:r>
            <a:r>
              <a:rPr lang="en-US" sz="750" b="1" kern="0">
                <a:solidFill>
                  <a:srgbClr val="525252"/>
                </a:solidFill>
                <a:latin typeface="Arial" panose="020B0604020202020204" pitchFamily="34" charset="0"/>
                <a:ea typeface="Intel Clear" panose="020B0604020203020204" pitchFamily="34" charset="0"/>
                <a:cs typeface="Times New Roman" panose="02020603050405020304" pitchFamily="18" charset="0"/>
              </a:rPr>
              <a:t>Pro</a:t>
            </a:r>
            <a:r>
              <a:rPr lang="en-US" sz="750" kern="0">
                <a:solidFill>
                  <a:srgbClr val="525252"/>
                </a:solidFill>
                <a:latin typeface="Arial" panose="020B0604020202020204" pitchFamily="34" charset="0"/>
                <a:ea typeface="Intel Clear" panose="020B0604020203020204" pitchFamily="34" charset="0"/>
                <a:cs typeface="Times New Roman" panose="02020603050405020304" pitchFamily="18" charset="0"/>
              </a:rPr>
              <a:t>fessionals for </a:t>
            </a:r>
            <a:r>
              <a:rPr lang="en-US" sz="750" b="1" kern="0">
                <a:solidFill>
                  <a:srgbClr val="525252"/>
                </a:solidFill>
                <a:latin typeface="Arial" panose="020B0604020202020204" pitchFamily="34" charset="0"/>
                <a:ea typeface="Intel Clear" panose="020B0604020203020204" pitchFamily="34" charset="0"/>
                <a:cs typeface="Times New Roman" panose="02020603050405020304" pitchFamily="18" charset="0"/>
              </a:rPr>
              <a:t>T</a:t>
            </a:r>
            <a:r>
              <a:rPr lang="en-US" sz="750" kern="0">
                <a:solidFill>
                  <a:srgbClr val="525252"/>
                </a:solidFill>
                <a:latin typeface="Arial" panose="020B0604020202020204" pitchFamily="34" charset="0"/>
                <a:ea typeface="Intel Clear" panose="020B0604020203020204" pitchFamily="34" charset="0"/>
                <a:cs typeface="Times New Roman" panose="02020603050405020304" pitchFamily="18" charset="0"/>
              </a:rPr>
              <a:t>echnology and </a:t>
            </a:r>
            <a:r>
              <a:rPr lang="en-US" sz="750" b="1" kern="0">
                <a:solidFill>
                  <a:srgbClr val="525252"/>
                </a:solidFill>
                <a:latin typeface="Arial" panose="020B0604020202020204" pitchFamily="34" charset="0"/>
                <a:ea typeface="Intel Clear" panose="020B0604020203020204" pitchFamily="34" charset="0"/>
                <a:cs typeface="Times New Roman" panose="02020603050405020304" pitchFamily="18" charset="0"/>
              </a:rPr>
              <a:t>Ed</a:t>
            </a:r>
            <a:r>
              <a:rPr lang="en-US" sz="750" kern="0">
                <a:solidFill>
                  <a:srgbClr val="525252"/>
                </a:solidFill>
                <a:latin typeface="Arial" panose="020B0604020202020204" pitchFamily="34" charset="0"/>
                <a:ea typeface="Intel Clear" panose="020B0604020203020204" pitchFamily="34" charset="0"/>
                <a:cs typeface="Times New Roman" panose="02020603050405020304" pitchFamily="18" charset="0"/>
              </a:rPr>
              <a:t>ucation	</a:t>
            </a:r>
          </a:p>
        </p:txBody>
      </p:sp>
      <p:pic>
        <p:nvPicPr>
          <p:cNvPr id="4" name="Picture 4" descr="Mobirise">
            <a:extLst>
              <a:ext uri="{FF2B5EF4-FFF2-40B4-BE49-F238E27FC236}">
                <a16:creationId xmlns:a16="http://schemas.microsoft.com/office/drawing/2014/main" id="{C4007624-BFCC-71EC-61A1-EE57546BC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38" y="136243"/>
            <a:ext cx="940835" cy="7938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3C291D0-9AF7-9E22-C1EE-EADE636DE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1" y="4003426"/>
            <a:ext cx="1346132" cy="10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703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6641-6E22-AB52-4D3C-ABE449AAE965}"/>
              </a:ext>
            </a:extLst>
          </p:cNvPr>
          <p:cNvSpPr>
            <a:spLocks noGrp="1"/>
          </p:cNvSpPr>
          <p:nvPr>
            <p:ph type="title"/>
          </p:nvPr>
        </p:nvSpPr>
        <p:spPr/>
        <p:txBody>
          <a:bodyPr/>
          <a:lstStyle/>
          <a:p>
            <a:r>
              <a:rPr lang="en-US"/>
              <a:t>Software set-up</a:t>
            </a:r>
          </a:p>
        </p:txBody>
      </p:sp>
      <p:sp>
        <p:nvSpPr>
          <p:cNvPr id="3" name="Content Placeholder 2">
            <a:extLst>
              <a:ext uri="{FF2B5EF4-FFF2-40B4-BE49-F238E27FC236}">
                <a16:creationId xmlns:a16="http://schemas.microsoft.com/office/drawing/2014/main" id="{C63CA4F4-D153-4978-3D1B-C32632AC76A6}"/>
              </a:ext>
            </a:extLst>
          </p:cNvPr>
          <p:cNvSpPr>
            <a:spLocks noGrp="1"/>
          </p:cNvSpPr>
          <p:nvPr>
            <p:ph idx="1"/>
          </p:nvPr>
        </p:nvSpPr>
        <p:spPr>
          <a:xfrm>
            <a:off x="227027" y="1066137"/>
            <a:ext cx="8229600" cy="3517431"/>
          </a:xfrm>
        </p:spPr>
        <p:txBody>
          <a:bodyPr/>
          <a:lstStyle/>
          <a:p>
            <a:r>
              <a:rPr lang="en-US" err="1"/>
              <a:t>Instalati</a:t>
            </a:r>
            <a:r>
              <a:rPr lang="en-US"/>
              <a:t> OpenSSL Light for Windows de la </a:t>
            </a:r>
            <a:r>
              <a:rPr lang="en-US">
                <a:hlinkClick r:id="rId2"/>
              </a:rPr>
              <a:t>https://slproweb.com/products/Win32OpenSSL.html</a:t>
            </a:r>
            <a:endParaRPr lang="en-US"/>
          </a:p>
          <a:p>
            <a:endParaRPr lang="en-US"/>
          </a:p>
          <a:p>
            <a:endParaRPr lang="en-US"/>
          </a:p>
          <a:p>
            <a:endParaRPr lang="en-US"/>
          </a:p>
          <a:p>
            <a:endParaRPr lang="en-US"/>
          </a:p>
          <a:p>
            <a:endParaRPr lang="en-US"/>
          </a:p>
          <a:p>
            <a:r>
              <a:rPr lang="en-US" err="1"/>
              <a:t>Deschideti</a:t>
            </a:r>
            <a:r>
              <a:rPr lang="en-US"/>
              <a:t> </a:t>
            </a:r>
            <a:r>
              <a:rPr lang="en-US" err="1"/>
              <a:t>fereastra</a:t>
            </a:r>
            <a:r>
              <a:rPr lang="en-US"/>
              <a:t> Win64 OpenSSL Command Prompt</a:t>
            </a:r>
          </a:p>
        </p:txBody>
      </p:sp>
      <p:pic>
        <p:nvPicPr>
          <p:cNvPr id="7" name="Picture 6">
            <a:extLst>
              <a:ext uri="{FF2B5EF4-FFF2-40B4-BE49-F238E27FC236}">
                <a16:creationId xmlns:a16="http://schemas.microsoft.com/office/drawing/2014/main" id="{8C30986D-82C9-C0CB-EBFE-CBE09D43550E}"/>
              </a:ext>
            </a:extLst>
          </p:cNvPr>
          <p:cNvPicPr>
            <a:picLocks noChangeAspect="1"/>
          </p:cNvPicPr>
          <p:nvPr/>
        </p:nvPicPr>
        <p:blipFill>
          <a:blip r:embed="rId3"/>
          <a:stretch>
            <a:fillRect/>
          </a:stretch>
        </p:blipFill>
        <p:spPr>
          <a:xfrm>
            <a:off x="989901" y="1754580"/>
            <a:ext cx="7038363" cy="1634340"/>
          </a:xfrm>
          <a:prstGeom prst="rect">
            <a:avLst/>
          </a:prstGeom>
        </p:spPr>
      </p:pic>
    </p:spTree>
    <p:extLst>
      <p:ext uri="{BB962C8B-B14F-4D97-AF65-F5344CB8AC3E}">
        <p14:creationId xmlns:p14="http://schemas.microsoft.com/office/powerpoint/2010/main" val="3553949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23B6-F1C3-9177-BFA3-BD176121585A}"/>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591404C6-DBCF-3618-F724-24B05E120165}"/>
              </a:ext>
            </a:extLst>
          </p:cNvPr>
          <p:cNvSpPr>
            <a:spLocks noGrp="1"/>
          </p:cNvSpPr>
          <p:nvPr>
            <p:ph idx="1"/>
          </p:nvPr>
        </p:nvSpPr>
        <p:spPr/>
        <p:txBody>
          <a:bodyPr/>
          <a:lstStyle/>
          <a:p>
            <a:pPr marL="385763" indent="-385763">
              <a:buFont typeface="+mj-lt"/>
              <a:buAutoNum type="arabicPeriod"/>
            </a:pPr>
            <a:r>
              <a:rPr lang="en-US"/>
              <a:t>The Missing Semester of Your CS Education – Security and Cryptography - </a:t>
            </a:r>
            <a:r>
              <a:rPr lang="en-US">
                <a:hlinkClick r:id="rId2"/>
              </a:rPr>
              <a:t>https://missing.csail.mit.edu/2020/security</a:t>
            </a:r>
            <a:r>
              <a:rPr lang="en-US"/>
              <a:t> </a:t>
            </a:r>
          </a:p>
          <a:p>
            <a:pPr marL="385763" indent="-385763">
              <a:buFont typeface="+mj-lt"/>
              <a:buAutoNum type="arabicPeriod"/>
            </a:pPr>
            <a:r>
              <a:rPr lang="en-US"/>
              <a:t>Computer Networking: A Top-Down Approach, 8th edition, Jim Kurose, Keith Ross, Pearson, 2020</a:t>
            </a:r>
          </a:p>
          <a:p>
            <a:pPr marL="385763" indent="-385763">
              <a:buFont typeface="+mj-lt"/>
              <a:buAutoNum type="arabicPeriod"/>
            </a:pPr>
            <a:r>
              <a:rPr lang="en-US"/>
              <a:t>ECE/CS 372 – Introduction to Computer Networks – Security in Computer Networks, Oregon State University</a:t>
            </a:r>
          </a:p>
          <a:p>
            <a:pPr marL="385763" indent="-385763">
              <a:buFont typeface="+mj-lt"/>
              <a:buAutoNum type="arabicPeriod"/>
            </a:pPr>
            <a:r>
              <a:rPr lang="en-US">
                <a:hlinkClick r:id="rId3"/>
              </a:rPr>
              <a:t>FMI-Unibuc/Year III/Semester 1/SSI/Laborator/Laboratorul 12/SSI L12 - Semnaturi electronice si certificate digitale.pdf at main · DariusBuhai/FMI-Unibuc · GitHub</a:t>
            </a:r>
            <a:endParaRPr lang="en-US"/>
          </a:p>
        </p:txBody>
      </p:sp>
    </p:spTree>
    <p:extLst>
      <p:ext uri="{BB962C8B-B14F-4D97-AF65-F5344CB8AC3E}">
        <p14:creationId xmlns:p14="http://schemas.microsoft.com/office/powerpoint/2010/main" val="2202014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7B55-9394-42FF-1E3D-9270F2063A76}"/>
              </a:ext>
            </a:extLst>
          </p:cNvPr>
          <p:cNvSpPr>
            <a:spLocks noGrp="1"/>
          </p:cNvSpPr>
          <p:nvPr>
            <p:ph type="title"/>
          </p:nvPr>
        </p:nvSpPr>
        <p:spPr/>
        <p:txBody>
          <a:bodyPr anchor="ctr">
            <a:normAutofit/>
          </a:bodyPr>
          <a:lstStyle/>
          <a:p>
            <a:r>
              <a:rPr lang="en-US" sz="3000"/>
              <a:t>Introduction to Cybersecurity</a:t>
            </a:r>
          </a:p>
        </p:txBody>
      </p:sp>
      <p:sp>
        <p:nvSpPr>
          <p:cNvPr id="3" name="TextBox 2">
            <a:extLst>
              <a:ext uri="{FF2B5EF4-FFF2-40B4-BE49-F238E27FC236}">
                <a16:creationId xmlns:a16="http://schemas.microsoft.com/office/drawing/2014/main" id="{CA2DD95E-4E1A-A69C-D417-46E376F2F26F}"/>
              </a:ext>
            </a:extLst>
          </p:cNvPr>
          <p:cNvSpPr txBox="1"/>
          <p:nvPr/>
        </p:nvSpPr>
        <p:spPr>
          <a:xfrm>
            <a:off x="6304936" y="1165689"/>
            <a:ext cx="923330" cy="3300386"/>
          </a:xfrm>
          <a:prstGeom prst="rect">
            <a:avLst/>
          </a:prstGeom>
          <a:solidFill>
            <a:schemeClr val="accent1">
              <a:lumMod val="20000"/>
              <a:lumOff val="80000"/>
            </a:schemeClr>
          </a:solidFill>
          <a:ln>
            <a:solidFill>
              <a:schemeClr val="accent2"/>
            </a:solidFill>
          </a:ln>
        </p:spPr>
        <p:txBody>
          <a:bodyPr vert="vert270" wrap="square" rtlCol="0">
            <a:spAutoFit/>
          </a:bodyPr>
          <a:lstStyle/>
          <a:p>
            <a:pPr algn="ctr" defTabSz="685800"/>
            <a:r>
              <a:rPr lang="en-US" sz="2400">
                <a:solidFill>
                  <a:srgbClr val="525252"/>
                </a:solidFill>
                <a:latin typeface="IntelOne Display Regular"/>
              </a:rPr>
              <a:t>Exemples  &amp; </a:t>
            </a:r>
          </a:p>
          <a:p>
            <a:pPr algn="ctr" defTabSz="685800"/>
            <a:r>
              <a:rPr lang="en-US" sz="2400">
                <a:solidFill>
                  <a:srgbClr val="525252"/>
                </a:solidFill>
                <a:latin typeface="IntelOne Display Regular"/>
              </a:rPr>
              <a:t>Case Studies</a:t>
            </a:r>
          </a:p>
        </p:txBody>
      </p:sp>
      <p:graphicFrame>
        <p:nvGraphicFramePr>
          <p:cNvPr id="6" name="Content Placeholder 2">
            <a:extLst>
              <a:ext uri="{FF2B5EF4-FFF2-40B4-BE49-F238E27FC236}">
                <a16:creationId xmlns:a16="http://schemas.microsoft.com/office/drawing/2014/main" id="{F5E428CE-2E05-6098-4DDC-7C174C675965}"/>
              </a:ext>
            </a:extLst>
          </p:cNvPr>
          <p:cNvGraphicFramePr>
            <a:graphicFrameLocks/>
          </p:cNvGraphicFramePr>
          <p:nvPr/>
        </p:nvGraphicFramePr>
        <p:xfrm>
          <a:off x="1991116" y="1165689"/>
          <a:ext cx="4313820" cy="3300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0718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599D-4953-82AC-F4F4-63451405F94C}"/>
              </a:ext>
            </a:extLst>
          </p:cNvPr>
          <p:cNvSpPr>
            <a:spLocks noGrp="1"/>
          </p:cNvSpPr>
          <p:nvPr>
            <p:ph type="title"/>
          </p:nvPr>
        </p:nvSpPr>
        <p:spPr/>
        <p:txBody>
          <a:bodyPr/>
          <a:lstStyle/>
          <a:p>
            <a:r>
              <a:rPr lang="en-US"/>
              <a:t>Cybersecurity Objectives  / </a:t>
            </a:r>
            <a:r>
              <a:rPr lang="en-US" sz="1800"/>
              <a:t>Obiectivele Securitaţii Informatice</a:t>
            </a:r>
            <a:endParaRPr lang="en-US"/>
          </a:p>
        </p:txBody>
      </p:sp>
      <p:sp>
        <p:nvSpPr>
          <p:cNvPr id="5" name="Content Placeholder 4">
            <a:extLst>
              <a:ext uri="{FF2B5EF4-FFF2-40B4-BE49-F238E27FC236}">
                <a16:creationId xmlns:a16="http://schemas.microsoft.com/office/drawing/2014/main" id="{31B01BCA-EBD2-31E1-B9D6-C88EDC4EF88D}"/>
              </a:ext>
            </a:extLst>
          </p:cNvPr>
          <p:cNvSpPr>
            <a:spLocks noGrp="1"/>
          </p:cNvSpPr>
          <p:nvPr>
            <p:ph idx="1"/>
          </p:nvPr>
        </p:nvSpPr>
        <p:spPr>
          <a:xfrm>
            <a:off x="285750" y="1115293"/>
            <a:ext cx="4637315" cy="3371327"/>
          </a:xfrm>
        </p:spPr>
        <p:txBody>
          <a:bodyPr>
            <a:normAutofit fontScale="85000" lnSpcReduction="20000"/>
          </a:bodyPr>
          <a:lstStyle/>
          <a:p>
            <a:r>
              <a:rPr lang="en-US"/>
              <a:t>Data confidentiality </a:t>
            </a:r>
          </a:p>
          <a:p>
            <a:pPr lvl="1"/>
            <a:r>
              <a:rPr lang="en-US"/>
              <a:t>only the sender and the intended receiver of should “understand” message contents</a:t>
            </a:r>
          </a:p>
          <a:p>
            <a:r>
              <a:rPr lang="en-US"/>
              <a:t>Authentication: </a:t>
            </a:r>
          </a:p>
          <a:p>
            <a:pPr lvl="1"/>
            <a:r>
              <a:rPr lang="en-US"/>
              <a:t>sender and receiver can confirm each other’s identity</a:t>
            </a:r>
          </a:p>
          <a:p>
            <a:r>
              <a:rPr lang="en-US"/>
              <a:t>Data Integrity: </a:t>
            </a:r>
          </a:p>
          <a:p>
            <a:pPr lvl="1"/>
            <a:r>
              <a:rPr lang="en-US"/>
              <a:t>Sender and receiver ensure the message was not altered (in transit or afterwards)</a:t>
            </a:r>
          </a:p>
          <a:p>
            <a:r>
              <a:rPr lang="en-US"/>
              <a:t>Data availability: </a:t>
            </a:r>
          </a:p>
          <a:p>
            <a:pPr lvl="1"/>
            <a:r>
              <a:rPr lang="en-US"/>
              <a:t>access and availability: services must be accessible and available to users</a:t>
            </a:r>
          </a:p>
          <a:p>
            <a:r>
              <a:rPr lang="en-US"/>
              <a:t>Privacy </a:t>
            </a:r>
          </a:p>
          <a:p>
            <a:pPr lvl="1"/>
            <a:r>
              <a:rPr lang="en-US"/>
              <a:t>Private life protection (GDPR)</a:t>
            </a:r>
          </a:p>
          <a:p>
            <a:endParaRPr lang="en-US"/>
          </a:p>
          <a:p>
            <a:endParaRPr lang="en-US"/>
          </a:p>
        </p:txBody>
      </p:sp>
      <p:grpSp>
        <p:nvGrpSpPr>
          <p:cNvPr id="6" name="Group 5">
            <a:extLst>
              <a:ext uri="{FF2B5EF4-FFF2-40B4-BE49-F238E27FC236}">
                <a16:creationId xmlns:a16="http://schemas.microsoft.com/office/drawing/2014/main" id="{B5A2BAA9-BF86-67A0-9C6F-0EA8C50B193B}"/>
              </a:ext>
            </a:extLst>
          </p:cNvPr>
          <p:cNvGrpSpPr/>
          <p:nvPr/>
        </p:nvGrpSpPr>
        <p:grpSpPr>
          <a:xfrm>
            <a:off x="5053693" y="1115292"/>
            <a:ext cx="3685540" cy="3212998"/>
            <a:chOff x="6738257" y="1487056"/>
            <a:chExt cx="4914053" cy="4283996"/>
          </a:xfrm>
        </p:grpSpPr>
        <p:pic>
          <p:nvPicPr>
            <p:cNvPr id="3" name="Content Placeholder 5">
              <a:extLst>
                <a:ext uri="{FF2B5EF4-FFF2-40B4-BE49-F238E27FC236}">
                  <a16:creationId xmlns:a16="http://schemas.microsoft.com/office/drawing/2014/main" id="{078B7D1A-52AA-9A9D-AD61-53EB8673C16D}"/>
                </a:ext>
              </a:extLst>
            </p:cNvPr>
            <p:cNvPicPr>
              <a:picLocks noChangeAspect="1"/>
            </p:cNvPicPr>
            <p:nvPr/>
          </p:nvPicPr>
          <p:blipFill>
            <a:blip r:embed="rId3"/>
            <a:stretch>
              <a:fillRect/>
            </a:stretch>
          </p:blipFill>
          <p:spPr>
            <a:xfrm>
              <a:off x="7471061" y="1487056"/>
              <a:ext cx="3547734" cy="3868737"/>
            </a:xfrm>
            <a:prstGeom prst="rect">
              <a:avLst/>
            </a:prstGeom>
          </p:spPr>
        </p:pic>
        <p:sp>
          <p:nvSpPr>
            <p:cNvPr id="4" name="TextBox 3">
              <a:extLst>
                <a:ext uri="{FF2B5EF4-FFF2-40B4-BE49-F238E27FC236}">
                  <a16:creationId xmlns:a16="http://schemas.microsoft.com/office/drawing/2014/main" id="{036E663F-C485-7E36-7B4D-119833F673D9}"/>
                </a:ext>
              </a:extLst>
            </p:cNvPr>
            <p:cNvSpPr txBox="1"/>
            <p:nvPr/>
          </p:nvSpPr>
          <p:spPr>
            <a:xfrm>
              <a:off x="6738257" y="5370943"/>
              <a:ext cx="4914053" cy="400109"/>
            </a:xfrm>
            <a:prstGeom prst="rect">
              <a:avLst/>
            </a:prstGeom>
            <a:noFill/>
          </p:spPr>
          <p:txBody>
            <a:bodyPr wrap="square" rtlCol="0">
              <a:spAutoFit/>
            </a:bodyPr>
            <a:lstStyle/>
            <a:p>
              <a:pPr defTabSz="685800"/>
              <a:r>
                <a:rPr lang="en-US" sz="1350">
                  <a:solidFill>
                    <a:srgbClr val="525252"/>
                  </a:solidFill>
                  <a:latin typeface="IntelOne Display Regular"/>
                </a:rPr>
                <a:t>Privacy: Europe is a step ahead with GDPR</a:t>
              </a:r>
            </a:p>
          </p:txBody>
        </p:sp>
      </p:grpSp>
    </p:spTree>
    <p:extLst>
      <p:ext uri="{BB962C8B-B14F-4D97-AF65-F5344CB8AC3E}">
        <p14:creationId xmlns:p14="http://schemas.microsoft.com/office/powerpoint/2010/main" val="23654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B239-CB63-844D-8E91-99BED5FA9E59}"/>
              </a:ext>
            </a:extLst>
          </p:cNvPr>
          <p:cNvSpPr>
            <a:spLocks noGrp="1"/>
          </p:cNvSpPr>
          <p:nvPr>
            <p:ph type="title"/>
          </p:nvPr>
        </p:nvSpPr>
        <p:spPr/>
        <p:txBody>
          <a:bodyPr/>
          <a:lstStyle/>
          <a:p>
            <a:r>
              <a:rPr lang="en-US"/>
              <a:t>When Security Is Not Working</a:t>
            </a:r>
          </a:p>
        </p:txBody>
      </p:sp>
      <p:pic>
        <p:nvPicPr>
          <p:cNvPr id="6" name="Picture 5">
            <a:extLst>
              <a:ext uri="{FF2B5EF4-FFF2-40B4-BE49-F238E27FC236}">
                <a16:creationId xmlns:a16="http://schemas.microsoft.com/office/drawing/2014/main" id="{D07F53C5-E0E0-E12D-4B98-7317310B77E6}"/>
              </a:ext>
            </a:extLst>
          </p:cNvPr>
          <p:cNvPicPr>
            <a:picLocks noChangeAspect="1"/>
          </p:cNvPicPr>
          <p:nvPr/>
        </p:nvPicPr>
        <p:blipFill>
          <a:blip r:embed="rId2"/>
          <a:stretch>
            <a:fillRect/>
          </a:stretch>
        </p:blipFill>
        <p:spPr>
          <a:xfrm>
            <a:off x="2221707" y="1345972"/>
            <a:ext cx="3150394" cy="2900987"/>
          </a:xfrm>
          <a:prstGeom prst="rect">
            <a:avLst/>
          </a:prstGeom>
        </p:spPr>
      </p:pic>
    </p:spTree>
    <p:extLst>
      <p:ext uri="{BB962C8B-B14F-4D97-AF65-F5344CB8AC3E}">
        <p14:creationId xmlns:p14="http://schemas.microsoft.com/office/powerpoint/2010/main" val="1472928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B239-CB63-844D-8E91-99BED5FA9E59}"/>
              </a:ext>
            </a:extLst>
          </p:cNvPr>
          <p:cNvSpPr>
            <a:spLocks noGrp="1"/>
          </p:cNvSpPr>
          <p:nvPr>
            <p:ph type="title"/>
          </p:nvPr>
        </p:nvSpPr>
        <p:spPr/>
        <p:txBody>
          <a:bodyPr/>
          <a:lstStyle/>
          <a:p>
            <a:r>
              <a:rPr lang="en-US"/>
              <a:t>When Security Is Not Working</a:t>
            </a:r>
          </a:p>
        </p:txBody>
      </p:sp>
      <p:pic>
        <p:nvPicPr>
          <p:cNvPr id="6" name="Picture 5">
            <a:extLst>
              <a:ext uri="{FF2B5EF4-FFF2-40B4-BE49-F238E27FC236}">
                <a16:creationId xmlns:a16="http://schemas.microsoft.com/office/drawing/2014/main" id="{D07F53C5-E0E0-E12D-4B98-7317310B77E6}"/>
              </a:ext>
            </a:extLst>
          </p:cNvPr>
          <p:cNvPicPr>
            <a:picLocks noChangeAspect="1"/>
          </p:cNvPicPr>
          <p:nvPr/>
        </p:nvPicPr>
        <p:blipFill>
          <a:blip r:embed="rId3"/>
          <a:stretch>
            <a:fillRect/>
          </a:stretch>
        </p:blipFill>
        <p:spPr>
          <a:xfrm>
            <a:off x="1421607" y="1313825"/>
            <a:ext cx="3150394" cy="2900987"/>
          </a:xfrm>
          <a:prstGeom prst="rect">
            <a:avLst/>
          </a:prstGeom>
        </p:spPr>
      </p:pic>
      <p:sp>
        <p:nvSpPr>
          <p:cNvPr id="3" name="TextBox 2">
            <a:extLst>
              <a:ext uri="{FF2B5EF4-FFF2-40B4-BE49-F238E27FC236}">
                <a16:creationId xmlns:a16="http://schemas.microsoft.com/office/drawing/2014/main" id="{FDCCA7A9-4B8C-5323-A9C7-8A696F061E3A}"/>
              </a:ext>
            </a:extLst>
          </p:cNvPr>
          <p:cNvSpPr txBox="1"/>
          <p:nvPr/>
        </p:nvSpPr>
        <p:spPr>
          <a:xfrm>
            <a:off x="4830989" y="1564120"/>
            <a:ext cx="3750469" cy="2631490"/>
          </a:xfrm>
          <a:prstGeom prst="rect">
            <a:avLst/>
          </a:prstGeom>
          <a:noFill/>
        </p:spPr>
        <p:txBody>
          <a:bodyPr wrap="square" rtlCol="0">
            <a:spAutoFit/>
          </a:bodyPr>
          <a:lstStyle/>
          <a:p>
            <a:pPr defTabSz="685800"/>
            <a:r>
              <a:rPr lang="en-US" sz="1500">
                <a:solidFill>
                  <a:srgbClr val="525252"/>
                </a:solidFill>
                <a:latin typeface="Arial" panose="020B0604020202020204" pitchFamily="34" charset="0"/>
                <a:cs typeface="Arial" panose="020B0604020202020204" pitchFamily="34" charset="0"/>
              </a:rPr>
              <a:t>Weakest link principle in Security. </a:t>
            </a:r>
          </a:p>
          <a:p>
            <a:pPr defTabSz="685800"/>
            <a:endParaRPr lang="en-US" sz="1500">
              <a:solidFill>
                <a:srgbClr val="525252"/>
              </a:solidFill>
              <a:latin typeface="Arial" panose="020B0604020202020204" pitchFamily="34" charset="0"/>
              <a:cs typeface="Arial" panose="020B0604020202020204" pitchFamily="34" charset="0"/>
            </a:endParaRPr>
          </a:p>
          <a:p>
            <a:pPr defTabSz="685800"/>
            <a:endParaRPr lang="en-US" sz="1500">
              <a:solidFill>
                <a:srgbClr val="525252"/>
              </a:solidFill>
              <a:latin typeface="Arial" panose="020B0604020202020204" pitchFamily="34" charset="0"/>
              <a:cs typeface="Arial" panose="020B0604020202020204" pitchFamily="34" charset="0"/>
            </a:endParaRPr>
          </a:p>
          <a:p>
            <a:pPr defTabSz="685800"/>
            <a:endParaRPr lang="en-US" sz="1500">
              <a:solidFill>
                <a:srgbClr val="525252"/>
              </a:solidFill>
              <a:latin typeface="Arial" panose="020B0604020202020204" pitchFamily="34" charset="0"/>
              <a:cs typeface="Arial" panose="020B0604020202020204" pitchFamily="34" charset="0"/>
            </a:endParaRPr>
          </a:p>
          <a:p>
            <a:pPr defTabSz="685800"/>
            <a:endParaRPr lang="en-US" sz="1500">
              <a:solidFill>
                <a:srgbClr val="525252"/>
              </a:solidFill>
              <a:latin typeface="Arial" panose="020B0604020202020204" pitchFamily="34" charset="0"/>
              <a:cs typeface="Arial" panose="020B0604020202020204" pitchFamily="34" charset="0"/>
            </a:endParaRPr>
          </a:p>
          <a:p>
            <a:pPr defTabSz="685800"/>
            <a:endParaRPr lang="en-US" sz="1500">
              <a:solidFill>
                <a:srgbClr val="525252"/>
              </a:solidFill>
              <a:latin typeface="Arial" panose="020B0604020202020204" pitchFamily="34" charset="0"/>
              <a:cs typeface="Arial" panose="020B0604020202020204" pitchFamily="34" charset="0"/>
            </a:endParaRPr>
          </a:p>
          <a:p>
            <a:pPr defTabSz="685800"/>
            <a:endParaRPr lang="en-US" sz="1500">
              <a:solidFill>
                <a:srgbClr val="525252"/>
              </a:solidFill>
              <a:latin typeface="Arial" panose="020B0604020202020204" pitchFamily="34" charset="0"/>
              <a:cs typeface="Arial" panose="020B0604020202020204" pitchFamily="34" charset="0"/>
            </a:endParaRPr>
          </a:p>
          <a:p>
            <a:pPr defTabSz="685800"/>
            <a:r>
              <a:rPr lang="en-US" sz="1500">
                <a:solidFill>
                  <a:srgbClr val="525252"/>
                </a:solidFill>
                <a:latin typeface="Arial" panose="020B0604020202020204" pitchFamily="34" charset="0"/>
                <a:cs typeface="Arial" panose="020B0604020202020204" pitchFamily="34" charset="0"/>
              </a:rPr>
              <a:t>What is playing a role:</a:t>
            </a:r>
          </a:p>
          <a:p>
            <a:pPr marL="214313" indent="-214313" defTabSz="685800">
              <a:buFontTx/>
              <a:buChar char="-"/>
            </a:pPr>
            <a:r>
              <a:rPr lang="en-US" sz="1500">
                <a:solidFill>
                  <a:srgbClr val="525252"/>
                </a:solidFill>
                <a:latin typeface="Arial" panose="020B0604020202020204" pitchFamily="34" charset="0"/>
                <a:cs typeface="Arial" panose="020B0604020202020204" pitchFamily="34" charset="0"/>
              </a:rPr>
              <a:t>Technology</a:t>
            </a:r>
          </a:p>
          <a:p>
            <a:pPr marL="214313" indent="-214313" defTabSz="685800">
              <a:buFontTx/>
              <a:buChar char="-"/>
            </a:pPr>
            <a:r>
              <a:rPr lang="en-US" sz="1500">
                <a:solidFill>
                  <a:srgbClr val="525252"/>
                </a:solidFill>
                <a:latin typeface="Arial" panose="020B0604020202020204" pitchFamily="34" charset="0"/>
                <a:cs typeface="Arial" panose="020B0604020202020204" pitchFamily="34" charset="0"/>
              </a:rPr>
              <a:t>Humans</a:t>
            </a:r>
          </a:p>
          <a:p>
            <a:pPr marL="214313" indent="-214313" defTabSz="685800">
              <a:buFontTx/>
              <a:buChar char="-"/>
            </a:pPr>
            <a:r>
              <a:rPr lang="en-US" sz="1500">
                <a:solidFill>
                  <a:srgbClr val="525252"/>
                </a:solidFill>
                <a:latin typeface="Arial" panose="020B0604020202020204" pitchFamily="34" charset="0"/>
                <a:cs typeface="Arial" panose="020B0604020202020204" pitchFamily="34" charset="0"/>
              </a:rPr>
              <a:t>Anything else?</a:t>
            </a:r>
          </a:p>
        </p:txBody>
      </p:sp>
      <p:pic>
        <p:nvPicPr>
          <p:cNvPr id="5" name="Picture 4">
            <a:extLst>
              <a:ext uri="{FF2B5EF4-FFF2-40B4-BE49-F238E27FC236}">
                <a16:creationId xmlns:a16="http://schemas.microsoft.com/office/drawing/2014/main" id="{80DE0B30-C013-590C-2FCA-2DBC8BC68614}"/>
              </a:ext>
            </a:extLst>
          </p:cNvPr>
          <p:cNvPicPr>
            <a:picLocks noChangeAspect="1"/>
          </p:cNvPicPr>
          <p:nvPr/>
        </p:nvPicPr>
        <p:blipFill>
          <a:blip r:embed="rId4"/>
          <a:stretch>
            <a:fillRect/>
          </a:stretch>
        </p:blipFill>
        <p:spPr>
          <a:xfrm>
            <a:off x="5758034" y="1894303"/>
            <a:ext cx="2032341" cy="1354894"/>
          </a:xfrm>
          <a:prstGeom prst="rect">
            <a:avLst/>
          </a:prstGeom>
          <a:effectLst>
            <a:softEdge rad="317500"/>
          </a:effectLst>
        </p:spPr>
      </p:pic>
    </p:spTree>
    <p:extLst>
      <p:ext uri="{BB962C8B-B14F-4D97-AF65-F5344CB8AC3E}">
        <p14:creationId xmlns:p14="http://schemas.microsoft.com/office/powerpoint/2010/main" val="1151133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ttacker Images – Browse 80,901 Stock Photos, Vectors, and ...">
            <a:extLst>
              <a:ext uri="{FF2B5EF4-FFF2-40B4-BE49-F238E27FC236}">
                <a16:creationId xmlns:a16="http://schemas.microsoft.com/office/drawing/2014/main" id="{C7530088-9720-133D-9931-C5E0CEBB25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2" t="12477" r="16227" b="13464"/>
          <a:stretch/>
        </p:blipFill>
        <p:spPr bwMode="auto">
          <a:xfrm>
            <a:off x="3834819" y="3910879"/>
            <a:ext cx="764703" cy="84388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672E102F-B559-D74C-B1F7-42B1D4330A9B}"/>
              </a:ext>
            </a:extLst>
          </p:cNvPr>
          <p:cNvGrpSpPr/>
          <p:nvPr/>
        </p:nvGrpSpPr>
        <p:grpSpPr>
          <a:xfrm>
            <a:off x="3235427" y="3386314"/>
            <a:ext cx="1432437" cy="230006"/>
            <a:chOff x="1616358" y="2551230"/>
            <a:chExt cx="2141698" cy="218510"/>
          </a:xfrm>
        </p:grpSpPr>
        <p:sp>
          <p:nvSpPr>
            <p:cNvPr id="34" name="Rectangle 33">
              <a:extLst>
                <a:ext uri="{FF2B5EF4-FFF2-40B4-BE49-F238E27FC236}">
                  <a16:creationId xmlns:a16="http://schemas.microsoft.com/office/drawing/2014/main" id="{4F546669-9553-174C-8C04-88D4B8B5E631}"/>
                </a:ext>
              </a:extLst>
            </p:cNvPr>
            <p:cNvSpPr/>
            <p:nvPr/>
          </p:nvSpPr>
          <p:spPr>
            <a:xfrm>
              <a:off x="1673508" y="2551230"/>
              <a:ext cx="2027398" cy="218510"/>
            </a:xfrm>
            <a:prstGeom prst="rect">
              <a:avLst/>
            </a:prstGeom>
            <a:gradFill>
              <a:gsLst>
                <a:gs pos="0">
                  <a:srgbClr val="011199"/>
                </a:gs>
                <a:gs pos="100000">
                  <a:srgbClr val="011199"/>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500">
                <a:solidFill>
                  <a:srgbClr val="FFFFFF"/>
                </a:solidFill>
                <a:latin typeface="IntelOne Display Regular"/>
              </a:endParaRPr>
            </a:p>
          </p:txBody>
        </p:sp>
        <p:sp>
          <p:nvSpPr>
            <p:cNvPr id="35" name="Oval 34">
              <a:extLst>
                <a:ext uri="{FF2B5EF4-FFF2-40B4-BE49-F238E27FC236}">
                  <a16:creationId xmlns:a16="http://schemas.microsoft.com/office/drawing/2014/main" id="{D87D9967-A24E-F544-9A59-FD2A48433B92}"/>
                </a:ext>
              </a:extLst>
            </p:cNvPr>
            <p:cNvSpPr/>
            <p:nvPr/>
          </p:nvSpPr>
          <p:spPr>
            <a:xfrm>
              <a:off x="1616358" y="2551231"/>
              <a:ext cx="114299" cy="216734"/>
            </a:xfrm>
            <a:prstGeom prst="ellipse">
              <a:avLst/>
            </a:prstGeom>
            <a:solidFill>
              <a:srgbClr val="7ACCF4"/>
            </a:solidFill>
            <a:ln w="6350">
              <a:solidFill>
                <a:srgbClr val="01119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500">
                <a:solidFill>
                  <a:srgbClr val="FFFFFF"/>
                </a:solidFill>
                <a:latin typeface="IntelOne Display Regular"/>
              </a:endParaRPr>
            </a:p>
          </p:txBody>
        </p:sp>
        <p:sp>
          <p:nvSpPr>
            <p:cNvPr id="36" name="Oval 35">
              <a:extLst>
                <a:ext uri="{FF2B5EF4-FFF2-40B4-BE49-F238E27FC236}">
                  <a16:creationId xmlns:a16="http://schemas.microsoft.com/office/drawing/2014/main" id="{5E93D35B-8FAD-964F-98EB-85771990F25E}"/>
                </a:ext>
              </a:extLst>
            </p:cNvPr>
            <p:cNvSpPr/>
            <p:nvPr/>
          </p:nvSpPr>
          <p:spPr>
            <a:xfrm>
              <a:off x="3643756" y="2551230"/>
              <a:ext cx="114300" cy="218510"/>
            </a:xfrm>
            <a:prstGeom prst="ellipse">
              <a:avLst/>
            </a:prstGeom>
            <a:gradFill flip="none" rotWithShape="1">
              <a:gsLst>
                <a:gs pos="0">
                  <a:srgbClr val="011199"/>
                </a:gs>
                <a:gs pos="100000">
                  <a:srgbClr val="011199"/>
                </a:gs>
                <a:gs pos="50000">
                  <a:srgbClr val="7ACCF4"/>
                </a:gs>
              </a:gsLst>
              <a:lin ang="16200000" scaled="0"/>
              <a:tileRect/>
            </a:gradFill>
            <a:ln w="6350">
              <a:solidFill>
                <a:srgbClr val="01119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500">
                <a:solidFill>
                  <a:srgbClr val="FFFFFF"/>
                </a:solidFill>
                <a:latin typeface="IntelOne Display Regular"/>
              </a:endParaRPr>
            </a:p>
          </p:txBody>
        </p:sp>
        <p:sp>
          <p:nvSpPr>
            <p:cNvPr id="37" name="Rectangle 36">
              <a:extLst>
                <a:ext uri="{FF2B5EF4-FFF2-40B4-BE49-F238E27FC236}">
                  <a16:creationId xmlns:a16="http://schemas.microsoft.com/office/drawing/2014/main" id="{5FC56D7B-912D-134F-A0C1-5929F034B9E3}"/>
                </a:ext>
              </a:extLst>
            </p:cNvPr>
            <p:cNvSpPr/>
            <p:nvPr/>
          </p:nvSpPr>
          <p:spPr>
            <a:xfrm>
              <a:off x="3491356" y="2551230"/>
              <a:ext cx="209550" cy="218510"/>
            </a:xfrm>
            <a:prstGeom prst="rect">
              <a:avLst/>
            </a:prstGeom>
            <a:gradFill>
              <a:gsLst>
                <a:gs pos="0">
                  <a:srgbClr val="011199"/>
                </a:gs>
                <a:gs pos="100000">
                  <a:srgbClr val="011199"/>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500">
                <a:solidFill>
                  <a:srgbClr val="FFFFFF"/>
                </a:solidFill>
                <a:latin typeface="IntelOne Display Regular"/>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altLang="en-US">
                <a:cs typeface="Calibri" panose="020F0502020204030204" pitchFamily="34" charset="0"/>
              </a:rPr>
              <a:t>Communicarea securizat</a:t>
            </a:r>
            <a:r>
              <a:rPr lang="en-US"/>
              <a:t>ă / Secure communication</a:t>
            </a:r>
            <a:endParaRPr lang="en-US" sz="3300"/>
          </a:p>
        </p:txBody>
      </p:sp>
      <p:sp>
        <p:nvSpPr>
          <p:cNvPr id="4" name="Content Placeholder 3">
            <a:extLst>
              <a:ext uri="{FF2B5EF4-FFF2-40B4-BE49-F238E27FC236}">
                <a16:creationId xmlns:a16="http://schemas.microsoft.com/office/drawing/2014/main" id="{4F5DB05C-FA49-161B-A165-18A58C2F06C2}"/>
              </a:ext>
            </a:extLst>
          </p:cNvPr>
          <p:cNvSpPr>
            <a:spLocks noGrp="1"/>
          </p:cNvSpPr>
          <p:nvPr>
            <p:ph idx="1"/>
          </p:nvPr>
        </p:nvSpPr>
        <p:spPr>
          <a:xfrm>
            <a:off x="635177" y="1170631"/>
            <a:ext cx="5353394" cy="3063192"/>
          </a:xfrm>
        </p:spPr>
        <p:txBody>
          <a:bodyPr/>
          <a:lstStyle/>
          <a:p>
            <a:pPr indent="-215504"/>
            <a:r>
              <a:rPr lang="en-US"/>
              <a:t>Ana şi Bob doresc să comunice în secret</a:t>
            </a:r>
            <a:endParaRPr lang="en-US" altLang="ja-JP"/>
          </a:p>
          <a:p>
            <a:pPr indent="-215504"/>
            <a:r>
              <a:rPr lang="en-US"/>
              <a:t>Un atacator poate intercepta, şterge, şi/sau adăuga mesaje</a:t>
            </a:r>
          </a:p>
          <a:p>
            <a:pPr marL="0" indent="0">
              <a:buNone/>
            </a:pPr>
            <a:endParaRPr lang="en-US"/>
          </a:p>
        </p:txBody>
      </p:sp>
      <p:sp>
        <p:nvSpPr>
          <p:cNvPr id="5" name="Rectangle 3">
            <a:extLst>
              <a:ext uri="{FF2B5EF4-FFF2-40B4-BE49-F238E27FC236}">
                <a16:creationId xmlns:a16="http://schemas.microsoft.com/office/drawing/2014/main" id="{8981E4A1-C985-AA48-ACBA-A6F1FCF9CA4B}"/>
              </a:ext>
            </a:extLst>
          </p:cNvPr>
          <p:cNvSpPr txBox="1">
            <a:spLocks noChangeArrowheads="1"/>
          </p:cNvSpPr>
          <p:nvPr/>
        </p:nvSpPr>
        <p:spPr>
          <a:xfrm>
            <a:off x="742950" y="1006338"/>
            <a:ext cx="7200900" cy="1213247"/>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215504" defTabSz="685800">
              <a:spcBef>
                <a:spcPts val="750"/>
              </a:spcBef>
            </a:pPr>
            <a:endParaRPr lang="en-US" sz="2100">
              <a:solidFill>
                <a:srgbClr val="525252"/>
              </a:solidFill>
              <a:latin typeface="IntelOne Display Regular"/>
            </a:endParaRPr>
          </a:p>
        </p:txBody>
      </p:sp>
      <p:pic>
        <p:nvPicPr>
          <p:cNvPr id="7" name="Picture 6" descr="Alice">
            <a:extLst>
              <a:ext uri="{FF2B5EF4-FFF2-40B4-BE49-F238E27FC236}">
                <a16:creationId xmlns:a16="http://schemas.microsoft.com/office/drawing/2014/main" id="{D41C01D5-C522-4441-86E3-6D530C05B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419" y="2565797"/>
            <a:ext cx="523875" cy="6465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Bob">
            <a:extLst>
              <a:ext uri="{FF2B5EF4-FFF2-40B4-BE49-F238E27FC236}">
                <a16:creationId xmlns:a16="http://schemas.microsoft.com/office/drawing/2014/main" id="{27314ED6-3AD0-5E4A-B3AB-B14814BF06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3326" y="2601516"/>
            <a:ext cx="609600" cy="622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11">
            <a:extLst>
              <a:ext uri="{FF2B5EF4-FFF2-40B4-BE49-F238E27FC236}">
                <a16:creationId xmlns:a16="http://schemas.microsoft.com/office/drawing/2014/main" id="{A92F29AA-F23F-2547-B160-DA6CE2711672}"/>
              </a:ext>
            </a:extLst>
          </p:cNvPr>
          <p:cNvSpPr>
            <a:spLocks noChangeArrowheads="1"/>
          </p:cNvSpPr>
          <p:nvPr/>
        </p:nvSpPr>
        <p:spPr bwMode="auto">
          <a:xfrm>
            <a:off x="1938532" y="3192067"/>
            <a:ext cx="1057548" cy="602456"/>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pPr defTabSz="685800"/>
            <a:endParaRPr lang="en-US" sz="1500">
              <a:solidFill>
                <a:srgbClr val="525252"/>
              </a:solidFill>
              <a:latin typeface="IntelOne Display Regular"/>
              <a:cs typeface="Arial" charset="0"/>
            </a:endParaRPr>
          </a:p>
        </p:txBody>
      </p:sp>
      <p:sp>
        <p:nvSpPr>
          <p:cNvPr id="12" name="Text Box 12">
            <a:extLst>
              <a:ext uri="{FF2B5EF4-FFF2-40B4-BE49-F238E27FC236}">
                <a16:creationId xmlns:a16="http://schemas.microsoft.com/office/drawing/2014/main" id="{B6E3E372-2ADE-2A43-9779-A64AB5BA3E7F}"/>
              </a:ext>
            </a:extLst>
          </p:cNvPr>
          <p:cNvSpPr txBox="1">
            <a:spLocks noChangeArrowheads="1"/>
          </p:cNvSpPr>
          <p:nvPr/>
        </p:nvSpPr>
        <p:spPr bwMode="auto">
          <a:xfrm>
            <a:off x="1919854" y="3327258"/>
            <a:ext cx="116089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a:r>
              <a:rPr lang="en-US" sz="1800">
                <a:solidFill>
                  <a:srgbClr val="FFFFFF"/>
                </a:solidFill>
                <a:latin typeface="IntelOne Display Regular"/>
                <a:cs typeface="Arial" charset="0"/>
              </a:rPr>
              <a:t>Expeditor</a:t>
            </a:r>
          </a:p>
        </p:txBody>
      </p:sp>
      <p:grpSp>
        <p:nvGrpSpPr>
          <p:cNvPr id="3" name="Group 2">
            <a:extLst>
              <a:ext uri="{FF2B5EF4-FFF2-40B4-BE49-F238E27FC236}">
                <a16:creationId xmlns:a16="http://schemas.microsoft.com/office/drawing/2014/main" id="{5A317176-141A-5F47-AE82-67DD4D8411A3}"/>
              </a:ext>
            </a:extLst>
          </p:cNvPr>
          <p:cNvGrpSpPr/>
          <p:nvPr/>
        </p:nvGrpSpPr>
        <p:grpSpPr>
          <a:xfrm>
            <a:off x="4802833" y="3231409"/>
            <a:ext cx="1218603" cy="602456"/>
            <a:chOff x="7172402" y="4401310"/>
            <a:chExt cx="1624803" cy="803275"/>
          </a:xfrm>
        </p:grpSpPr>
        <p:sp>
          <p:nvSpPr>
            <p:cNvPr id="13" name="Rectangle 13">
              <a:extLst>
                <a:ext uri="{FF2B5EF4-FFF2-40B4-BE49-F238E27FC236}">
                  <a16:creationId xmlns:a16="http://schemas.microsoft.com/office/drawing/2014/main" id="{5386017F-3A55-9C49-945C-0928FAEDA6BC}"/>
                </a:ext>
              </a:extLst>
            </p:cNvPr>
            <p:cNvSpPr>
              <a:spLocks noChangeArrowheads="1"/>
            </p:cNvSpPr>
            <p:nvPr/>
          </p:nvSpPr>
          <p:spPr bwMode="auto">
            <a:xfrm>
              <a:off x="7224575" y="4401310"/>
              <a:ext cx="1383273" cy="80327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pPr defTabSz="685800"/>
              <a:endParaRPr lang="en-US" sz="1500">
                <a:solidFill>
                  <a:srgbClr val="525252"/>
                </a:solidFill>
                <a:latin typeface="IntelOne Display Regular"/>
                <a:cs typeface="Arial" charset="0"/>
              </a:endParaRPr>
            </a:p>
          </p:txBody>
        </p:sp>
        <p:sp>
          <p:nvSpPr>
            <p:cNvPr id="14" name="Text Box 14">
              <a:extLst>
                <a:ext uri="{FF2B5EF4-FFF2-40B4-BE49-F238E27FC236}">
                  <a16:creationId xmlns:a16="http://schemas.microsoft.com/office/drawing/2014/main" id="{1F0FE550-BD73-1149-8513-63C825B3BC74}"/>
                </a:ext>
              </a:extLst>
            </p:cNvPr>
            <p:cNvSpPr txBox="1">
              <a:spLocks noChangeArrowheads="1"/>
            </p:cNvSpPr>
            <p:nvPr/>
          </p:nvSpPr>
          <p:spPr bwMode="auto">
            <a:xfrm>
              <a:off x="7172402" y="4555175"/>
              <a:ext cx="162480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a:r>
                <a:rPr lang="en-US" sz="1800">
                  <a:solidFill>
                    <a:srgbClr val="FFFFFF"/>
                  </a:solidFill>
                  <a:latin typeface="IntelOne Display Regular"/>
                  <a:cs typeface="Arial" charset="0"/>
                </a:rPr>
                <a:t>Destinatar</a:t>
              </a:r>
            </a:p>
          </p:txBody>
        </p:sp>
      </p:grpSp>
      <p:sp>
        <p:nvSpPr>
          <p:cNvPr id="15" name="Text Box 18">
            <a:extLst>
              <a:ext uri="{FF2B5EF4-FFF2-40B4-BE49-F238E27FC236}">
                <a16:creationId xmlns:a16="http://schemas.microsoft.com/office/drawing/2014/main" id="{2871BD83-FEA5-F04B-9AD0-59A6E9B634A2}"/>
              </a:ext>
            </a:extLst>
          </p:cNvPr>
          <p:cNvSpPr txBox="1">
            <a:spLocks noChangeArrowheads="1"/>
          </p:cNvSpPr>
          <p:nvPr/>
        </p:nvSpPr>
        <p:spPr bwMode="auto">
          <a:xfrm>
            <a:off x="2651542" y="2291694"/>
            <a:ext cx="137249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525252"/>
                </a:solidFill>
                <a:latin typeface="IntelOne Display Regular"/>
                <a:cs typeface="Arial" charset="0"/>
              </a:rPr>
              <a:t>Canal de </a:t>
            </a:r>
          </a:p>
          <a:p>
            <a:pPr algn="ctr" defTabSz="685800"/>
            <a:r>
              <a:rPr lang="en-US" sz="1800">
                <a:solidFill>
                  <a:srgbClr val="525252"/>
                </a:solidFill>
                <a:latin typeface="IntelOne Display Regular"/>
                <a:cs typeface="Arial" charset="0"/>
              </a:rPr>
              <a:t>comunicare</a:t>
            </a:r>
          </a:p>
        </p:txBody>
      </p:sp>
      <p:sp>
        <p:nvSpPr>
          <p:cNvPr id="16" name="Line 19">
            <a:extLst>
              <a:ext uri="{FF2B5EF4-FFF2-40B4-BE49-F238E27FC236}">
                <a16:creationId xmlns:a16="http://schemas.microsoft.com/office/drawing/2014/main" id="{ED0D5246-4FE6-EB49-A4F4-63EFE600E966}"/>
              </a:ext>
            </a:extLst>
          </p:cNvPr>
          <p:cNvSpPr>
            <a:spLocks noChangeShapeType="1"/>
          </p:cNvSpPr>
          <p:nvPr/>
        </p:nvSpPr>
        <p:spPr bwMode="auto">
          <a:xfrm>
            <a:off x="3323501" y="2950369"/>
            <a:ext cx="178594" cy="33694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685800"/>
            <a:endParaRPr lang="en-US" sz="1500">
              <a:solidFill>
                <a:srgbClr val="525252"/>
              </a:solidFill>
              <a:latin typeface="IntelOne Display Regular"/>
            </a:endParaRPr>
          </a:p>
        </p:txBody>
      </p:sp>
      <p:sp>
        <p:nvSpPr>
          <p:cNvPr id="18" name="Line 17">
            <a:extLst>
              <a:ext uri="{FF2B5EF4-FFF2-40B4-BE49-F238E27FC236}">
                <a16:creationId xmlns:a16="http://schemas.microsoft.com/office/drawing/2014/main" id="{FB737BEF-635E-0B4E-9C2B-7E984A418C0D}"/>
              </a:ext>
            </a:extLst>
          </p:cNvPr>
          <p:cNvSpPr>
            <a:spLocks noChangeShapeType="1"/>
          </p:cNvSpPr>
          <p:nvPr/>
        </p:nvSpPr>
        <p:spPr bwMode="auto">
          <a:xfrm flipV="1">
            <a:off x="3028226" y="3500438"/>
            <a:ext cx="1845469" cy="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pPr defTabSz="685800"/>
            <a:endParaRPr lang="en-US" sz="1500">
              <a:solidFill>
                <a:srgbClr val="525252"/>
              </a:solidFill>
              <a:latin typeface="IntelOne Display Regular"/>
            </a:endParaRPr>
          </a:p>
        </p:txBody>
      </p:sp>
      <p:sp>
        <p:nvSpPr>
          <p:cNvPr id="19" name="Text Box 23">
            <a:extLst>
              <a:ext uri="{FF2B5EF4-FFF2-40B4-BE49-F238E27FC236}">
                <a16:creationId xmlns:a16="http://schemas.microsoft.com/office/drawing/2014/main" id="{A088F030-4F36-0E40-BDB5-E25C442EF185}"/>
              </a:ext>
            </a:extLst>
          </p:cNvPr>
          <p:cNvSpPr txBox="1">
            <a:spLocks noChangeArrowheads="1"/>
          </p:cNvSpPr>
          <p:nvPr/>
        </p:nvSpPr>
        <p:spPr bwMode="auto">
          <a:xfrm>
            <a:off x="4108718" y="2601516"/>
            <a:ext cx="141684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a:r>
              <a:rPr lang="en-US" sz="1500">
                <a:solidFill>
                  <a:srgbClr val="525252"/>
                </a:solidFill>
                <a:latin typeface="IntelOne Display Regular"/>
                <a:cs typeface="Arial" charset="0"/>
              </a:rPr>
              <a:t>date, mesaje de control</a:t>
            </a:r>
          </a:p>
        </p:txBody>
      </p:sp>
      <p:sp>
        <p:nvSpPr>
          <p:cNvPr id="20" name="Line 24">
            <a:extLst>
              <a:ext uri="{FF2B5EF4-FFF2-40B4-BE49-F238E27FC236}">
                <a16:creationId xmlns:a16="http://schemas.microsoft.com/office/drawing/2014/main" id="{CAD963E2-1C4F-3E4B-8B7E-980218B6871C}"/>
              </a:ext>
            </a:extLst>
          </p:cNvPr>
          <p:cNvSpPr>
            <a:spLocks noChangeShapeType="1"/>
          </p:cNvSpPr>
          <p:nvPr/>
        </p:nvSpPr>
        <p:spPr bwMode="auto">
          <a:xfrm>
            <a:off x="4281954" y="3064669"/>
            <a:ext cx="167878" cy="38814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685800"/>
            <a:endParaRPr lang="en-US" sz="1500">
              <a:solidFill>
                <a:srgbClr val="525252"/>
              </a:solidFill>
              <a:latin typeface="IntelOne Display Regular"/>
            </a:endParaRPr>
          </a:p>
        </p:txBody>
      </p:sp>
      <p:sp>
        <p:nvSpPr>
          <p:cNvPr id="21" name="Freeform 25">
            <a:extLst>
              <a:ext uri="{FF2B5EF4-FFF2-40B4-BE49-F238E27FC236}">
                <a16:creationId xmlns:a16="http://schemas.microsoft.com/office/drawing/2014/main" id="{AB38AEF3-BCB8-E74B-A27C-43FD3B8F6715}"/>
              </a:ext>
            </a:extLst>
          </p:cNvPr>
          <p:cNvSpPr>
            <a:spLocks/>
          </p:cNvSpPr>
          <p:nvPr/>
        </p:nvSpPr>
        <p:spPr bwMode="auto">
          <a:xfrm>
            <a:off x="3387794" y="3574448"/>
            <a:ext cx="429816" cy="685800"/>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571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pPr defTabSz="685800"/>
            <a:endParaRPr lang="en-US" sz="1500">
              <a:solidFill>
                <a:srgbClr val="525252"/>
              </a:solidFill>
              <a:latin typeface="IntelOne Display Regular"/>
            </a:endParaRPr>
          </a:p>
        </p:txBody>
      </p:sp>
      <p:sp>
        <p:nvSpPr>
          <p:cNvPr id="22" name="Freeform 26">
            <a:extLst>
              <a:ext uri="{FF2B5EF4-FFF2-40B4-BE49-F238E27FC236}">
                <a16:creationId xmlns:a16="http://schemas.microsoft.com/office/drawing/2014/main" id="{7C6916B8-170A-BB43-A2C3-595906F3DF83}"/>
              </a:ext>
            </a:extLst>
          </p:cNvPr>
          <p:cNvSpPr>
            <a:spLocks/>
          </p:cNvSpPr>
          <p:nvPr/>
        </p:nvSpPr>
        <p:spPr bwMode="auto">
          <a:xfrm flipH="1">
            <a:off x="3893811" y="3584318"/>
            <a:ext cx="429815" cy="685800"/>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571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pPr defTabSz="685800"/>
            <a:endParaRPr lang="en-US" sz="1500">
              <a:solidFill>
                <a:srgbClr val="525252"/>
              </a:solidFill>
              <a:latin typeface="IntelOne Display Regular"/>
            </a:endParaRPr>
          </a:p>
        </p:txBody>
      </p:sp>
      <p:sp>
        <p:nvSpPr>
          <p:cNvPr id="23" name="Line 27">
            <a:extLst>
              <a:ext uri="{FF2B5EF4-FFF2-40B4-BE49-F238E27FC236}">
                <a16:creationId xmlns:a16="http://schemas.microsoft.com/office/drawing/2014/main" id="{EF78E35C-D23D-F54E-B7D2-D0B863099E6C}"/>
              </a:ext>
            </a:extLst>
          </p:cNvPr>
          <p:cNvSpPr>
            <a:spLocks noChangeShapeType="1"/>
          </p:cNvSpPr>
          <p:nvPr/>
        </p:nvSpPr>
        <p:spPr bwMode="auto">
          <a:xfrm flipV="1">
            <a:off x="1368110" y="3483347"/>
            <a:ext cx="610791"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defTabSz="685800"/>
            <a:endParaRPr lang="en-US" sz="1500">
              <a:solidFill>
                <a:srgbClr val="525252"/>
              </a:solidFill>
              <a:latin typeface="IntelOne Display Regular"/>
            </a:endParaRPr>
          </a:p>
        </p:txBody>
      </p:sp>
      <p:sp>
        <p:nvSpPr>
          <p:cNvPr id="24" name="Text Box 28">
            <a:extLst>
              <a:ext uri="{FF2B5EF4-FFF2-40B4-BE49-F238E27FC236}">
                <a16:creationId xmlns:a16="http://schemas.microsoft.com/office/drawing/2014/main" id="{F78D243C-DAD1-2545-8A7F-EFA469532ABC}"/>
              </a:ext>
            </a:extLst>
          </p:cNvPr>
          <p:cNvSpPr txBox="1">
            <a:spLocks noChangeArrowheads="1"/>
          </p:cNvSpPr>
          <p:nvPr/>
        </p:nvSpPr>
        <p:spPr bwMode="auto">
          <a:xfrm>
            <a:off x="783274" y="3274220"/>
            <a:ext cx="63350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a:r>
              <a:rPr lang="en-US" sz="1800">
                <a:solidFill>
                  <a:srgbClr val="525252"/>
                </a:solidFill>
                <a:latin typeface="IntelOne Display Regular"/>
                <a:cs typeface="Arial" charset="0"/>
              </a:rPr>
              <a:t>date</a:t>
            </a:r>
          </a:p>
        </p:txBody>
      </p:sp>
      <p:sp>
        <p:nvSpPr>
          <p:cNvPr id="25" name="Line 29">
            <a:extLst>
              <a:ext uri="{FF2B5EF4-FFF2-40B4-BE49-F238E27FC236}">
                <a16:creationId xmlns:a16="http://schemas.microsoft.com/office/drawing/2014/main" id="{70EA62CC-094B-3C41-A09D-B3C2234B040E}"/>
              </a:ext>
            </a:extLst>
          </p:cNvPr>
          <p:cNvSpPr>
            <a:spLocks noChangeShapeType="1"/>
          </p:cNvSpPr>
          <p:nvPr/>
        </p:nvSpPr>
        <p:spPr bwMode="auto">
          <a:xfrm flipV="1">
            <a:off x="5889335" y="3504970"/>
            <a:ext cx="610791"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defTabSz="685800"/>
            <a:endParaRPr lang="en-US" sz="1500">
              <a:solidFill>
                <a:srgbClr val="525252"/>
              </a:solidFill>
              <a:latin typeface="IntelOne Display Regular"/>
            </a:endParaRPr>
          </a:p>
        </p:txBody>
      </p:sp>
      <p:sp>
        <p:nvSpPr>
          <p:cNvPr id="26" name="Text Box 30">
            <a:extLst>
              <a:ext uri="{FF2B5EF4-FFF2-40B4-BE49-F238E27FC236}">
                <a16:creationId xmlns:a16="http://schemas.microsoft.com/office/drawing/2014/main" id="{6801AEE1-C5DF-2E4D-A000-7105881F062C}"/>
              </a:ext>
            </a:extLst>
          </p:cNvPr>
          <p:cNvSpPr txBox="1">
            <a:spLocks noChangeArrowheads="1"/>
          </p:cNvSpPr>
          <p:nvPr/>
        </p:nvSpPr>
        <p:spPr bwMode="auto">
          <a:xfrm>
            <a:off x="6538211" y="3320169"/>
            <a:ext cx="63350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a:r>
              <a:rPr lang="en-US" sz="1800">
                <a:solidFill>
                  <a:srgbClr val="525252"/>
                </a:solidFill>
                <a:latin typeface="IntelOne Display Regular"/>
                <a:cs typeface="Arial" charset="0"/>
              </a:rPr>
              <a:t>date</a:t>
            </a:r>
          </a:p>
        </p:txBody>
      </p:sp>
      <p:sp>
        <p:nvSpPr>
          <p:cNvPr id="27" name="Text Box 31">
            <a:extLst>
              <a:ext uri="{FF2B5EF4-FFF2-40B4-BE49-F238E27FC236}">
                <a16:creationId xmlns:a16="http://schemas.microsoft.com/office/drawing/2014/main" id="{9914A3F1-3112-2F44-A2A9-D16F0B8DE284}"/>
              </a:ext>
            </a:extLst>
          </p:cNvPr>
          <p:cNvSpPr txBox="1">
            <a:spLocks noChangeArrowheads="1"/>
          </p:cNvSpPr>
          <p:nvPr/>
        </p:nvSpPr>
        <p:spPr bwMode="auto">
          <a:xfrm>
            <a:off x="953639" y="2673109"/>
            <a:ext cx="5998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a:r>
              <a:rPr lang="en-US" sz="1800">
                <a:solidFill>
                  <a:srgbClr val="0012A0"/>
                </a:solidFill>
                <a:latin typeface="IntelOne Display Regular"/>
                <a:cs typeface="Arial" charset="0"/>
              </a:rPr>
              <a:t>Ana</a:t>
            </a:r>
          </a:p>
        </p:txBody>
      </p:sp>
      <p:sp>
        <p:nvSpPr>
          <p:cNvPr id="28" name="Text Box 32">
            <a:extLst>
              <a:ext uri="{FF2B5EF4-FFF2-40B4-BE49-F238E27FC236}">
                <a16:creationId xmlns:a16="http://schemas.microsoft.com/office/drawing/2014/main" id="{43A34027-1F74-E84A-8D3E-88B03152D0BD}"/>
              </a:ext>
            </a:extLst>
          </p:cNvPr>
          <p:cNvSpPr txBox="1">
            <a:spLocks noChangeArrowheads="1"/>
          </p:cNvSpPr>
          <p:nvPr/>
        </p:nvSpPr>
        <p:spPr bwMode="auto">
          <a:xfrm>
            <a:off x="6319632" y="2661565"/>
            <a:ext cx="671979"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a:r>
              <a:rPr lang="en-US" sz="2100">
                <a:solidFill>
                  <a:srgbClr val="0012A0"/>
                </a:solidFill>
                <a:latin typeface="IntelOne Display Regular"/>
                <a:cs typeface="Arial" charset="0"/>
              </a:rPr>
              <a:t>Bob</a:t>
            </a:r>
          </a:p>
        </p:txBody>
      </p:sp>
      <p:sp>
        <p:nvSpPr>
          <p:cNvPr id="29" name="Text Box 33">
            <a:extLst>
              <a:ext uri="{FF2B5EF4-FFF2-40B4-BE49-F238E27FC236}">
                <a16:creationId xmlns:a16="http://schemas.microsoft.com/office/drawing/2014/main" id="{7911D325-AAB9-0840-9130-68C94E244931}"/>
              </a:ext>
            </a:extLst>
          </p:cNvPr>
          <p:cNvSpPr txBox="1">
            <a:spLocks noChangeArrowheads="1"/>
          </p:cNvSpPr>
          <p:nvPr/>
        </p:nvSpPr>
        <p:spPr bwMode="auto">
          <a:xfrm>
            <a:off x="2767381" y="4281439"/>
            <a:ext cx="1059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a:r>
              <a:rPr lang="en-US" sz="1800">
                <a:solidFill>
                  <a:srgbClr val="000099"/>
                </a:solidFill>
                <a:latin typeface="IntelOne Display Regular"/>
                <a:cs typeface="Arial" charset="0"/>
              </a:rPr>
              <a:t>Atacator</a:t>
            </a:r>
          </a:p>
        </p:txBody>
      </p:sp>
      <p:sp>
        <p:nvSpPr>
          <p:cNvPr id="30" name="TextBox 29">
            <a:extLst>
              <a:ext uri="{FF2B5EF4-FFF2-40B4-BE49-F238E27FC236}">
                <a16:creationId xmlns:a16="http://schemas.microsoft.com/office/drawing/2014/main" id="{C9255FC8-67C9-20B8-FC11-17FCCE22E784}"/>
              </a:ext>
            </a:extLst>
          </p:cNvPr>
          <p:cNvSpPr txBox="1"/>
          <p:nvPr/>
        </p:nvSpPr>
        <p:spPr>
          <a:xfrm>
            <a:off x="6463294" y="876566"/>
            <a:ext cx="2595737" cy="1338828"/>
          </a:xfrm>
          <a:prstGeom prst="wedgeRectCallout">
            <a:avLst>
              <a:gd name="adj1" fmla="val -75416"/>
              <a:gd name="adj2" fmla="val -4825"/>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6472" indent="-188119" defTabSz="685800"/>
            <a:r>
              <a:rPr lang="en-US" sz="1350">
                <a:solidFill>
                  <a:srgbClr val="525252"/>
                </a:solidFill>
                <a:latin typeface="Arial" panose="020B0604020202020204" pitchFamily="34" charset="0"/>
                <a:cs typeface="Arial" panose="020B0604020202020204" pitchFamily="34" charset="0"/>
              </a:rPr>
              <a:t>Mesaje de email</a:t>
            </a:r>
          </a:p>
          <a:p>
            <a:pPr marL="346472" indent="-188119" defTabSz="685800"/>
            <a:r>
              <a:rPr lang="en-US" sz="1350">
                <a:solidFill>
                  <a:srgbClr val="525252"/>
                </a:solidFill>
                <a:latin typeface="Arial" panose="020B0604020202020204" pitchFamily="34" charset="0"/>
                <a:cs typeface="Arial" panose="020B0604020202020204" pitchFamily="34" charset="0"/>
              </a:rPr>
              <a:t>Web browser/server</a:t>
            </a:r>
          </a:p>
          <a:p>
            <a:pPr marL="346472" indent="-188119" defTabSz="685800"/>
            <a:r>
              <a:rPr lang="en-US" sz="1350">
                <a:solidFill>
                  <a:srgbClr val="525252"/>
                </a:solidFill>
                <a:latin typeface="Arial" panose="020B0604020202020204" pitchFamily="34" charset="0"/>
                <a:cs typeface="Arial" panose="020B0604020202020204" pitchFamily="34" charset="0"/>
              </a:rPr>
              <a:t>on-line banking client/server</a:t>
            </a:r>
          </a:p>
          <a:p>
            <a:pPr marL="346472" indent="-188119" defTabSz="685800"/>
            <a:r>
              <a:rPr lang="en-US" sz="1350">
                <a:solidFill>
                  <a:srgbClr val="525252"/>
                </a:solidFill>
                <a:latin typeface="Arial" panose="020B0604020202020204" pitchFamily="34" charset="0"/>
                <a:cs typeface="Arial" panose="020B0604020202020204" pitchFamily="34" charset="0"/>
              </a:rPr>
              <a:t>DNS servers</a:t>
            </a:r>
          </a:p>
          <a:p>
            <a:pPr marL="346472" indent="-188119" defTabSz="685800"/>
            <a:r>
              <a:rPr lang="en-US" sz="1350">
                <a:solidFill>
                  <a:srgbClr val="525252"/>
                </a:solidFill>
                <a:latin typeface="Arial" panose="020B0604020202020204" pitchFamily="34" charset="0"/>
                <a:cs typeface="Arial" panose="020B0604020202020204" pitchFamily="34" charset="0"/>
              </a:rPr>
              <a:t>Routers </a:t>
            </a:r>
          </a:p>
          <a:p>
            <a:pPr marL="346472" indent="-188119" defTabSz="685800"/>
            <a:r>
              <a:rPr lang="en-US" sz="1350">
                <a:solidFill>
                  <a:srgbClr val="525252"/>
                </a:solidFill>
                <a:latin typeface="Arial" panose="020B0604020202020204" pitchFamily="34" charset="0"/>
                <a:cs typeface="Arial" panose="020B0604020202020204" pitchFamily="34" charset="0"/>
              </a:rPr>
              <a:t>Alte example?</a:t>
            </a:r>
          </a:p>
        </p:txBody>
      </p:sp>
    </p:spTree>
    <p:extLst>
      <p:ext uri="{BB962C8B-B14F-4D97-AF65-F5344CB8AC3E}">
        <p14:creationId xmlns:p14="http://schemas.microsoft.com/office/powerpoint/2010/main" val="250098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F6064D-8C65-4632-A8F7-B85CB9CEC4AB}"/>
              </a:ext>
            </a:extLst>
          </p:cNvPr>
          <p:cNvSpPr>
            <a:spLocks noGrp="1"/>
          </p:cNvSpPr>
          <p:nvPr>
            <p:ph type="title"/>
          </p:nvPr>
        </p:nvSpPr>
        <p:spPr>
          <a:xfrm>
            <a:off x="455613" y="2260088"/>
            <a:ext cx="7772400" cy="1021556"/>
          </a:xfrm>
        </p:spPr>
        <p:txBody>
          <a:bodyPr vert="horz" lIns="0" tIns="0" rIns="0" bIns="0" rtlCol="0" anchor="b" anchorCtr="0">
            <a:normAutofit/>
          </a:bodyPr>
          <a:lstStyle/>
          <a:p>
            <a:r>
              <a:rPr lang="en-US" b="0" i="0" kern="1200" cap="none" spc="0" baseline="0">
                <a:effectLst>
                  <a:outerShdw blurRad="50800" dist="38100" dir="10800000" algn="r" rotWithShape="0">
                    <a:prstClr val="black">
                      <a:alpha val="40000"/>
                    </a:prstClr>
                  </a:outerShdw>
                </a:effectLst>
                <a:latin typeface="Intel Clear Pro" panose="020B0804020202060201" pitchFamily="34" charset="0"/>
                <a:ea typeface="Intel Clear Light" panose="020B0404020203020204" pitchFamily="34" charset="0"/>
                <a:cs typeface="Intel Clear Pro" panose="020B0804020202060201" pitchFamily="34" charset="0"/>
              </a:rPr>
              <a:t>Inginerie …  cu capul ȋn nori</a:t>
            </a:r>
          </a:p>
        </p:txBody>
      </p:sp>
      <p:sp>
        <p:nvSpPr>
          <p:cNvPr id="13" name="Rectangle 12">
            <a:extLst>
              <a:ext uri="{FF2B5EF4-FFF2-40B4-BE49-F238E27FC236}">
                <a16:creationId xmlns:a16="http://schemas.microsoft.com/office/drawing/2014/main" id="{27649D88-C0CE-4E07-A00C-9A3088A21DFE}"/>
              </a:ext>
            </a:extLst>
          </p:cNvPr>
          <p:cNvSpPr/>
          <p:nvPr/>
        </p:nvSpPr>
        <p:spPr>
          <a:xfrm>
            <a:off x="455613" y="3348787"/>
            <a:ext cx="7772400" cy="1485432"/>
          </a:xfrm>
          <a:prstGeom prst="rect">
            <a:avLst/>
          </a:prstGeom>
        </p:spPr>
        <p:txBody>
          <a:bodyPr vert="horz" lIns="0" tIns="0" rIns="0" bIns="0" rtlCol="0" anchor="t" anchorCtr="0">
            <a:normAutofit/>
          </a:bodyPr>
          <a:lstStyle/>
          <a:p>
            <a:pPr>
              <a:spcBef>
                <a:spcPts val="1200"/>
              </a:spcBef>
            </a:pPr>
            <a:r>
              <a:rPr lang="en-US" sz="3000" err="1">
                <a:solidFill>
                  <a:schemeClr val="bg1"/>
                </a:solidFill>
                <a:effectLst>
                  <a:outerShdw blurRad="63500" dist="38100" dir="2700000" algn="tl" rotWithShape="0">
                    <a:schemeClr val="tx1">
                      <a:alpha val="60000"/>
                    </a:schemeClr>
                  </a:outerShdw>
                </a:effectLst>
                <a:latin typeface="Intel Clear"/>
                <a:ea typeface="Intel Clear Light" panose="020B0404020203020204" pitchFamily="34" charset="0"/>
                <a:cs typeface="Intel Clear"/>
              </a:rPr>
              <a:t>Introducere</a:t>
            </a:r>
            <a:r>
              <a:rPr lang="en-US" sz="3000">
                <a:solidFill>
                  <a:schemeClr val="bg1"/>
                </a:solidFill>
                <a:effectLst>
                  <a:outerShdw blurRad="63500" dist="38100" dir="2700000" algn="tl" rotWithShape="0">
                    <a:schemeClr val="tx1">
                      <a:alpha val="60000"/>
                    </a:schemeClr>
                  </a:outerShdw>
                </a:effectLst>
                <a:latin typeface="Intel Clear"/>
                <a:ea typeface="Intel Clear Light" panose="020B0404020203020204" pitchFamily="34" charset="0"/>
                <a:cs typeface="Intel Clear"/>
              </a:rPr>
              <a:t> </a:t>
            </a:r>
            <a:r>
              <a:rPr lang="en-US" sz="3000" err="1">
                <a:solidFill>
                  <a:schemeClr val="bg1"/>
                </a:solidFill>
                <a:effectLst>
                  <a:outerShdw blurRad="63500" dist="38100" dir="2700000" algn="tl" rotWithShape="0">
                    <a:schemeClr val="tx1">
                      <a:alpha val="60000"/>
                    </a:schemeClr>
                  </a:outerShdw>
                </a:effectLst>
                <a:latin typeface="Intel Clear"/>
                <a:ea typeface="Intel Clear Light" panose="020B0404020203020204" pitchFamily="34" charset="0"/>
                <a:cs typeface="Intel Clear"/>
              </a:rPr>
              <a:t>ȋn</a:t>
            </a:r>
            <a:r>
              <a:rPr lang="en-US" sz="3000">
                <a:solidFill>
                  <a:schemeClr val="bg1"/>
                </a:solidFill>
                <a:effectLst>
                  <a:outerShdw blurRad="63500" dist="38100" dir="2700000" algn="tl" rotWithShape="0">
                    <a:schemeClr val="tx1">
                      <a:alpha val="60000"/>
                    </a:schemeClr>
                  </a:outerShdw>
                </a:effectLst>
                <a:latin typeface="Intel Clear"/>
                <a:ea typeface="Intel Clear Light" panose="020B0404020203020204" pitchFamily="34" charset="0"/>
                <a:cs typeface="Intel Clear"/>
              </a:rPr>
              <a:t> Cloud Computing</a:t>
            </a:r>
          </a:p>
        </p:txBody>
      </p:sp>
      <p:pic>
        <p:nvPicPr>
          <p:cNvPr id="9" name="Picture 8" descr="Low angle view of clouds in blue sky">
            <a:extLst>
              <a:ext uri="{FF2B5EF4-FFF2-40B4-BE49-F238E27FC236}">
                <a16:creationId xmlns:a16="http://schemas.microsoft.com/office/drawing/2014/main" id="{C796CA79-7D99-4F48-B6CE-71B10AD33D82}"/>
              </a:ext>
            </a:extLst>
          </p:cNvPr>
          <p:cNvPicPr>
            <a:picLocks noChangeAspect="1"/>
          </p:cNvPicPr>
          <p:nvPr/>
        </p:nvPicPr>
        <p:blipFill rotWithShape="1">
          <a:blip r:embed="rId3"/>
          <a:srcRect t="46307" b="8470"/>
          <a:stretch/>
        </p:blipFill>
        <p:spPr>
          <a:xfrm flipV="1">
            <a:off x="20" y="1"/>
            <a:ext cx="9143980" cy="2574131"/>
          </a:xfrm>
          <a:prstGeom prst="rect">
            <a:avLst/>
          </a:prstGeom>
          <a:noFill/>
        </p:spPr>
      </p:pic>
      <p:sp>
        <p:nvSpPr>
          <p:cNvPr id="2" name="Rectangle 1">
            <a:extLst>
              <a:ext uri="{FF2B5EF4-FFF2-40B4-BE49-F238E27FC236}">
                <a16:creationId xmlns:a16="http://schemas.microsoft.com/office/drawing/2014/main" id="{7AA08ABC-A628-43C6-BD84-C034CC9D27A9}"/>
              </a:ext>
            </a:extLst>
          </p:cNvPr>
          <p:cNvSpPr/>
          <p:nvPr/>
        </p:nvSpPr>
        <p:spPr>
          <a:xfrm>
            <a:off x="3817781" y="4804946"/>
            <a:ext cx="5024132" cy="338554"/>
          </a:xfrm>
          <a:prstGeom prst="rect">
            <a:avLst/>
          </a:prstGeom>
        </p:spPr>
        <p:txBody>
          <a:bodyPr wrap="none">
            <a:spAutoFit/>
          </a:bodyPr>
          <a:lstStyle/>
          <a:p>
            <a:pPr>
              <a:spcBef>
                <a:spcPts val="1200"/>
              </a:spcBef>
            </a:pPr>
            <a:r>
              <a:rPr lang="en-US" sz="1600">
                <a:solidFill>
                  <a:schemeClr val="bg1"/>
                </a:solidFill>
                <a:cs typeface="Intel Clear" panose="020B0604020203020204" pitchFamily="34" charset="0"/>
              </a:rPr>
              <a:t> </a:t>
            </a:r>
            <a:r>
              <a:rPr lang="en-US" sz="1600" i="1">
                <a:solidFill>
                  <a:schemeClr val="bg1"/>
                </a:solidFill>
                <a:cs typeface="Intel Clear" panose="020B0604020203020204" pitchFamily="34" charset="0"/>
              </a:rPr>
              <a:t>updated version of </a:t>
            </a:r>
            <a:r>
              <a:rPr lang="en-US" sz="1600" i="1" err="1">
                <a:solidFill>
                  <a:schemeClr val="bg1"/>
                </a:solidFill>
                <a:cs typeface="Intel Clear" panose="020B0604020203020204" pitchFamily="34" charset="0"/>
              </a:rPr>
              <a:t>CodeSinaia</a:t>
            </a:r>
            <a:r>
              <a:rPr lang="en-US" sz="1600" i="1">
                <a:solidFill>
                  <a:schemeClr val="bg1"/>
                </a:solidFill>
                <a:cs typeface="Intel Clear" panose="020B0604020203020204" pitchFamily="34" charset="0"/>
              </a:rPr>
              <a:t> 2021 online webinar </a:t>
            </a:r>
          </a:p>
        </p:txBody>
      </p:sp>
    </p:spTree>
    <p:extLst>
      <p:ext uri="{BB962C8B-B14F-4D97-AF65-F5344CB8AC3E}">
        <p14:creationId xmlns:p14="http://schemas.microsoft.com/office/powerpoint/2010/main" val="3737170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1EED-9D1E-9DCC-DCB2-191108F64DED}"/>
              </a:ext>
            </a:extLst>
          </p:cNvPr>
          <p:cNvSpPr>
            <a:spLocks noGrp="1"/>
          </p:cNvSpPr>
          <p:nvPr>
            <p:ph type="title"/>
          </p:nvPr>
        </p:nvSpPr>
        <p:spPr/>
        <p:txBody>
          <a:bodyPr/>
          <a:lstStyle/>
          <a:p>
            <a:r>
              <a:rPr lang="en-US"/>
              <a:t>Man in the Middle Attacks </a:t>
            </a:r>
          </a:p>
        </p:txBody>
      </p:sp>
      <p:sp>
        <p:nvSpPr>
          <p:cNvPr id="4" name="AutoShape 2">
            <a:extLst>
              <a:ext uri="{FF2B5EF4-FFF2-40B4-BE49-F238E27FC236}">
                <a16:creationId xmlns:a16="http://schemas.microsoft.com/office/drawing/2014/main" id="{BD7829D8-1969-42AB-6A7B-B9FDD91D99ED}"/>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a:bodyPr>
          <a:lstStyle/>
          <a:p>
            <a:r>
              <a:rPr lang="en-US"/>
              <a:t>traficul poate fi interceptat</a:t>
            </a:r>
          </a:p>
          <a:p>
            <a:pPr lvl="1"/>
            <a:r>
              <a:rPr lang="en-US"/>
              <a:t>switch, ruter </a:t>
            </a:r>
          </a:p>
          <a:p>
            <a:pPr lvl="1"/>
            <a:r>
              <a:rPr lang="en-US"/>
              <a:t>atacuri de redirectare </a:t>
            </a:r>
          </a:p>
          <a:p>
            <a:r>
              <a:rPr lang="en-US"/>
              <a:t>un atacator poate investiga și modifica pachetele de rețea </a:t>
            </a:r>
          </a:p>
          <a:p>
            <a:r>
              <a:rPr lang="en-US"/>
              <a:t>un atacator poate impersona celălalt capăt al conversației</a:t>
            </a:r>
          </a:p>
        </p:txBody>
      </p:sp>
      <p:pic>
        <p:nvPicPr>
          <p:cNvPr id="6" name="Picture 5">
            <a:extLst>
              <a:ext uri="{FF2B5EF4-FFF2-40B4-BE49-F238E27FC236}">
                <a16:creationId xmlns:a16="http://schemas.microsoft.com/office/drawing/2014/main" id="{30FDB1DF-D1DE-7B9F-C15F-5CF232ED8A84}"/>
              </a:ext>
            </a:extLst>
          </p:cNvPr>
          <p:cNvPicPr>
            <a:picLocks noChangeAspect="1"/>
          </p:cNvPicPr>
          <p:nvPr/>
        </p:nvPicPr>
        <p:blipFill>
          <a:blip r:embed="rId2"/>
          <a:stretch>
            <a:fillRect/>
          </a:stretch>
        </p:blipFill>
        <p:spPr>
          <a:xfrm>
            <a:off x="2483318" y="2978568"/>
            <a:ext cx="5762133" cy="1805468"/>
          </a:xfrm>
          <a:prstGeom prst="rect">
            <a:avLst/>
          </a:prstGeom>
        </p:spPr>
      </p:pic>
    </p:spTree>
    <p:extLst>
      <p:ext uri="{BB962C8B-B14F-4D97-AF65-F5344CB8AC3E}">
        <p14:creationId xmlns:p14="http://schemas.microsoft.com/office/powerpoint/2010/main" val="219504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14D6-91B3-2845-9AE8-7E727CB14C43}"/>
              </a:ext>
            </a:extLst>
          </p:cNvPr>
          <p:cNvSpPr>
            <a:spLocks noGrp="1"/>
          </p:cNvSpPr>
          <p:nvPr>
            <p:ph type="title"/>
          </p:nvPr>
        </p:nvSpPr>
        <p:spPr/>
        <p:txBody>
          <a:bodyPr>
            <a:normAutofit fontScale="90000"/>
          </a:bodyPr>
          <a:lstStyle/>
          <a:p>
            <a:r>
              <a:rPr lang="en-US"/>
              <a:t>Cryptography Basics / </a:t>
            </a:r>
            <a:br>
              <a:rPr lang="en-US"/>
            </a:br>
            <a:r>
              <a:rPr lang="en-US" sz="2700"/>
              <a:t>Elemente de criptografie</a:t>
            </a:r>
          </a:p>
        </p:txBody>
      </p:sp>
    </p:spTree>
    <p:extLst>
      <p:ext uri="{BB962C8B-B14F-4D97-AF65-F5344CB8AC3E}">
        <p14:creationId xmlns:p14="http://schemas.microsoft.com/office/powerpoint/2010/main" val="610949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3D0F-057A-E60C-3370-34EE81E7022A}"/>
              </a:ext>
            </a:extLst>
          </p:cNvPr>
          <p:cNvSpPr>
            <a:spLocks noGrp="1"/>
          </p:cNvSpPr>
          <p:nvPr>
            <p:ph type="title"/>
          </p:nvPr>
        </p:nvSpPr>
        <p:spPr>
          <a:xfrm>
            <a:off x="285750" y="166270"/>
            <a:ext cx="8858251" cy="899867"/>
          </a:xfrm>
        </p:spPr>
        <p:txBody>
          <a:bodyPr>
            <a:normAutofit/>
          </a:bodyPr>
          <a:lstStyle/>
          <a:p>
            <a:r>
              <a:rPr lang="en-US" sz="2400"/>
              <a:t>Cryptographic Hash Functions / </a:t>
            </a:r>
            <a:r>
              <a:rPr lang="en-US" sz="1500"/>
              <a:t>Func</a:t>
            </a:r>
            <a:r>
              <a:rPr lang="en-US" sz="1500">
                <a:solidFill>
                  <a:srgbClr val="4D5156"/>
                </a:solidFill>
                <a:latin typeface="Roboto" panose="02000000000000000000" pitchFamily="2" charset="0"/>
              </a:rPr>
              <a:t>ț</a:t>
            </a:r>
            <a:r>
              <a:rPr lang="en-US" sz="1500"/>
              <a:t>ii hash criptografice</a:t>
            </a:r>
            <a:endParaRPr lang="en-US" sz="2400"/>
          </a:p>
        </p:txBody>
      </p:sp>
      <p:sp>
        <p:nvSpPr>
          <p:cNvPr id="3" name="Content Placeholder 2">
            <a:extLst>
              <a:ext uri="{FF2B5EF4-FFF2-40B4-BE49-F238E27FC236}">
                <a16:creationId xmlns:a16="http://schemas.microsoft.com/office/drawing/2014/main" id="{0D96714A-FE97-39DF-424D-0E68C41C0774}"/>
              </a:ext>
            </a:extLst>
          </p:cNvPr>
          <p:cNvSpPr>
            <a:spLocks noGrp="1"/>
          </p:cNvSpPr>
          <p:nvPr>
            <p:ph idx="1"/>
          </p:nvPr>
        </p:nvSpPr>
        <p:spPr>
          <a:xfrm>
            <a:off x="285749" y="1582550"/>
            <a:ext cx="8549157" cy="3063192"/>
          </a:xfrm>
        </p:spPr>
        <p:txBody>
          <a:bodyPr>
            <a:normAutofit/>
          </a:bodyPr>
          <a:lstStyle/>
          <a:p>
            <a:pPr marL="0" indent="0">
              <a:buNone/>
            </a:pPr>
            <a:r>
              <a:rPr lang="en-US" err="1"/>
              <a:t>Proprietăţile</a:t>
            </a:r>
            <a:r>
              <a:rPr lang="en-US"/>
              <a:t> </a:t>
            </a:r>
            <a:r>
              <a:rPr lang="en-US" err="1"/>
              <a:t>unei</a:t>
            </a:r>
            <a:r>
              <a:rPr lang="en-US"/>
              <a:t> </a:t>
            </a:r>
            <a:r>
              <a:rPr lang="en-US" err="1"/>
              <a:t>funcţii</a:t>
            </a:r>
            <a:r>
              <a:rPr lang="en-US"/>
              <a:t> hash </a:t>
            </a:r>
            <a:r>
              <a:rPr lang="en-US" b="1" err="1"/>
              <a:t>criptografice</a:t>
            </a:r>
            <a:endParaRPr lang="en-US" b="1"/>
          </a:p>
          <a:p>
            <a:pPr lvl="1"/>
            <a:r>
              <a:rPr lang="en-US" err="1"/>
              <a:t>Deterministă</a:t>
            </a:r>
            <a:endParaRPr lang="en-US"/>
          </a:p>
          <a:p>
            <a:pPr lvl="1"/>
            <a:r>
              <a:rPr lang="en-US" err="1"/>
              <a:t>Neinversabilă</a:t>
            </a:r>
            <a:endParaRPr lang="en-US"/>
          </a:p>
          <a:p>
            <a:pPr lvl="1"/>
            <a:r>
              <a:rPr lang="en-US" err="1"/>
              <a:t>Rezistentă</a:t>
            </a:r>
            <a:r>
              <a:rPr lang="en-US"/>
              <a:t> la </a:t>
            </a:r>
            <a:r>
              <a:rPr lang="en-US" err="1"/>
              <a:t>coliziuni</a:t>
            </a:r>
            <a:r>
              <a:rPr lang="en-US"/>
              <a:t> / collision resistant</a:t>
            </a:r>
          </a:p>
          <a:p>
            <a:pPr marL="685800" lvl="2" indent="0">
              <a:buNone/>
            </a:pPr>
            <a:r>
              <a:rPr lang="en-US" i="1"/>
              <a:t>H(input1) != H(input2) </a:t>
            </a:r>
            <a:r>
              <a:rPr lang="en-US" i="1" err="1"/>
              <a:t>daca</a:t>
            </a:r>
            <a:r>
              <a:rPr lang="en-US" i="1"/>
              <a:t> input1 != input2</a:t>
            </a:r>
            <a:endParaRPr lang="en-US" b="1" i="1"/>
          </a:p>
          <a:p>
            <a:pPr marL="0" indent="0">
              <a:buNone/>
            </a:pPr>
            <a:r>
              <a:rPr lang="en-US" err="1"/>
              <a:t>Aplicaţii</a:t>
            </a:r>
            <a:r>
              <a:rPr lang="en-US"/>
              <a:t>: </a:t>
            </a:r>
          </a:p>
          <a:p>
            <a:pPr marL="685800" lvl="1" indent="-342900">
              <a:buAutoNum type="arabicPeriod"/>
            </a:pPr>
            <a:r>
              <a:rPr lang="en-US"/>
              <a:t>GIT</a:t>
            </a:r>
          </a:p>
          <a:p>
            <a:pPr marL="685800" lvl="2" indent="0">
              <a:buNone/>
            </a:pPr>
            <a:r>
              <a:rPr lang="en-US">
                <a:latin typeface="Courier New" panose="02070309020205020404" pitchFamily="49" charset="0"/>
                <a:cs typeface="Courier New" panose="02070309020205020404" pitchFamily="49" charset="0"/>
              </a:rPr>
              <a:t>Git log </a:t>
            </a:r>
            <a:r>
              <a:rPr lang="en-US" err="1"/>
              <a:t>gasiti</a:t>
            </a:r>
            <a:r>
              <a:rPr lang="en-US"/>
              <a:t> commit IDs (</a:t>
            </a:r>
            <a:r>
              <a:rPr lang="en-US" err="1"/>
              <a:t>identificatori</a:t>
            </a:r>
            <a:r>
              <a:rPr lang="en-US"/>
              <a:t> </a:t>
            </a:r>
            <a:r>
              <a:rPr lang="en-US" err="1"/>
              <a:t>unici</a:t>
            </a:r>
            <a:r>
              <a:rPr lang="en-US"/>
              <a:t>, </a:t>
            </a:r>
            <a:r>
              <a:rPr lang="en-US" err="1"/>
              <a:t>calculati</a:t>
            </a:r>
            <a:r>
              <a:rPr lang="en-US"/>
              <a:t> cu SHA1). De </a:t>
            </a:r>
            <a:r>
              <a:rPr lang="en-US" err="1"/>
              <a:t>ce</a:t>
            </a:r>
            <a:r>
              <a:rPr lang="en-US"/>
              <a:t> </a:t>
            </a:r>
            <a:r>
              <a:rPr lang="en-US" err="1"/>
              <a:t>este</a:t>
            </a:r>
            <a:r>
              <a:rPr lang="en-US"/>
              <a:t> important? </a:t>
            </a:r>
          </a:p>
          <a:p>
            <a:pPr marL="342900" lvl="1" indent="0">
              <a:buNone/>
            </a:pPr>
            <a:r>
              <a:rPr lang="en-US"/>
              <a:t>2. </a:t>
            </a:r>
            <a:r>
              <a:rPr lang="en-US" err="1"/>
              <a:t>Distribuţii</a:t>
            </a:r>
            <a:r>
              <a:rPr lang="en-US"/>
              <a:t> de </a:t>
            </a:r>
            <a:r>
              <a:rPr lang="en-US" err="1"/>
              <a:t>produse</a:t>
            </a:r>
            <a:r>
              <a:rPr lang="en-US"/>
              <a:t> software </a:t>
            </a:r>
            <a:r>
              <a:rPr lang="en-US" err="1"/>
              <a:t>şi</a:t>
            </a:r>
            <a:r>
              <a:rPr lang="en-US"/>
              <a:t> “mirror copies” (untrusted)</a:t>
            </a:r>
          </a:p>
          <a:p>
            <a:pPr marL="342900" lvl="1" indent="0">
              <a:buNone/>
            </a:pPr>
            <a:endParaRPr lang="en-US"/>
          </a:p>
        </p:txBody>
      </p:sp>
      <p:sp>
        <p:nvSpPr>
          <p:cNvPr id="4" name="Text Placeholder 3">
            <a:extLst>
              <a:ext uri="{FF2B5EF4-FFF2-40B4-BE49-F238E27FC236}">
                <a16:creationId xmlns:a16="http://schemas.microsoft.com/office/drawing/2014/main" id="{66A159F4-AB0E-7527-8B41-477D9013F4C0}"/>
              </a:ext>
            </a:extLst>
          </p:cNvPr>
          <p:cNvSpPr>
            <a:spLocks noGrp="1"/>
          </p:cNvSpPr>
          <p:nvPr>
            <p:ph type="body" sz="quarter" idx="10"/>
          </p:nvPr>
        </p:nvSpPr>
        <p:spPr/>
        <p:txBody>
          <a:bodyPr vert="horz" lIns="68580" tIns="34290" rIns="68580" bIns="34290" rtlCol="0" anchor="t">
            <a:noAutofit/>
          </a:bodyPr>
          <a:lstStyle/>
          <a:p>
            <a:r>
              <a:rPr lang="en-US" sz="1500" b="1">
                <a:latin typeface="Courier New"/>
                <a:cs typeface="Courier New"/>
              </a:rPr>
              <a:t>hash(value: array&lt;byte&gt;) </a:t>
            </a:r>
            <a:r>
              <a:rPr lang="en-US" sz="1500" b="1">
                <a:latin typeface="Intel Clear Light" panose="020B0404020203020204" pitchFamily="34" charset="0"/>
                <a:ea typeface="Intel Clear Light" panose="020B0404020203020204" pitchFamily="34" charset="0"/>
                <a:cs typeface="Intel Clear Light" panose="020B0404020203020204" pitchFamily="34" charset="0"/>
              </a:rPr>
              <a:t>→</a:t>
            </a:r>
            <a:r>
              <a:rPr lang="en-US" sz="1500" b="1">
                <a:latin typeface="Courier New"/>
                <a:cs typeface="Courier New"/>
              </a:rPr>
              <a:t> vector&lt;byte, N&gt;  (for a given N)</a:t>
            </a:r>
          </a:p>
        </p:txBody>
      </p:sp>
      <p:pic>
        <p:nvPicPr>
          <p:cNvPr id="4098" name="Picture 2" descr="Cryptography Hash functions | Tutorialspoint">
            <a:extLst>
              <a:ext uri="{FF2B5EF4-FFF2-40B4-BE49-F238E27FC236}">
                <a16:creationId xmlns:a16="http://schemas.microsoft.com/office/drawing/2014/main" id="{9D7473C6-AB7F-5E7B-8C32-632696CAD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361" y="1569394"/>
            <a:ext cx="2562111" cy="180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092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908878" cy="670967"/>
          </a:xfrm>
        </p:spPr>
        <p:txBody>
          <a:bodyPr>
            <a:normAutofit/>
          </a:bodyPr>
          <a:lstStyle/>
          <a:p>
            <a:r>
              <a:rPr lang="en-US" sz="3000"/>
              <a:t>Hash function algorithms</a:t>
            </a: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6914712" y="4832317"/>
            <a:ext cx="2057400" cy="273844"/>
          </a:xfrm>
          <a:prstGeom prst="rect">
            <a:avLst/>
          </a:prstGeom>
        </p:spPr>
        <p:txBody>
          <a:bodyPr vert="horz" lIns="68580" tIns="34290" rIns="68580" bIns="34290" rtlCol="0" anchor="ctr"/>
          <a:lstStyle>
            <a:defPPr>
              <a:defRPr lang="en-US"/>
            </a:defPPr>
            <a:lvl1pPr marL="0" algn="r" defTabSz="685800" rtl="0" eaLnBrk="1" latinLnBrk="0" hangingPunct="1">
              <a:defRPr sz="825" kern="1200">
                <a:solidFill>
                  <a:schemeClr val="bg1">
                    <a:lumMod val="5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88">
                <a:solidFill>
                  <a:srgbClr val="FFFFFF">
                    <a:lumMod val="50000"/>
                  </a:srgbClr>
                </a:solidFill>
                <a:latin typeface="Arial" panose="020B0604020202020204" pitchFamily="34" charset="0"/>
                <a:cs typeface="Arial" panose="020B0604020202020204" pitchFamily="34" charset="0"/>
              </a:rPr>
              <a:t>Security: 8- </a:t>
            </a:r>
            <a:fld id="{C4204591-24BD-A542-B9D5-F8D8A88D2FEE}" type="slidenum">
              <a:rPr lang="en-US" sz="788">
                <a:solidFill>
                  <a:srgbClr val="FFFFFF">
                    <a:lumMod val="50000"/>
                  </a:srgbClr>
                </a:solidFill>
                <a:latin typeface="Arial" panose="020B0604020202020204" pitchFamily="34" charset="0"/>
                <a:cs typeface="Arial" panose="020B0604020202020204" pitchFamily="34" charset="0"/>
              </a:rPr>
              <a:pPr/>
              <a:t>33</a:t>
            </a:fld>
            <a:endParaRPr lang="en-US" sz="788">
              <a:solidFill>
                <a:srgbClr val="FFFFFF">
                  <a:lumMod val="50000"/>
                </a:srgbClr>
              </a:solidFill>
              <a:latin typeface="Arial" panose="020B0604020202020204" pitchFamily="34" charset="0"/>
              <a:cs typeface="Arial" panose="020B0604020202020204" pitchFamily="34" charset="0"/>
            </a:endParaRPr>
          </a:p>
        </p:txBody>
      </p:sp>
      <p:sp>
        <p:nvSpPr>
          <p:cNvPr id="79" name="Rectangle 3">
            <a:extLst>
              <a:ext uri="{FF2B5EF4-FFF2-40B4-BE49-F238E27FC236}">
                <a16:creationId xmlns:a16="http://schemas.microsoft.com/office/drawing/2014/main" id="{BF9FAD4A-FE78-7446-845F-6232B124B138}"/>
              </a:ext>
            </a:extLst>
          </p:cNvPr>
          <p:cNvSpPr txBox="1">
            <a:spLocks noChangeArrowheads="1"/>
          </p:cNvSpPr>
          <p:nvPr/>
        </p:nvSpPr>
        <p:spPr>
          <a:xfrm>
            <a:off x="653551" y="1047233"/>
            <a:ext cx="8212154"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254794" defTabSz="685800">
              <a:spcBef>
                <a:spcPts val="750"/>
              </a:spcBef>
            </a:pPr>
            <a:r>
              <a:rPr lang="en-US" sz="2100">
                <a:solidFill>
                  <a:srgbClr val="C00000"/>
                </a:solidFill>
                <a:latin typeface="Arial" panose="020B0604020202020204" pitchFamily="34" charset="0"/>
                <a:cs typeface="Arial" panose="020B0604020202020204" pitchFamily="34" charset="0"/>
              </a:rPr>
              <a:t>MD5 hash function (obsolete) </a:t>
            </a:r>
          </a:p>
          <a:p>
            <a:pPr marL="521494" lvl="1" indent="-173831" defTabSz="685800">
              <a:spcBef>
                <a:spcPts val="375"/>
              </a:spcBef>
            </a:pPr>
            <a:r>
              <a:rPr lang="en-US" sz="1800">
                <a:solidFill>
                  <a:srgbClr val="525252"/>
                </a:solidFill>
                <a:latin typeface="Arial" panose="020B0604020202020204" pitchFamily="34" charset="0"/>
                <a:cs typeface="Arial" panose="020B0604020202020204" pitchFamily="34" charset="0"/>
              </a:rPr>
              <a:t>computes 128-bit message digest in 4-step process. </a:t>
            </a:r>
          </a:p>
          <a:p>
            <a:pPr marL="264319" indent="-215504" defTabSz="685800">
              <a:spcBef>
                <a:spcPts val="750"/>
              </a:spcBef>
            </a:pPr>
            <a:r>
              <a:rPr lang="en-US" sz="2100">
                <a:solidFill>
                  <a:srgbClr val="C00000"/>
                </a:solidFill>
                <a:latin typeface="Arial" panose="020B0604020202020204" pitchFamily="34" charset="0"/>
                <a:cs typeface="Arial" panose="020B0604020202020204" pitchFamily="34" charset="0"/>
              </a:rPr>
              <a:t>SHA-1 is also obsolete</a:t>
            </a:r>
          </a:p>
          <a:p>
            <a:pPr marL="521494" lvl="1" indent="-173831" defTabSz="685800">
              <a:spcBef>
                <a:spcPts val="375"/>
              </a:spcBef>
            </a:pPr>
            <a:r>
              <a:rPr lang="en-US" sz="1800">
                <a:solidFill>
                  <a:srgbClr val="525252"/>
                </a:solidFill>
                <a:latin typeface="Arial" panose="020B0604020202020204" pitchFamily="34" charset="0"/>
                <a:cs typeface="Arial" panose="020B0604020202020204" pitchFamily="34" charset="0"/>
              </a:rPr>
              <a:t>US standard [</a:t>
            </a:r>
            <a:r>
              <a:rPr lang="en-US" sz="1500">
                <a:solidFill>
                  <a:srgbClr val="525252"/>
                </a:solidFill>
                <a:latin typeface="Arial" panose="020B0604020202020204" pitchFamily="34" charset="0"/>
                <a:cs typeface="Arial" panose="020B0604020202020204" pitchFamily="34" charset="0"/>
              </a:rPr>
              <a:t>NIST, FIPS PUB 180-1]</a:t>
            </a:r>
            <a:endParaRPr lang="en-US" sz="1800">
              <a:solidFill>
                <a:srgbClr val="525252"/>
              </a:solidFill>
              <a:latin typeface="Arial" panose="020B0604020202020204" pitchFamily="34" charset="0"/>
              <a:cs typeface="Arial" panose="020B0604020202020204" pitchFamily="34" charset="0"/>
            </a:endParaRPr>
          </a:p>
          <a:p>
            <a:pPr marL="521494" lvl="1" indent="-173831" defTabSz="685800">
              <a:spcBef>
                <a:spcPts val="375"/>
              </a:spcBef>
            </a:pPr>
            <a:r>
              <a:rPr lang="en-US" sz="1800">
                <a:solidFill>
                  <a:srgbClr val="525252"/>
                </a:solidFill>
                <a:latin typeface="Arial" panose="020B0604020202020204" pitchFamily="34" charset="0"/>
                <a:cs typeface="Arial" panose="020B0604020202020204" pitchFamily="34" charset="0"/>
              </a:rPr>
              <a:t>160-bit message digest</a:t>
            </a:r>
          </a:p>
          <a:p>
            <a:pPr marL="264319" indent="-166688" defTabSz="685800">
              <a:spcBef>
                <a:spcPts val="750"/>
              </a:spcBef>
            </a:pPr>
            <a:r>
              <a:rPr lang="en-US" sz="2100">
                <a:solidFill>
                  <a:srgbClr val="525252"/>
                </a:solidFill>
                <a:latin typeface="Arial" panose="020B0604020202020204" pitchFamily="34" charset="0"/>
                <a:cs typeface="Arial" panose="020B0604020202020204" pitchFamily="34" charset="0"/>
              </a:rPr>
              <a:t>SHA-2</a:t>
            </a:r>
          </a:p>
          <a:p>
            <a:pPr marL="97631" indent="0" defTabSz="685800">
              <a:spcBef>
                <a:spcPts val="750"/>
              </a:spcBef>
              <a:buNone/>
            </a:pPr>
            <a:endParaRPr lang="en-US" sz="2100">
              <a:solidFill>
                <a:srgbClr val="525252"/>
              </a:solidFill>
              <a:latin typeface="Arial" panose="020B0604020202020204" pitchFamily="34" charset="0"/>
              <a:cs typeface="Arial" panose="020B0604020202020204" pitchFamily="34" charset="0"/>
            </a:endParaRPr>
          </a:p>
          <a:p>
            <a:pPr marL="97631" indent="0" defTabSz="685800">
              <a:spcBef>
                <a:spcPts val="750"/>
              </a:spcBef>
              <a:buNone/>
            </a:pPr>
            <a:r>
              <a:rPr lang="en-US" sz="1800">
                <a:solidFill>
                  <a:srgbClr val="525252"/>
                </a:solidFill>
                <a:latin typeface="Arial" panose="020B0604020202020204" pitchFamily="34" charset="0"/>
                <a:cs typeface="Arial" panose="020B0604020202020204" pitchFamily="34" charset="0"/>
              </a:rPr>
              <a:t>Lifetimes of cryptographic hash functions: </a:t>
            </a:r>
            <a:r>
              <a:rPr lang="en-US" sz="1800">
                <a:solidFill>
                  <a:srgbClr val="525252"/>
                </a:solidFill>
                <a:latin typeface="Arial" panose="020B0604020202020204" pitchFamily="34" charset="0"/>
                <a:cs typeface="Arial" panose="020B0604020202020204" pitchFamily="34" charset="0"/>
                <a:hlinkClick r:id="rId3"/>
              </a:rPr>
              <a:t>https://valerieaurora.org/hash.html</a:t>
            </a:r>
            <a:r>
              <a:rPr lang="en-US" sz="1800">
                <a:solidFill>
                  <a:srgbClr val="52525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06492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IntelOne Display Regular"/>
            </a:endParaRPr>
          </a:p>
        </p:txBody>
      </p:sp>
      <p:sp>
        <p:nvSpPr>
          <p:cNvPr id="2" name="Title 1">
            <a:extLst>
              <a:ext uri="{FF2B5EF4-FFF2-40B4-BE49-F238E27FC236}">
                <a16:creationId xmlns:a16="http://schemas.microsoft.com/office/drawing/2014/main" id="{BCDDA63E-3AFD-2E77-81CC-E1C129C2A5E2}"/>
              </a:ext>
            </a:extLst>
          </p:cNvPr>
          <p:cNvSpPr>
            <a:spLocks noGrp="1"/>
          </p:cNvSpPr>
          <p:nvPr>
            <p:ph type="title"/>
          </p:nvPr>
        </p:nvSpPr>
        <p:spPr>
          <a:xfrm>
            <a:off x="643032" y="49363"/>
            <a:ext cx="6448322" cy="1260389"/>
          </a:xfrm>
        </p:spPr>
        <p:txBody>
          <a:bodyPr vert="horz" lIns="68580" tIns="34290" rIns="68580" bIns="34290" rtlCol="0" anchor="ctr">
            <a:normAutofit/>
          </a:bodyPr>
          <a:lstStyle/>
          <a:p>
            <a:r>
              <a:rPr lang="en-US"/>
              <a:t>Practice: Hash collisions</a:t>
            </a:r>
          </a:p>
        </p:txBody>
      </p:sp>
      <p:sp>
        <p:nvSpPr>
          <p:cNvPr id="4" name="Text Placeholder 3">
            <a:extLst>
              <a:ext uri="{FF2B5EF4-FFF2-40B4-BE49-F238E27FC236}">
                <a16:creationId xmlns:a16="http://schemas.microsoft.com/office/drawing/2014/main" id="{FFFA71E9-9624-6BCB-6796-7D9D5B936A0A}"/>
              </a:ext>
            </a:extLst>
          </p:cNvPr>
          <p:cNvSpPr>
            <a:spLocks noGrp="1"/>
          </p:cNvSpPr>
          <p:nvPr>
            <p:ph type="body" sz="quarter" idx="10"/>
          </p:nvPr>
        </p:nvSpPr>
        <p:spPr>
          <a:xfrm>
            <a:off x="487497" y="1027038"/>
            <a:ext cx="8493218" cy="1654947"/>
          </a:xfrm>
        </p:spPr>
        <p:txBody>
          <a:bodyPr vert="horz" lIns="68580" tIns="34290" rIns="68580" bIns="34290" rtlCol="0" anchor="ctr">
            <a:normAutofit fontScale="77500" lnSpcReduction="20000"/>
          </a:bodyPr>
          <a:lstStyle/>
          <a:p>
            <a:pPr fontAlgn="t">
              <a:lnSpc>
                <a:spcPct val="110000"/>
              </a:lnSpc>
              <a:spcBef>
                <a:spcPts val="0"/>
              </a:spcBef>
            </a:pPr>
            <a:r>
              <a:rPr lang="en-US" altLang="en-US" sz="1350">
                <a:solidFill>
                  <a:schemeClr val="tx1"/>
                </a:solidFill>
              </a:rPr>
              <a:t>The development team at ITRADE, an online trading platform, decided to write their Backend code (handling user's stocks) in Java.</a:t>
            </a:r>
          </a:p>
          <a:p>
            <a:pPr indent="-171450" fontAlgn="t">
              <a:lnSpc>
                <a:spcPct val="110000"/>
              </a:lnSpc>
              <a:spcBef>
                <a:spcPts val="0"/>
              </a:spcBef>
              <a:buFont typeface="Arial" panose="020B0604020202020204" pitchFamily="34" charset="0"/>
              <a:buChar char="•"/>
            </a:pPr>
            <a:r>
              <a:rPr lang="en-US" altLang="en-US" sz="1350">
                <a:solidFill>
                  <a:schemeClr val="tx1"/>
                </a:solidFill>
              </a:rPr>
              <a:t>A new user can offer his username (unless it is already taken). </a:t>
            </a:r>
          </a:p>
          <a:p>
            <a:pPr indent="-171450" fontAlgn="t">
              <a:lnSpc>
                <a:spcPct val="110000"/>
              </a:lnSpc>
              <a:spcBef>
                <a:spcPts val="0"/>
              </a:spcBef>
              <a:buFont typeface="Arial" panose="020B0604020202020204" pitchFamily="34" charset="0"/>
              <a:buChar char="•"/>
            </a:pPr>
            <a:r>
              <a:rPr lang="en-US" altLang="en-US" sz="1350">
                <a:solidFill>
                  <a:schemeClr val="tx1"/>
                </a:solidFill>
              </a:rPr>
              <a:t>There are no length restrictions and usernames are stored in DB by their hash value.</a:t>
            </a:r>
          </a:p>
          <a:p>
            <a:pPr indent="-171450" fontAlgn="t">
              <a:lnSpc>
                <a:spcPct val="110000"/>
              </a:lnSpc>
              <a:spcBef>
                <a:spcPts val="0"/>
              </a:spcBef>
              <a:buFont typeface="Arial" panose="020B0604020202020204" pitchFamily="34" charset="0"/>
              <a:buChar char="•"/>
            </a:pPr>
            <a:r>
              <a:rPr lang="en-US" altLang="en-US" sz="1350">
                <a:solidFill>
                  <a:schemeClr val="tx1"/>
                </a:solidFill>
              </a:rPr>
              <a:t>Java has a builtin hashing function (</a:t>
            </a:r>
            <a:r>
              <a:rPr lang="en-US" altLang="en-US" sz="1350">
                <a:solidFill>
                  <a:schemeClr val="tx1"/>
                </a:solidFill>
                <a:hlinkClick r:id="rId3"/>
              </a:rPr>
              <a:t>java/lang/String.hashCode()</a:t>
            </a:r>
            <a:r>
              <a:rPr lang="en-US" altLang="en-US" sz="1350">
                <a:solidFill>
                  <a:schemeClr val="tx1"/>
                </a:solidFill>
              </a:rPr>
              <a:t>) =&gt; username.hashCode() is stored instead of the actual username.</a:t>
            </a:r>
          </a:p>
          <a:p>
            <a:pPr indent="-171450" fontAlgn="t">
              <a:lnSpc>
                <a:spcPct val="110000"/>
              </a:lnSpc>
              <a:spcBef>
                <a:spcPts val="0"/>
              </a:spcBef>
              <a:buFont typeface="Arial" panose="020B0604020202020204" pitchFamily="34" charset="0"/>
              <a:buChar char="•"/>
            </a:pPr>
            <a:r>
              <a:rPr lang="en-US" altLang="en-US" sz="1350">
                <a:solidFill>
                  <a:schemeClr val="tx1"/>
                </a:solidFill>
              </a:rPr>
              <a:t>When the user asks for selling X stocks, there is a check whether his username.hashCode() has X sellable stocks. If so, it is approved.</a:t>
            </a:r>
            <a:br>
              <a:rPr lang="en-US" altLang="en-US" sz="1350">
                <a:solidFill>
                  <a:schemeClr val="tx1"/>
                </a:solidFill>
              </a:rPr>
            </a:br>
            <a:endParaRPr lang="en-US" altLang="en-US" sz="1350">
              <a:solidFill>
                <a:schemeClr val="tx1"/>
              </a:solidFill>
            </a:endParaRPr>
          </a:p>
          <a:p>
            <a:pPr fontAlgn="t">
              <a:lnSpc>
                <a:spcPct val="110000"/>
              </a:lnSpc>
              <a:spcBef>
                <a:spcPts val="0"/>
              </a:spcBef>
            </a:pPr>
            <a:r>
              <a:rPr lang="en-US" altLang="en-US" sz="1350">
                <a:solidFill>
                  <a:schemeClr val="tx1"/>
                </a:solidFill>
              </a:rPr>
              <a:t>Mihai, a new MegaCorp employee, needs to pick his new ITRADE username. He knows that current MegaCorp stock value is one of the lowest in its history, and he also does not like Bob Ionescu, a veteran MegaCorp employee.  Since Bob Ionescu thinks he is the Best Basketballer in the MegaCorp, he chose "BBBB" as it's username on ITRADE. In case Mihai knows Bob's username is "BBBB" - what can he do in order to sell Bob’s stocks?        </a:t>
            </a:r>
          </a:p>
          <a:p>
            <a:pPr indent="-171450" fontAlgn="base">
              <a:spcBef>
                <a:spcPct val="0"/>
              </a:spcBef>
              <a:spcAft>
                <a:spcPts val="450"/>
              </a:spcAft>
              <a:buFont typeface="Arial" panose="020B0604020202020204" pitchFamily="34" charset="0"/>
              <a:buChar char="•"/>
            </a:pPr>
            <a:endParaRPr lang="en-US" altLang="en-US" sz="525">
              <a:solidFill>
                <a:schemeClr val="tx1"/>
              </a:solidFill>
              <a:latin typeface="+mn-lt"/>
              <a:cs typeface="+mn-cs"/>
            </a:endParaRPr>
          </a:p>
        </p:txBody>
      </p:sp>
      <p:pic>
        <p:nvPicPr>
          <p:cNvPr id="6" name="Picture 5">
            <a:extLst>
              <a:ext uri="{FF2B5EF4-FFF2-40B4-BE49-F238E27FC236}">
                <a16:creationId xmlns:a16="http://schemas.microsoft.com/office/drawing/2014/main" id="{21F82FD1-492E-1AD4-E19E-5A3A0427E18B}"/>
              </a:ext>
            </a:extLst>
          </p:cNvPr>
          <p:cNvPicPr>
            <a:picLocks noChangeAspect="1"/>
          </p:cNvPicPr>
          <p:nvPr/>
        </p:nvPicPr>
        <p:blipFill>
          <a:blip r:embed="rId4"/>
          <a:stretch>
            <a:fillRect/>
          </a:stretch>
        </p:blipFill>
        <p:spPr>
          <a:xfrm>
            <a:off x="863334" y="2948336"/>
            <a:ext cx="2663638" cy="1766879"/>
          </a:xfrm>
          <a:prstGeom prst="rect">
            <a:avLst/>
          </a:prstGeom>
        </p:spPr>
      </p:pic>
      <p:sp>
        <p:nvSpPr>
          <p:cNvPr id="9" name="AutoShape 4">
            <a:extLst>
              <a:ext uri="{FF2B5EF4-FFF2-40B4-BE49-F238E27FC236}">
                <a16:creationId xmlns:a16="http://schemas.microsoft.com/office/drawing/2014/main" id="{56B5EF3E-40A9-B52C-F2B2-D2C41D6541F8}"/>
              </a:ext>
            </a:extLst>
          </p:cNvPr>
          <p:cNvSpPr>
            <a:spLocks noChangeAspect="1" noChangeArrowheads="1"/>
          </p:cNvSpPr>
          <p:nvPr/>
        </p:nvSpPr>
        <p:spPr bwMode="auto">
          <a:xfrm>
            <a:off x="2212181" y="2714625"/>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US" sz="1350">
              <a:solidFill>
                <a:srgbClr val="525252"/>
              </a:solidFill>
              <a:latin typeface="IntelOne Display Regular"/>
            </a:endParaRPr>
          </a:p>
        </p:txBody>
      </p:sp>
      <p:graphicFrame>
        <p:nvGraphicFramePr>
          <p:cNvPr id="7" name="Content Placeholder 6">
            <a:extLst>
              <a:ext uri="{FF2B5EF4-FFF2-40B4-BE49-F238E27FC236}">
                <a16:creationId xmlns:a16="http://schemas.microsoft.com/office/drawing/2014/main" id="{1F8C4655-8D69-850B-C641-4BBC02CF8F98}"/>
              </a:ext>
            </a:extLst>
          </p:cNvPr>
          <p:cNvGraphicFramePr>
            <a:graphicFrameLocks noGrp="1"/>
          </p:cNvGraphicFramePr>
          <p:nvPr>
            <p:ph idx="1"/>
          </p:nvPr>
        </p:nvGraphicFramePr>
        <p:xfrm>
          <a:off x="4158998" y="2898868"/>
          <a:ext cx="4280371" cy="1341120"/>
        </p:xfrm>
        <a:graphic>
          <a:graphicData uri="http://schemas.openxmlformats.org/drawingml/2006/table">
            <a:tbl>
              <a:tblPr>
                <a:noFill/>
              </a:tblPr>
              <a:tblGrid>
                <a:gridCol w="4280371">
                  <a:extLst>
                    <a:ext uri="{9D8B030D-6E8A-4147-A177-3AD203B41FA5}">
                      <a16:colId xmlns:a16="http://schemas.microsoft.com/office/drawing/2014/main" val="2800640558"/>
                    </a:ext>
                  </a:extLst>
                </a:gridCol>
              </a:tblGrid>
              <a:tr h="1311213">
                <a:tc>
                  <a:txBody>
                    <a:bodyPr/>
                    <a:lstStyle/>
                    <a:p>
                      <a:pPr algn="l" fontAlgn="base"/>
                      <a:r>
                        <a:rPr lang="en-US" sz="1100" b="0" i="0" cap="none" spc="0">
                          <a:solidFill>
                            <a:srgbClr val="FFFF00"/>
                          </a:solidFill>
                          <a:effectLst/>
                          <a:latin typeface="Consolas" panose="020B0609020204030204" pitchFamily="49" charset="0"/>
                        </a:rPr>
                        <a:t>class Ideone</a:t>
                      </a:r>
                    </a:p>
                    <a:p>
                      <a:pPr algn="l" fontAlgn="base"/>
                      <a:r>
                        <a:rPr lang="en-US" sz="1100" b="0" i="0" cap="none" spc="0">
                          <a:solidFill>
                            <a:srgbClr val="FFFF00"/>
                          </a:solidFill>
                          <a:effectLst/>
                          <a:latin typeface="Consolas" panose="020B0609020204030204" pitchFamily="49" charset="0"/>
                        </a:rPr>
                        <a:t> {</a:t>
                      </a:r>
                    </a:p>
                    <a:p>
                      <a:pPr algn="l" fontAlgn="base"/>
                      <a:r>
                        <a:rPr lang="en-US" sz="1100" b="0" i="0" cap="none" spc="0">
                          <a:solidFill>
                            <a:srgbClr val="FFFF00"/>
                          </a:solidFill>
                          <a:effectLst/>
                          <a:latin typeface="Consolas" panose="020B0609020204030204" pitchFamily="49" charset="0"/>
                        </a:rPr>
                        <a:t>    public static void main (String[] args)</a:t>
                      </a:r>
                    </a:p>
                    <a:p>
                      <a:pPr algn="l" fontAlgn="base"/>
                      <a:r>
                        <a:rPr lang="en-US" sz="1100" b="0" i="0" cap="none" spc="0">
                          <a:solidFill>
                            <a:srgbClr val="FFFF00"/>
                          </a:solidFill>
                          <a:effectLst/>
                          <a:latin typeface="Consolas" panose="020B0609020204030204" pitchFamily="49" charset="0"/>
                        </a:rPr>
                        <a:t>    {</a:t>
                      </a:r>
                    </a:p>
                    <a:p>
                      <a:pPr algn="l" fontAlgn="base"/>
                      <a:r>
                        <a:rPr lang="en-US" sz="1100" b="0" i="0" cap="none" spc="0">
                          <a:solidFill>
                            <a:srgbClr val="FFFF00"/>
                          </a:solidFill>
                          <a:effectLst/>
                          <a:latin typeface="Consolas" panose="020B0609020204030204" pitchFamily="49" charset="0"/>
                        </a:rPr>
                        <a:t>      String bobUsername = "BBBB";</a:t>
                      </a:r>
                    </a:p>
                    <a:p>
                      <a:pPr algn="l" fontAlgn="base"/>
                      <a:r>
                        <a:rPr lang="en-US" sz="1100" b="0" i="0" cap="none" spc="0">
                          <a:solidFill>
                            <a:srgbClr val="FFFF00"/>
                          </a:solidFill>
                          <a:effectLst/>
                          <a:latin typeface="Consolas" panose="020B0609020204030204" pitchFamily="49" charset="0"/>
                        </a:rPr>
                        <a:t>      System.out.println(bobUsername.</a:t>
                      </a:r>
                      <a:r>
                        <a:rPr lang="en-US" sz="1100" b="0" i="0" cap="none" spc="0">
                          <a:solidFill>
                            <a:srgbClr val="92D050"/>
                          </a:solidFill>
                          <a:effectLst/>
                          <a:latin typeface="Consolas" panose="020B0609020204030204" pitchFamily="49" charset="0"/>
                        </a:rPr>
                        <a:t>hashCode() </a:t>
                      </a:r>
                      <a:r>
                        <a:rPr lang="en-US" sz="1100" b="0" i="0" cap="none" spc="0">
                          <a:solidFill>
                            <a:srgbClr val="FFFF00"/>
                          </a:solidFill>
                          <a:effectLst/>
                          <a:latin typeface="Consolas" panose="020B0609020204030204" pitchFamily="49" charset="0"/>
                        </a:rPr>
                        <a:t>+ "\n");</a:t>
                      </a:r>
                    </a:p>
                    <a:p>
                      <a:pPr algn="l" fontAlgn="base"/>
                      <a:r>
                        <a:rPr lang="en-US" sz="1100" b="0" i="0" cap="none" spc="0">
                          <a:solidFill>
                            <a:srgbClr val="FFFF00"/>
                          </a:solidFill>
                          <a:effectLst/>
                          <a:latin typeface="Consolas" panose="020B0609020204030204" pitchFamily="49" charset="0"/>
                        </a:rPr>
                        <a:t>    }</a:t>
                      </a:r>
                    </a:p>
                    <a:p>
                      <a:pPr algn="l" fontAlgn="base"/>
                      <a:r>
                        <a:rPr lang="en-US" sz="1100" b="0" i="0" cap="none" spc="0">
                          <a:solidFill>
                            <a:srgbClr val="FFFF00"/>
                          </a:solidFill>
                          <a:effectLst/>
                          <a:latin typeface="Consolas" panose="020B0609020204030204" pitchFamily="49" charset="0"/>
                        </a:rPr>
                        <a:t> }</a:t>
                      </a:r>
                    </a:p>
                  </a:txBody>
                  <a:tcPr marL="0" marR="0" marT="0" marB="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tx1"/>
                    </a:solidFill>
                  </a:tcPr>
                </a:tc>
                <a:extLst>
                  <a:ext uri="{0D108BD9-81ED-4DB2-BD59-A6C34878D82A}">
                    <a16:rowId xmlns:a16="http://schemas.microsoft.com/office/drawing/2014/main" val="272064479"/>
                  </a:ext>
                </a:extLst>
              </a:tr>
            </a:tbl>
          </a:graphicData>
        </a:graphic>
      </p:graphicFrame>
      <p:sp>
        <p:nvSpPr>
          <p:cNvPr id="12" name="TextBox 11">
            <a:extLst>
              <a:ext uri="{FF2B5EF4-FFF2-40B4-BE49-F238E27FC236}">
                <a16:creationId xmlns:a16="http://schemas.microsoft.com/office/drawing/2014/main" id="{DC8231EE-3B2D-5900-C037-E347B6A3BF4E}"/>
              </a:ext>
            </a:extLst>
          </p:cNvPr>
          <p:cNvSpPr txBox="1"/>
          <p:nvPr/>
        </p:nvSpPr>
        <p:spPr>
          <a:xfrm>
            <a:off x="4061200" y="2555133"/>
            <a:ext cx="4965281" cy="300082"/>
          </a:xfrm>
          <a:prstGeom prst="rect">
            <a:avLst/>
          </a:prstGeom>
          <a:noFill/>
        </p:spPr>
        <p:txBody>
          <a:bodyPr wrap="square">
            <a:spAutoFit/>
          </a:bodyPr>
          <a:lstStyle/>
          <a:p>
            <a:pPr defTabSz="685800" fontAlgn="base"/>
            <a:r>
              <a:rPr lang="en-US" sz="1350">
                <a:solidFill>
                  <a:srgbClr val="525252"/>
                </a:solidFill>
                <a:latin typeface="Consolas" panose="020B0609020204030204" pitchFamily="49" charset="0"/>
              </a:rPr>
              <a:t>Example code to print hashCode of Bob's username:</a:t>
            </a:r>
          </a:p>
        </p:txBody>
      </p:sp>
      <p:sp>
        <p:nvSpPr>
          <p:cNvPr id="15" name="TextBox 14">
            <a:extLst>
              <a:ext uri="{FF2B5EF4-FFF2-40B4-BE49-F238E27FC236}">
                <a16:creationId xmlns:a16="http://schemas.microsoft.com/office/drawing/2014/main" id="{A389625E-4D8D-A3CB-C8E7-A1495D6FA2F0}"/>
              </a:ext>
            </a:extLst>
          </p:cNvPr>
          <p:cNvSpPr txBox="1"/>
          <p:nvPr/>
        </p:nvSpPr>
        <p:spPr>
          <a:xfrm>
            <a:off x="4110649" y="4360227"/>
            <a:ext cx="4573377" cy="300082"/>
          </a:xfrm>
          <a:prstGeom prst="rect">
            <a:avLst/>
          </a:prstGeom>
          <a:noFill/>
        </p:spPr>
        <p:txBody>
          <a:bodyPr wrap="square">
            <a:spAutoFit/>
          </a:bodyPr>
          <a:lstStyle/>
          <a:p>
            <a:pPr defTabSz="685800"/>
            <a:r>
              <a:rPr lang="en-US" sz="1350">
                <a:solidFill>
                  <a:srgbClr val="525252"/>
                </a:solidFill>
                <a:latin typeface="Consolas" panose="020B0609020204030204" pitchFamily="49" charset="0"/>
              </a:rPr>
              <a:t>Check </a:t>
            </a:r>
            <a:r>
              <a:rPr lang="en-US" sz="1350" u="sng">
                <a:solidFill>
                  <a:srgbClr val="0071C5"/>
                </a:solidFill>
                <a:latin typeface="Calibri" panose="020F0502020204030204" pitchFamily="34" charset="0"/>
                <a:cs typeface="Calibri" panose="020F0502020204030204" pitchFamily="34" charset="0"/>
                <a:hlinkClick r:id="rId5"/>
              </a:rPr>
              <a:t>https://ideone.com/GGAA8d</a:t>
            </a:r>
            <a:r>
              <a:rPr lang="en-US" sz="1350">
                <a:solidFill>
                  <a:srgbClr val="000000"/>
                </a:solidFill>
                <a:latin typeface="Calibri" panose="020F0502020204030204" pitchFamily="34" charset="0"/>
                <a:cs typeface="Calibri" panose="020F0502020204030204" pitchFamily="34" charset="0"/>
              </a:rPr>
              <a:t> </a:t>
            </a:r>
            <a:endParaRPr lang="en-US" sz="1350">
              <a:solidFill>
                <a:srgbClr val="525252"/>
              </a:solidFill>
              <a:latin typeface="IntelOne Display Regular"/>
            </a:endParaRPr>
          </a:p>
        </p:txBody>
      </p:sp>
    </p:spTree>
    <p:extLst>
      <p:ext uri="{BB962C8B-B14F-4D97-AF65-F5344CB8AC3E}">
        <p14:creationId xmlns:p14="http://schemas.microsoft.com/office/powerpoint/2010/main" val="7621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AA9C9-98E3-8E1C-B538-E5CE4A1BDD50}"/>
              </a:ext>
            </a:extLst>
          </p:cNvPr>
          <p:cNvSpPr>
            <a:spLocks noGrp="1"/>
          </p:cNvSpPr>
          <p:nvPr>
            <p:ph type="title"/>
          </p:nvPr>
        </p:nvSpPr>
        <p:spPr/>
        <p:txBody>
          <a:bodyPr/>
          <a:lstStyle/>
          <a:p>
            <a:r>
              <a:rPr lang="en-US"/>
              <a:t>Key Derivation Functions (KDS)/ </a:t>
            </a:r>
            <a:br>
              <a:rPr lang="en-US"/>
            </a:br>
            <a:r>
              <a:rPr lang="en-US" sz="2100"/>
              <a:t>Functii pentru derivarea cheilor</a:t>
            </a:r>
          </a:p>
        </p:txBody>
      </p:sp>
      <p:sp>
        <p:nvSpPr>
          <p:cNvPr id="3" name="Content Placeholder 2">
            <a:extLst>
              <a:ext uri="{FF2B5EF4-FFF2-40B4-BE49-F238E27FC236}">
                <a16:creationId xmlns:a16="http://schemas.microsoft.com/office/drawing/2014/main" id="{D20EE688-4FB3-2CF8-E26A-0D2DA95CEF28}"/>
              </a:ext>
            </a:extLst>
          </p:cNvPr>
          <p:cNvSpPr>
            <a:spLocks noGrp="1"/>
          </p:cNvSpPr>
          <p:nvPr>
            <p:ph idx="1"/>
          </p:nvPr>
        </p:nvSpPr>
        <p:spPr>
          <a:xfrm>
            <a:off x="285750" y="1582551"/>
            <a:ext cx="8229600" cy="1835389"/>
          </a:xfrm>
        </p:spPr>
        <p:txBody>
          <a:bodyPr/>
          <a:lstStyle/>
          <a:p>
            <a:r>
              <a:rPr lang="en-US"/>
              <a:t>Proprietati: cele ale functiilor hash + se calculeaza incet</a:t>
            </a:r>
          </a:p>
          <a:p>
            <a:r>
              <a:rPr lang="en-US"/>
              <a:t>PBKDF2 = password-based key derivation function</a:t>
            </a:r>
          </a:p>
          <a:p>
            <a:r>
              <a:rPr lang="en-US"/>
              <a:t>Aplicatii:</a:t>
            </a:r>
          </a:p>
          <a:p>
            <a:pPr lvl="1"/>
            <a:r>
              <a:rPr lang="en-US"/>
              <a:t>Producere de chei din parole pentru criptarea simetrica</a:t>
            </a:r>
          </a:p>
          <a:p>
            <a:pPr lvl="1"/>
            <a:r>
              <a:rPr lang="en-US"/>
              <a:t>Stocarea informatiilor de login KDF(password + salt)</a:t>
            </a:r>
          </a:p>
          <a:p>
            <a:pPr marL="342900" lvl="1" indent="0">
              <a:buNone/>
            </a:pPr>
            <a:endParaRPr lang="en-US"/>
          </a:p>
        </p:txBody>
      </p:sp>
      <p:pic>
        <p:nvPicPr>
          <p:cNvPr id="6" name="Graphic 5" descr="Snail outline">
            <a:extLst>
              <a:ext uri="{FF2B5EF4-FFF2-40B4-BE49-F238E27FC236}">
                <a16:creationId xmlns:a16="http://schemas.microsoft.com/office/drawing/2014/main" id="{631AC293-F09A-12A9-85CD-EE35D78E95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70500" y="2228850"/>
            <a:ext cx="685800" cy="685800"/>
          </a:xfrm>
          <a:prstGeom prst="rect">
            <a:avLst/>
          </a:prstGeom>
        </p:spPr>
      </p:pic>
      <p:pic>
        <p:nvPicPr>
          <p:cNvPr id="8" name="Graphic 7" descr="Snail with solid fill">
            <a:extLst>
              <a:ext uri="{FF2B5EF4-FFF2-40B4-BE49-F238E27FC236}">
                <a16:creationId xmlns:a16="http://schemas.microsoft.com/office/drawing/2014/main" id="{259813B0-ACED-7639-DA22-5AB7213E6D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21609" y="1814444"/>
            <a:ext cx="685800" cy="685800"/>
          </a:xfrm>
          <a:prstGeom prst="rect">
            <a:avLst/>
          </a:prstGeom>
        </p:spPr>
      </p:pic>
    </p:spTree>
    <p:extLst>
      <p:ext uri="{BB962C8B-B14F-4D97-AF65-F5344CB8AC3E}">
        <p14:creationId xmlns:p14="http://schemas.microsoft.com/office/powerpoint/2010/main" val="3163199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ttacker Images – Browse 80,901 Stock Photos, Vectors, and ...">
            <a:extLst>
              <a:ext uri="{FF2B5EF4-FFF2-40B4-BE49-F238E27FC236}">
                <a16:creationId xmlns:a16="http://schemas.microsoft.com/office/drawing/2014/main" id="{850331A9-5F4E-F857-007D-D9F4C7B8D8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2" t="12477" r="16227" b="13464"/>
          <a:stretch/>
        </p:blipFill>
        <p:spPr bwMode="auto">
          <a:xfrm>
            <a:off x="4038777" y="2888513"/>
            <a:ext cx="764703" cy="843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a:bodyPr>
          <a:lstStyle/>
          <a:p>
            <a:r>
              <a:rPr lang="en-US" altLang="en-US">
                <a:latin typeface="Arial" panose="020B0604020202020204" pitchFamily="34" charset="0"/>
              </a:rPr>
              <a:t>Data confidentiality: criptarea mesajelor</a:t>
            </a:r>
            <a:endParaRPr lang="en-US"/>
          </a:p>
        </p:txBody>
      </p:sp>
      <p:sp>
        <p:nvSpPr>
          <p:cNvPr id="4" name="Rectangle 3">
            <a:extLst>
              <a:ext uri="{FF2B5EF4-FFF2-40B4-BE49-F238E27FC236}">
                <a16:creationId xmlns:a16="http://schemas.microsoft.com/office/drawing/2014/main" id="{3742457F-FF73-744F-B4C8-89563BF1DA4D}"/>
              </a:ext>
            </a:extLst>
          </p:cNvPr>
          <p:cNvSpPr txBox="1">
            <a:spLocks noChangeArrowheads="1"/>
          </p:cNvSpPr>
          <p:nvPr/>
        </p:nvSpPr>
        <p:spPr>
          <a:xfrm>
            <a:off x="1139791" y="3519334"/>
            <a:ext cx="6163866" cy="1191815"/>
          </a:xfrm>
          <a:prstGeom prst="rect">
            <a:avLst/>
          </a:prstGeom>
        </p:spPr>
        <p:txBody>
          <a:bodyPr vert="horz" lIns="68580" tIns="34290" rIns="68580" bIns="3429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pPr>
            <a:r>
              <a:rPr lang="en-US" sz="2100">
                <a:solidFill>
                  <a:srgbClr val="C00000"/>
                </a:solidFill>
                <a:latin typeface="IntelOne Display Regular"/>
              </a:rPr>
              <a:t>m:</a:t>
            </a:r>
            <a:r>
              <a:rPr lang="en-US" sz="2100">
                <a:solidFill>
                  <a:srgbClr val="FF0000"/>
                </a:solidFill>
                <a:latin typeface="IntelOne Display Regular"/>
              </a:rPr>
              <a:t> </a:t>
            </a:r>
            <a:r>
              <a:rPr lang="en-US" sz="2100">
                <a:solidFill>
                  <a:srgbClr val="525252"/>
                </a:solidFill>
                <a:latin typeface="IntelOne Display Regular"/>
              </a:rPr>
              <a:t>mesaj in clar</a:t>
            </a:r>
          </a:p>
          <a:p>
            <a:pPr marL="264319" indent="-166688" defTabSz="685800">
              <a:spcBef>
                <a:spcPts val="750"/>
              </a:spcBef>
              <a:buNone/>
            </a:pPr>
            <a:r>
              <a:rPr lang="en-US" sz="2100">
                <a:solidFill>
                  <a:srgbClr val="C00000"/>
                </a:solidFill>
                <a:latin typeface="IntelOne Display Regular"/>
              </a:rPr>
              <a:t>K</a:t>
            </a:r>
            <a:r>
              <a:rPr lang="en-US" sz="2100" baseline="-25000">
                <a:solidFill>
                  <a:srgbClr val="C00000"/>
                </a:solidFill>
                <a:latin typeface="IntelOne Display Regular"/>
              </a:rPr>
              <a:t>A</a:t>
            </a:r>
            <a:r>
              <a:rPr lang="en-US" sz="2100">
                <a:solidFill>
                  <a:srgbClr val="C00000"/>
                </a:solidFill>
                <a:latin typeface="IntelOne Display Regular"/>
              </a:rPr>
              <a:t>(m): </a:t>
            </a:r>
            <a:r>
              <a:rPr lang="en-US" sz="2100">
                <a:solidFill>
                  <a:srgbClr val="525252"/>
                </a:solidFill>
                <a:latin typeface="IntelOne Display Regular"/>
              </a:rPr>
              <a:t>mesaj criptat cu cheia K</a:t>
            </a:r>
            <a:r>
              <a:rPr lang="en-US" sz="2100" baseline="-25000">
                <a:solidFill>
                  <a:srgbClr val="525252"/>
                </a:solidFill>
                <a:latin typeface="IntelOne Display Regular"/>
              </a:rPr>
              <a:t>A</a:t>
            </a:r>
            <a:endParaRPr lang="en-US" sz="2100">
              <a:solidFill>
                <a:srgbClr val="525252"/>
              </a:solidFill>
              <a:latin typeface="IntelOne Display Regular"/>
            </a:endParaRPr>
          </a:p>
          <a:p>
            <a:pPr marL="264319" indent="-166688" defTabSz="685800">
              <a:spcBef>
                <a:spcPts val="750"/>
              </a:spcBef>
              <a:buNone/>
            </a:pPr>
            <a:r>
              <a:rPr lang="en-US" sz="2100">
                <a:solidFill>
                  <a:srgbClr val="C00000"/>
                </a:solidFill>
                <a:latin typeface="IntelOne Display Regular"/>
              </a:rPr>
              <a:t>m = K</a:t>
            </a:r>
            <a:r>
              <a:rPr lang="en-US" sz="2100" baseline="-25000">
                <a:solidFill>
                  <a:srgbClr val="C00000"/>
                </a:solidFill>
                <a:latin typeface="IntelOne Display Regular"/>
              </a:rPr>
              <a:t>B</a:t>
            </a:r>
            <a:r>
              <a:rPr lang="en-US" sz="2100">
                <a:solidFill>
                  <a:srgbClr val="C00000"/>
                </a:solidFill>
                <a:latin typeface="IntelOne Display Regular"/>
              </a:rPr>
              <a:t>(K</a:t>
            </a:r>
            <a:r>
              <a:rPr lang="en-US" sz="2100" baseline="-25000">
                <a:solidFill>
                  <a:srgbClr val="C00000"/>
                </a:solidFill>
                <a:latin typeface="IntelOne Display Regular"/>
              </a:rPr>
              <a:t>A</a:t>
            </a:r>
            <a:r>
              <a:rPr lang="en-US" sz="2100">
                <a:solidFill>
                  <a:srgbClr val="C00000"/>
                </a:solidFill>
                <a:latin typeface="IntelOne Display Regular"/>
              </a:rPr>
              <a:t>(m))</a:t>
            </a:r>
            <a:endParaRPr lang="en-US" sz="2100" baseline="-25000">
              <a:solidFill>
                <a:srgbClr val="C00000"/>
              </a:solidFill>
              <a:latin typeface="IntelOne Display Regular"/>
            </a:endParaRPr>
          </a:p>
          <a:p>
            <a:pPr marL="264319" indent="-166688" defTabSz="685800">
              <a:spcBef>
                <a:spcPts val="750"/>
              </a:spcBef>
              <a:buNone/>
            </a:pPr>
            <a:endParaRPr lang="en-US" sz="1800">
              <a:solidFill>
                <a:srgbClr val="525252"/>
              </a:solidFill>
              <a:latin typeface="IntelOne Display Regular"/>
            </a:endParaRPr>
          </a:p>
        </p:txBody>
      </p:sp>
      <p:sp>
        <p:nvSpPr>
          <p:cNvPr id="6" name="Text Box 5">
            <a:extLst>
              <a:ext uri="{FF2B5EF4-FFF2-40B4-BE49-F238E27FC236}">
                <a16:creationId xmlns:a16="http://schemas.microsoft.com/office/drawing/2014/main" id="{D734669E-61CB-D549-AB3B-9FA516F17AB0}"/>
              </a:ext>
            </a:extLst>
          </p:cNvPr>
          <p:cNvSpPr txBox="1">
            <a:spLocks noChangeArrowheads="1"/>
          </p:cNvSpPr>
          <p:nvPr/>
        </p:nvSpPr>
        <p:spPr bwMode="auto">
          <a:xfrm>
            <a:off x="751584" y="1995038"/>
            <a:ext cx="1406154" cy="6463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Mesaj in clar</a:t>
            </a:r>
          </a:p>
          <a:p>
            <a:pPr algn="ctr" defTabSz="685800"/>
            <a:r>
              <a:rPr lang="en-US" sz="1800">
                <a:solidFill>
                  <a:srgbClr val="C00000"/>
                </a:solidFill>
                <a:latin typeface="IntelOne Display Regular"/>
                <a:cs typeface="Arial" charset="0"/>
              </a:rPr>
              <a:t>(plaintext)</a:t>
            </a:r>
          </a:p>
        </p:txBody>
      </p:sp>
      <p:sp>
        <p:nvSpPr>
          <p:cNvPr id="7" name="Text Box 6">
            <a:extLst>
              <a:ext uri="{FF2B5EF4-FFF2-40B4-BE49-F238E27FC236}">
                <a16:creationId xmlns:a16="http://schemas.microsoft.com/office/drawing/2014/main" id="{4339D451-1A35-EA43-A191-2CBFB5AB1988}"/>
              </a:ext>
            </a:extLst>
          </p:cNvPr>
          <p:cNvSpPr txBox="1">
            <a:spLocks noChangeArrowheads="1"/>
          </p:cNvSpPr>
          <p:nvPr/>
        </p:nvSpPr>
        <p:spPr bwMode="auto">
          <a:xfrm>
            <a:off x="6666989" y="1983371"/>
            <a:ext cx="1721946" cy="6463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Mesaj decriptat</a:t>
            </a:r>
          </a:p>
          <a:p>
            <a:pPr algn="ctr" defTabSz="685800"/>
            <a:r>
              <a:rPr lang="en-US" sz="1800">
                <a:solidFill>
                  <a:srgbClr val="C00000"/>
                </a:solidFill>
                <a:latin typeface="IntelOne Display Regular"/>
                <a:cs typeface="Arial" charset="0"/>
              </a:rPr>
              <a:t>(plaintext)</a:t>
            </a:r>
          </a:p>
        </p:txBody>
      </p:sp>
      <p:sp>
        <p:nvSpPr>
          <p:cNvPr id="8" name="Text Box 7">
            <a:extLst>
              <a:ext uri="{FF2B5EF4-FFF2-40B4-BE49-F238E27FC236}">
                <a16:creationId xmlns:a16="http://schemas.microsoft.com/office/drawing/2014/main" id="{F0757022-6774-C94A-BAA4-D350B1EA728A}"/>
              </a:ext>
            </a:extLst>
          </p:cNvPr>
          <p:cNvSpPr txBox="1">
            <a:spLocks noChangeArrowheads="1"/>
          </p:cNvSpPr>
          <p:nvPr/>
        </p:nvSpPr>
        <p:spPr bwMode="auto">
          <a:xfrm>
            <a:off x="3440744" y="1986739"/>
            <a:ext cx="1462260" cy="6463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Mesaj criptat</a:t>
            </a:r>
          </a:p>
          <a:p>
            <a:pPr algn="ctr" defTabSz="685800"/>
            <a:r>
              <a:rPr lang="en-US" sz="1800">
                <a:solidFill>
                  <a:srgbClr val="C00000"/>
                </a:solidFill>
                <a:latin typeface="IntelOne Display Regular"/>
                <a:cs typeface="Arial" charset="0"/>
              </a:rPr>
              <a:t>(ciphertext)</a:t>
            </a:r>
          </a:p>
        </p:txBody>
      </p:sp>
      <p:grpSp>
        <p:nvGrpSpPr>
          <p:cNvPr id="9" name="Group 8">
            <a:extLst>
              <a:ext uri="{FF2B5EF4-FFF2-40B4-BE49-F238E27FC236}">
                <a16:creationId xmlns:a16="http://schemas.microsoft.com/office/drawing/2014/main" id="{27D16B6C-3FBA-664E-8508-1CA0809480B5}"/>
              </a:ext>
            </a:extLst>
          </p:cNvPr>
          <p:cNvGrpSpPr>
            <a:grpSpLocks/>
          </p:cNvGrpSpPr>
          <p:nvPr/>
        </p:nvGrpSpPr>
        <p:grpSpPr bwMode="auto">
          <a:xfrm>
            <a:off x="2357180" y="1322116"/>
            <a:ext cx="460772" cy="459583"/>
            <a:chOff x="171" y="1789"/>
            <a:chExt cx="387" cy="386"/>
          </a:xfrm>
        </p:grpSpPr>
        <p:sp>
          <p:nvSpPr>
            <p:cNvPr id="31" name="Text Box 9">
              <a:extLst>
                <a:ext uri="{FF2B5EF4-FFF2-40B4-BE49-F238E27FC236}">
                  <a16:creationId xmlns:a16="http://schemas.microsoft.com/office/drawing/2014/main" id="{A6D7B9C7-CE2B-2E4F-B690-78DA63F083BD}"/>
                </a:ext>
              </a:extLst>
            </p:cNvPr>
            <p:cNvSpPr txBox="1">
              <a:spLocks noChangeArrowheads="1"/>
            </p:cNvSpPr>
            <p:nvPr/>
          </p:nvSpPr>
          <p:spPr bwMode="auto">
            <a:xfrm>
              <a:off x="171" y="1789"/>
              <a:ext cx="282" cy="3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K</a:t>
              </a:r>
            </a:p>
          </p:txBody>
        </p:sp>
        <p:sp>
          <p:nvSpPr>
            <p:cNvPr id="33" name="Text Box 10">
              <a:extLst>
                <a:ext uri="{FF2B5EF4-FFF2-40B4-BE49-F238E27FC236}">
                  <a16:creationId xmlns:a16="http://schemas.microsoft.com/office/drawing/2014/main" id="{CF36D666-0D47-A340-A5EE-2F56800D40B6}"/>
                </a:ext>
              </a:extLst>
            </p:cNvPr>
            <p:cNvSpPr txBox="1">
              <a:spLocks noChangeArrowheads="1"/>
            </p:cNvSpPr>
            <p:nvPr/>
          </p:nvSpPr>
          <p:spPr bwMode="auto">
            <a:xfrm>
              <a:off x="262" y="1865"/>
              <a:ext cx="29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A</a:t>
              </a:r>
            </a:p>
          </p:txBody>
        </p:sp>
      </p:grpSp>
      <p:pic>
        <p:nvPicPr>
          <p:cNvPr id="10" name="Picture 11" descr="Alice">
            <a:extLst>
              <a:ext uri="{FF2B5EF4-FFF2-40B4-BE49-F238E27FC236}">
                <a16:creationId xmlns:a16="http://schemas.microsoft.com/office/drawing/2014/main" id="{0452868E-2DCB-044D-8E12-3E12E0509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090" y="1279612"/>
            <a:ext cx="523875" cy="6465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3">
            <a:extLst>
              <a:ext uri="{FF2B5EF4-FFF2-40B4-BE49-F238E27FC236}">
                <a16:creationId xmlns:a16="http://schemas.microsoft.com/office/drawing/2014/main" id="{AD1F12B2-FF58-C84A-9FEE-E90ECF217085}"/>
              </a:ext>
            </a:extLst>
          </p:cNvPr>
          <p:cNvSpPr>
            <a:spLocks noChangeArrowheads="1"/>
          </p:cNvSpPr>
          <p:nvPr/>
        </p:nvSpPr>
        <p:spPr bwMode="auto">
          <a:xfrm>
            <a:off x="2275027" y="2018628"/>
            <a:ext cx="1075135" cy="645319"/>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pPr defTabSz="685800"/>
            <a:endParaRPr lang="en-US" sz="1500">
              <a:solidFill>
                <a:srgbClr val="525252"/>
              </a:solidFill>
              <a:latin typeface="IntelOne Display Regular"/>
              <a:cs typeface="Arial" charset="0"/>
            </a:endParaRPr>
          </a:p>
        </p:txBody>
      </p:sp>
      <p:sp>
        <p:nvSpPr>
          <p:cNvPr id="13" name="Text Box 14">
            <a:extLst>
              <a:ext uri="{FF2B5EF4-FFF2-40B4-BE49-F238E27FC236}">
                <a16:creationId xmlns:a16="http://schemas.microsoft.com/office/drawing/2014/main" id="{D91A2ABD-8921-C24C-B9A7-FD940B03116B}"/>
              </a:ext>
            </a:extLst>
          </p:cNvPr>
          <p:cNvSpPr txBox="1">
            <a:spLocks noChangeArrowheads="1"/>
          </p:cNvSpPr>
          <p:nvPr/>
        </p:nvSpPr>
        <p:spPr bwMode="auto">
          <a:xfrm>
            <a:off x="2167937" y="2069825"/>
            <a:ext cx="1266693" cy="591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lnSpc>
                <a:spcPct val="90000"/>
              </a:lnSpc>
            </a:pPr>
            <a:r>
              <a:rPr lang="en-US" sz="1800">
                <a:solidFill>
                  <a:srgbClr val="FFFFFF"/>
                </a:solidFill>
                <a:latin typeface="IntelOne Display Regular"/>
                <a:cs typeface="Arial" charset="0"/>
              </a:rPr>
              <a:t>encryption</a:t>
            </a:r>
          </a:p>
          <a:p>
            <a:pPr algn="ctr" defTabSz="685800">
              <a:lnSpc>
                <a:spcPct val="90000"/>
              </a:lnSpc>
            </a:pPr>
            <a:r>
              <a:rPr lang="en-US" sz="1800">
                <a:solidFill>
                  <a:srgbClr val="FFFFFF"/>
                </a:solidFill>
                <a:latin typeface="IntelOne Display Regular"/>
                <a:cs typeface="Arial" charset="0"/>
              </a:rPr>
              <a:t>algorithm</a:t>
            </a:r>
          </a:p>
        </p:txBody>
      </p:sp>
      <p:sp>
        <p:nvSpPr>
          <p:cNvPr id="14" name="Rectangle 15">
            <a:extLst>
              <a:ext uri="{FF2B5EF4-FFF2-40B4-BE49-F238E27FC236}">
                <a16:creationId xmlns:a16="http://schemas.microsoft.com/office/drawing/2014/main" id="{330108AB-253A-2F4F-B115-B277A156989D}"/>
              </a:ext>
            </a:extLst>
          </p:cNvPr>
          <p:cNvSpPr>
            <a:spLocks noChangeArrowheads="1"/>
          </p:cNvSpPr>
          <p:nvPr/>
        </p:nvSpPr>
        <p:spPr bwMode="auto">
          <a:xfrm>
            <a:off x="5081330" y="2029344"/>
            <a:ext cx="1095375" cy="640556"/>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pPr defTabSz="685800"/>
            <a:endParaRPr lang="en-US" sz="1500">
              <a:solidFill>
                <a:srgbClr val="525252"/>
              </a:solidFill>
              <a:latin typeface="IntelOne Display Regular"/>
              <a:cs typeface="Arial" charset="0"/>
            </a:endParaRPr>
          </a:p>
        </p:txBody>
      </p:sp>
      <p:sp>
        <p:nvSpPr>
          <p:cNvPr id="15" name="Text Box 16">
            <a:extLst>
              <a:ext uri="{FF2B5EF4-FFF2-40B4-BE49-F238E27FC236}">
                <a16:creationId xmlns:a16="http://schemas.microsoft.com/office/drawing/2014/main" id="{38440821-15F2-844A-8721-2FD8A32BBB5F}"/>
              </a:ext>
            </a:extLst>
          </p:cNvPr>
          <p:cNvSpPr txBox="1">
            <a:spLocks noChangeArrowheads="1"/>
          </p:cNvSpPr>
          <p:nvPr/>
        </p:nvSpPr>
        <p:spPr bwMode="auto">
          <a:xfrm>
            <a:off x="4970229" y="2078159"/>
            <a:ext cx="1316386" cy="591957"/>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lnSpc>
                <a:spcPct val="90000"/>
              </a:lnSpc>
            </a:pPr>
            <a:r>
              <a:rPr lang="en-US" sz="1800">
                <a:solidFill>
                  <a:srgbClr val="FFFFFF"/>
                </a:solidFill>
                <a:latin typeface="IntelOne Display Regular"/>
                <a:cs typeface="Arial" charset="0"/>
              </a:rPr>
              <a:t>decryption </a:t>
            </a:r>
          </a:p>
          <a:p>
            <a:pPr algn="ctr" defTabSz="685800">
              <a:lnSpc>
                <a:spcPct val="90000"/>
              </a:lnSpc>
            </a:pPr>
            <a:r>
              <a:rPr lang="en-US" sz="1800">
                <a:solidFill>
                  <a:srgbClr val="FFFFFF"/>
                </a:solidFill>
                <a:latin typeface="IntelOne Display Regular"/>
                <a:cs typeface="Arial" charset="0"/>
              </a:rPr>
              <a:t>algorithm</a:t>
            </a:r>
          </a:p>
        </p:txBody>
      </p:sp>
      <p:sp>
        <p:nvSpPr>
          <p:cNvPr id="17" name="Freeform 18">
            <a:extLst>
              <a:ext uri="{FF2B5EF4-FFF2-40B4-BE49-F238E27FC236}">
                <a16:creationId xmlns:a16="http://schemas.microsoft.com/office/drawing/2014/main" id="{D7A11F5F-767A-EC4C-B0AA-6D4085AF7666}"/>
              </a:ext>
            </a:extLst>
          </p:cNvPr>
          <p:cNvSpPr>
            <a:spLocks/>
          </p:cNvSpPr>
          <p:nvPr/>
        </p:nvSpPr>
        <p:spPr bwMode="auto">
          <a:xfrm>
            <a:off x="3700205" y="2367481"/>
            <a:ext cx="429816" cy="685800"/>
          </a:xfrm>
          <a:custGeom>
            <a:avLst/>
            <a:gdLst>
              <a:gd name="T0" fmla="*/ 0 w 344"/>
              <a:gd name="T1" fmla="*/ 0 h 789"/>
              <a:gd name="T2" fmla="*/ 458 w 344"/>
              <a:gd name="T3" fmla="*/ 11 h 789"/>
              <a:gd name="T4" fmla="*/ 484 w 344"/>
              <a:gd name="T5" fmla="*/ 64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pPr defTabSz="685800"/>
            <a:endParaRPr lang="en-US" sz="1500">
              <a:solidFill>
                <a:srgbClr val="525252"/>
              </a:solidFill>
              <a:latin typeface="IntelOne Display Regular"/>
            </a:endParaRPr>
          </a:p>
        </p:txBody>
      </p:sp>
      <p:sp>
        <p:nvSpPr>
          <p:cNvPr id="18" name="Freeform 19">
            <a:extLst>
              <a:ext uri="{FF2B5EF4-FFF2-40B4-BE49-F238E27FC236}">
                <a16:creationId xmlns:a16="http://schemas.microsoft.com/office/drawing/2014/main" id="{9570F99C-C488-E54E-B34B-F9DE1A458E77}"/>
              </a:ext>
            </a:extLst>
          </p:cNvPr>
          <p:cNvSpPr>
            <a:spLocks/>
          </p:cNvSpPr>
          <p:nvPr/>
        </p:nvSpPr>
        <p:spPr bwMode="auto">
          <a:xfrm flipH="1">
            <a:off x="4206221" y="2366291"/>
            <a:ext cx="429816" cy="685800"/>
          </a:xfrm>
          <a:custGeom>
            <a:avLst/>
            <a:gdLst>
              <a:gd name="T0" fmla="*/ 0 w 344"/>
              <a:gd name="T1" fmla="*/ 0 h 789"/>
              <a:gd name="T2" fmla="*/ 458 w 344"/>
              <a:gd name="T3" fmla="*/ 11 h 789"/>
              <a:gd name="T4" fmla="*/ 484 w 344"/>
              <a:gd name="T5" fmla="*/ 64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pPr defTabSz="685800"/>
            <a:endParaRPr lang="en-US" sz="1500">
              <a:solidFill>
                <a:srgbClr val="525252"/>
              </a:solidFill>
              <a:latin typeface="IntelOne Display Regular"/>
            </a:endParaRPr>
          </a:p>
        </p:txBody>
      </p:sp>
      <p:sp>
        <p:nvSpPr>
          <p:cNvPr id="21" name="Text Box 22">
            <a:extLst>
              <a:ext uri="{FF2B5EF4-FFF2-40B4-BE49-F238E27FC236}">
                <a16:creationId xmlns:a16="http://schemas.microsoft.com/office/drawing/2014/main" id="{C0B23DD9-B76B-B44C-8FA0-D0B4E6E00583}"/>
              </a:ext>
            </a:extLst>
          </p:cNvPr>
          <p:cNvSpPr txBox="1">
            <a:spLocks noChangeArrowheads="1"/>
          </p:cNvSpPr>
          <p:nvPr/>
        </p:nvSpPr>
        <p:spPr bwMode="auto">
          <a:xfrm>
            <a:off x="2756039" y="1147090"/>
            <a:ext cx="1368029" cy="76508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a:lnSpc>
                <a:spcPct val="80000"/>
              </a:lnSpc>
            </a:pPr>
            <a:r>
              <a:rPr lang="en-US" sz="1800">
                <a:solidFill>
                  <a:srgbClr val="525252"/>
                </a:solidFill>
                <a:latin typeface="IntelOne Display Regular"/>
                <a:cs typeface="Arial" charset="0"/>
              </a:rPr>
              <a:t>Cheia de criptare a Anei</a:t>
            </a:r>
          </a:p>
        </p:txBody>
      </p:sp>
      <p:sp>
        <p:nvSpPr>
          <p:cNvPr id="22" name="Text Box 23">
            <a:extLst>
              <a:ext uri="{FF2B5EF4-FFF2-40B4-BE49-F238E27FC236}">
                <a16:creationId xmlns:a16="http://schemas.microsoft.com/office/drawing/2014/main" id="{809532EF-4B73-154F-9DF4-49771781082B}"/>
              </a:ext>
            </a:extLst>
          </p:cNvPr>
          <p:cNvSpPr txBox="1">
            <a:spLocks noChangeArrowheads="1"/>
          </p:cNvSpPr>
          <p:nvPr/>
        </p:nvSpPr>
        <p:spPr bwMode="auto">
          <a:xfrm>
            <a:off x="5495667" y="1198287"/>
            <a:ext cx="1243013" cy="76508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a:lnSpc>
                <a:spcPct val="80000"/>
              </a:lnSpc>
            </a:pPr>
            <a:r>
              <a:rPr lang="en-US" sz="1800">
                <a:solidFill>
                  <a:srgbClr val="525252"/>
                </a:solidFill>
                <a:latin typeface="IntelOne Display Regular"/>
                <a:cs typeface="Arial" charset="0"/>
              </a:rPr>
              <a:t>Cheia de decriptare a lui Bob</a:t>
            </a:r>
          </a:p>
        </p:txBody>
      </p:sp>
      <p:pic>
        <p:nvPicPr>
          <p:cNvPr id="23" name="Picture 24" descr="Bob">
            <a:extLst>
              <a:ext uri="{FF2B5EF4-FFF2-40B4-BE49-F238E27FC236}">
                <a16:creationId xmlns:a16="http://schemas.microsoft.com/office/drawing/2014/main" id="{B7CDFDA3-AD05-5641-9F13-C959774E7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5437" y="1351826"/>
            <a:ext cx="609600" cy="622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Group 25">
            <a:extLst>
              <a:ext uri="{FF2B5EF4-FFF2-40B4-BE49-F238E27FC236}">
                <a16:creationId xmlns:a16="http://schemas.microsoft.com/office/drawing/2014/main" id="{06D5526A-A0B2-5B43-ABCA-4D728897DE04}"/>
              </a:ext>
            </a:extLst>
          </p:cNvPr>
          <p:cNvGrpSpPr>
            <a:grpSpLocks/>
          </p:cNvGrpSpPr>
          <p:nvPr/>
        </p:nvGrpSpPr>
        <p:grpSpPr bwMode="auto">
          <a:xfrm>
            <a:off x="5112286" y="1419741"/>
            <a:ext cx="450057" cy="448866"/>
            <a:chOff x="171" y="1789"/>
            <a:chExt cx="378" cy="377"/>
          </a:xfrm>
        </p:grpSpPr>
        <p:sp>
          <p:nvSpPr>
            <p:cNvPr id="29" name="Text Box 26">
              <a:extLst>
                <a:ext uri="{FF2B5EF4-FFF2-40B4-BE49-F238E27FC236}">
                  <a16:creationId xmlns:a16="http://schemas.microsoft.com/office/drawing/2014/main" id="{D458364F-30A7-7344-97AF-28982E1826D1}"/>
                </a:ext>
              </a:extLst>
            </p:cNvPr>
            <p:cNvSpPr txBox="1">
              <a:spLocks noChangeArrowheads="1"/>
            </p:cNvSpPr>
            <p:nvPr/>
          </p:nvSpPr>
          <p:spPr bwMode="auto">
            <a:xfrm>
              <a:off x="171" y="1789"/>
              <a:ext cx="282" cy="3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K</a:t>
              </a:r>
            </a:p>
          </p:txBody>
        </p:sp>
        <p:sp>
          <p:nvSpPr>
            <p:cNvPr id="30" name="Text Box 27">
              <a:extLst>
                <a:ext uri="{FF2B5EF4-FFF2-40B4-BE49-F238E27FC236}">
                  <a16:creationId xmlns:a16="http://schemas.microsoft.com/office/drawing/2014/main" id="{4388AB91-D971-914B-AF4F-86973D7BE759}"/>
                </a:ext>
              </a:extLst>
            </p:cNvPr>
            <p:cNvSpPr txBox="1">
              <a:spLocks noChangeArrowheads="1"/>
            </p:cNvSpPr>
            <p:nvPr/>
          </p:nvSpPr>
          <p:spPr bwMode="auto">
            <a:xfrm>
              <a:off x="266" y="1856"/>
              <a:ext cx="283"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B</a:t>
              </a:r>
            </a:p>
          </p:txBody>
        </p:sp>
      </p:grpSp>
      <p:pic>
        <p:nvPicPr>
          <p:cNvPr id="27" name="Picture 30" descr="BS00768_[1]">
            <a:extLst>
              <a:ext uri="{FF2B5EF4-FFF2-40B4-BE49-F238E27FC236}">
                <a16:creationId xmlns:a16="http://schemas.microsoft.com/office/drawing/2014/main" id="{C0A58FD0-B1BA-6943-8103-EA9945A1A4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2420283" y="1155425"/>
            <a:ext cx="348854"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31" descr="BS00768_[1]">
            <a:extLst>
              <a:ext uri="{FF2B5EF4-FFF2-40B4-BE49-F238E27FC236}">
                <a16:creationId xmlns:a16="http://schemas.microsoft.com/office/drawing/2014/main" id="{79041123-EFD9-1349-B259-90D4031AD3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5103952" y="1225671"/>
            <a:ext cx="348854"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4" name="Straight Arrow Connector 33">
            <a:extLst>
              <a:ext uri="{FF2B5EF4-FFF2-40B4-BE49-F238E27FC236}">
                <a16:creationId xmlns:a16="http://schemas.microsoft.com/office/drawing/2014/main" id="{D857C3A9-AC99-194E-85B8-BD0A22FA2997}"/>
              </a:ext>
            </a:extLst>
          </p:cNvPr>
          <p:cNvCxnSpPr>
            <a:cxnSpLocks/>
          </p:cNvCxnSpPr>
          <p:nvPr/>
        </p:nvCxnSpPr>
        <p:spPr>
          <a:xfrm>
            <a:off x="5270480" y="1709335"/>
            <a:ext cx="0" cy="2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58AE3B5-3946-E448-9D70-EEE25B9A2AAA}"/>
              </a:ext>
            </a:extLst>
          </p:cNvPr>
          <p:cNvCxnSpPr>
            <a:cxnSpLocks/>
          </p:cNvCxnSpPr>
          <p:nvPr/>
        </p:nvCxnSpPr>
        <p:spPr>
          <a:xfrm>
            <a:off x="2509826" y="1678802"/>
            <a:ext cx="0" cy="2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E9D92B-A75B-A241-89FA-02F2039EE03C}"/>
              </a:ext>
            </a:extLst>
          </p:cNvPr>
          <p:cNvCxnSpPr/>
          <p:nvPr/>
        </p:nvCxnSpPr>
        <p:spPr>
          <a:xfrm>
            <a:off x="1560786" y="2358071"/>
            <a:ext cx="63850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15FF13-B579-1348-9B44-398AED47D510}"/>
              </a:ext>
            </a:extLst>
          </p:cNvPr>
          <p:cNvCxnSpPr/>
          <p:nvPr/>
        </p:nvCxnSpPr>
        <p:spPr>
          <a:xfrm>
            <a:off x="6266964" y="2343162"/>
            <a:ext cx="63850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C48485-D587-5C49-BD51-2D1EDE649A05}"/>
              </a:ext>
            </a:extLst>
          </p:cNvPr>
          <p:cNvCxnSpPr>
            <a:cxnSpLocks/>
          </p:cNvCxnSpPr>
          <p:nvPr/>
        </p:nvCxnSpPr>
        <p:spPr>
          <a:xfrm>
            <a:off x="3412985" y="2317279"/>
            <a:ext cx="1629675"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546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a:bodyPr>
          <a:lstStyle/>
          <a:p>
            <a:r>
              <a:rPr lang="en-US" altLang="en-US">
                <a:latin typeface="Arial" panose="020B0604020202020204" pitchFamily="34" charset="0"/>
              </a:rPr>
              <a:t>Symmetric key cryptography</a:t>
            </a:r>
            <a:endParaRPr lang="en-US"/>
          </a:p>
        </p:txBody>
      </p:sp>
      <p:sp>
        <p:nvSpPr>
          <p:cNvPr id="6" name="Text Box 5">
            <a:extLst>
              <a:ext uri="{FF2B5EF4-FFF2-40B4-BE49-F238E27FC236}">
                <a16:creationId xmlns:a16="http://schemas.microsoft.com/office/drawing/2014/main" id="{D734669E-61CB-D549-AB3B-9FA516F17AB0}"/>
              </a:ext>
            </a:extLst>
          </p:cNvPr>
          <p:cNvSpPr txBox="1">
            <a:spLocks noChangeArrowheads="1"/>
          </p:cNvSpPr>
          <p:nvPr/>
        </p:nvSpPr>
        <p:spPr bwMode="auto">
          <a:xfrm>
            <a:off x="1148246" y="1852225"/>
            <a:ext cx="1040671" cy="3693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plaintext</a:t>
            </a:r>
          </a:p>
        </p:txBody>
      </p:sp>
      <p:sp>
        <p:nvSpPr>
          <p:cNvPr id="7" name="Text Box 6">
            <a:extLst>
              <a:ext uri="{FF2B5EF4-FFF2-40B4-BE49-F238E27FC236}">
                <a16:creationId xmlns:a16="http://schemas.microsoft.com/office/drawing/2014/main" id="{4339D451-1A35-EA43-A191-2CBFB5AB1988}"/>
              </a:ext>
            </a:extLst>
          </p:cNvPr>
          <p:cNvSpPr txBox="1">
            <a:spLocks noChangeArrowheads="1"/>
          </p:cNvSpPr>
          <p:nvPr/>
        </p:nvSpPr>
        <p:spPr bwMode="auto">
          <a:xfrm>
            <a:off x="6311627" y="1853834"/>
            <a:ext cx="1040671" cy="3693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plaintext</a:t>
            </a:r>
          </a:p>
        </p:txBody>
      </p:sp>
      <p:grpSp>
        <p:nvGrpSpPr>
          <p:cNvPr id="9" name="Group 8">
            <a:extLst>
              <a:ext uri="{FF2B5EF4-FFF2-40B4-BE49-F238E27FC236}">
                <a16:creationId xmlns:a16="http://schemas.microsoft.com/office/drawing/2014/main" id="{27D16B6C-3FBA-664E-8508-1CA0809480B5}"/>
              </a:ext>
            </a:extLst>
          </p:cNvPr>
          <p:cNvGrpSpPr>
            <a:grpSpLocks/>
          </p:cNvGrpSpPr>
          <p:nvPr/>
        </p:nvGrpSpPr>
        <p:grpSpPr bwMode="auto">
          <a:xfrm>
            <a:off x="2734866" y="1173029"/>
            <a:ext cx="452439" cy="459583"/>
            <a:chOff x="171" y="1789"/>
            <a:chExt cx="380" cy="386"/>
          </a:xfrm>
        </p:grpSpPr>
        <p:sp>
          <p:nvSpPr>
            <p:cNvPr id="31" name="Text Box 9">
              <a:extLst>
                <a:ext uri="{FF2B5EF4-FFF2-40B4-BE49-F238E27FC236}">
                  <a16:creationId xmlns:a16="http://schemas.microsoft.com/office/drawing/2014/main" id="{A6D7B9C7-CE2B-2E4F-B690-78DA63F083BD}"/>
                </a:ext>
              </a:extLst>
            </p:cNvPr>
            <p:cNvSpPr txBox="1">
              <a:spLocks noChangeArrowheads="1"/>
            </p:cNvSpPr>
            <p:nvPr/>
          </p:nvSpPr>
          <p:spPr bwMode="auto">
            <a:xfrm>
              <a:off x="171" y="1789"/>
              <a:ext cx="282" cy="3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K</a:t>
              </a:r>
            </a:p>
          </p:txBody>
        </p:sp>
        <p:sp>
          <p:nvSpPr>
            <p:cNvPr id="33" name="Text Box 10">
              <a:extLst>
                <a:ext uri="{FF2B5EF4-FFF2-40B4-BE49-F238E27FC236}">
                  <a16:creationId xmlns:a16="http://schemas.microsoft.com/office/drawing/2014/main" id="{CF36D666-0D47-A340-A5EE-2F56800D40B6}"/>
                </a:ext>
              </a:extLst>
            </p:cNvPr>
            <p:cNvSpPr txBox="1">
              <a:spLocks noChangeArrowheads="1"/>
            </p:cNvSpPr>
            <p:nvPr/>
          </p:nvSpPr>
          <p:spPr bwMode="auto">
            <a:xfrm>
              <a:off x="269" y="1865"/>
              <a:ext cx="282"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S</a:t>
              </a:r>
            </a:p>
          </p:txBody>
        </p:sp>
      </p:grpSp>
      <p:pic>
        <p:nvPicPr>
          <p:cNvPr id="10" name="Picture 11" descr="Alice">
            <a:extLst>
              <a:ext uri="{FF2B5EF4-FFF2-40B4-BE49-F238E27FC236}">
                <a16:creationId xmlns:a16="http://schemas.microsoft.com/office/drawing/2014/main" id="{0452868E-2DCB-044D-8E12-3E12E0509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090" y="1150404"/>
            <a:ext cx="523875" cy="6465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3">
            <a:extLst>
              <a:ext uri="{FF2B5EF4-FFF2-40B4-BE49-F238E27FC236}">
                <a16:creationId xmlns:a16="http://schemas.microsoft.com/office/drawing/2014/main" id="{AD1F12B2-FF58-C84A-9FEE-E90ECF217085}"/>
              </a:ext>
            </a:extLst>
          </p:cNvPr>
          <p:cNvSpPr>
            <a:spLocks noChangeArrowheads="1"/>
          </p:cNvSpPr>
          <p:nvPr/>
        </p:nvSpPr>
        <p:spPr bwMode="auto">
          <a:xfrm>
            <a:off x="2275027" y="1889420"/>
            <a:ext cx="1075135" cy="645319"/>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pPr defTabSz="685800"/>
            <a:endParaRPr lang="en-US" sz="1500">
              <a:solidFill>
                <a:srgbClr val="525252"/>
              </a:solidFill>
              <a:latin typeface="IntelOne Display Regular"/>
              <a:cs typeface="Arial" charset="0"/>
            </a:endParaRPr>
          </a:p>
        </p:txBody>
      </p:sp>
      <p:sp>
        <p:nvSpPr>
          <p:cNvPr id="13" name="Text Box 14">
            <a:extLst>
              <a:ext uri="{FF2B5EF4-FFF2-40B4-BE49-F238E27FC236}">
                <a16:creationId xmlns:a16="http://schemas.microsoft.com/office/drawing/2014/main" id="{D91A2ABD-8921-C24C-B9A7-FD940B03116B}"/>
              </a:ext>
            </a:extLst>
          </p:cNvPr>
          <p:cNvSpPr txBox="1">
            <a:spLocks noChangeArrowheads="1"/>
          </p:cNvSpPr>
          <p:nvPr/>
        </p:nvSpPr>
        <p:spPr bwMode="auto">
          <a:xfrm>
            <a:off x="2167937" y="1940617"/>
            <a:ext cx="1266693" cy="591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lnSpc>
                <a:spcPct val="90000"/>
              </a:lnSpc>
            </a:pPr>
            <a:r>
              <a:rPr lang="en-US" sz="1800">
                <a:solidFill>
                  <a:srgbClr val="FFFFFF"/>
                </a:solidFill>
                <a:latin typeface="IntelOne Display Regular"/>
                <a:cs typeface="Arial" charset="0"/>
              </a:rPr>
              <a:t>encryption</a:t>
            </a:r>
          </a:p>
          <a:p>
            <a:pPr algn="ctr" defTabSz="685800">
              <a:lnSpc>
                <a:spcPct val="90000"/>
              </a:lnSpc>
            </a:pPr>
            <a:r>
              <a:rPr lang="en-US" sz="1800">
                <a:solidFill>
                  <a:srgbClr val="FFFFFF"/>
                </a:solidFill>
                <a:latin typeface="IntelOne Display Regular"/>
                <a:cs typeface="Arial" charset="0"/>
              </a:rPr>
              <a:t>algorithm</a:t>
            </a:r>
          </a:p>
        </p:txBody>
      </p:sp>
      <p:sp>
        <p:nvSpPr>
          <p:cNvPr id="14" name="Rectangle 15">
            <a:extLst>
              <a:ext uri="{FF2B5EF4-FFF2-40B4-BE49-F238E27FC236}">
                <a16:creationId xmlns:a16="http://schemas.microsoft.com/office/drawing/2014/main" id="{330108AB-253A-2F4F-B115-B277A156989D}"/>
              </a:ext>
            </a:extLst>
          </p:cNvPr>
          <p:cNvSpPr>
            <a:spLocks noChangeArrowheads="1"/>
          </p:cNvSpPr>
          <p:nvPr/>
        </p:nvSpPr>
        <p:spPr bwMode="auto">
          <a:xfrm>
            <a:off x="5081330" y="1900136"/>
            <a:ext cx="1095375" cy="640556"/>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pPr defTabSz="685800"/>
            <a:endParaRPr lang="en-US" sz="1500">
              <a:solidFill>
                <a:srgbClr val="525252"/>
              </a:solidFill>
              <a:latin typeface="IntelOne Display Regular"/>
              <a:cs typeface="Arial" charset="0"/>
            </a:endParaRPr>
          </a:p>
        </p:txBody>
      </p:sp>
      <p:sp>
        <p:nvSpPr>
          <p:cNvPr id="15" name="Text Box 16">
            <a:extLst>
              <a:ext uri="{FF2B5EF4-FFF2-40B4-BE49-F238E27FC236}">
                <a16:creationId xmlns:a16="http://schemas.microsoft.com/office/drawing/2014/main" id="{38440821-15F2-844A-8721-2FD8A32BBB5F}"/>
              </a:ext>
            </a:extLst>
          </p:cNvPr>
          <p:cNvSpPr txBox="1">
            <a:spLocks noChangeArrowheads="1"/>
          </p:cNvSpPr>
          <p:nvPr/>
        </p:nvSpPr>
        <p:spPr bwMode="auto">
          <a:xfrm>
            <a:off x="4970229" y="1948951"/>
            <a:ext cx="1316386" cy="591957"/>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lnSpc>
                <a:spcPct val="90000"/>
              </a:lnSpc>
            </a:pPr>
            <a:r>
              <a:rPr lang="en-US" sz="1800">
                <a:solidFill>
                  <a:srgbClr val="FFFFFF"/>
                </a:solidFill>
                <a:latin typeface="IntelOne Display Regular"/>
                <a:cs typeface="Arial" charset="0"/>
              </a:rPr>
              <a:t>decryption </a:t>
            </a:r>
          </a:p>
          <a:p>
            <a:pPr algn="ctr" defTabSz="685800">
              <a:lnSpc>
                <a:spcPct val="90000"/>
              </a:lnSpc>
            </a:pPr>
            <a:r>
              <a:rPr lang="en-US" sz="1800">
                <a:solidFill>
                  <a:srgbClr val="FFFFFF"/>
                </a:solidFill>
                <a:latin typeface="IntelOne Display Regular"/>
                <a:cs typeface="Arial" charset="0"/>
              </a:rPr>
              <a:t>algorithm</a:t>
            </a:r>
          </a:p>
        </p:txBody>
      </p:sp>
      <p:pic>
        <p:nvPicPr>
          <p:cNvPr id="23" name="Picture 24" descr="Bob">
            <a:extLst>
              <a:ext uri="{FF2B5EF4-FFF2-40B4-BE49-F238E27FC236}">
                <a16:creationId xmlns:a16="http://schemas.microsoft.com/office/drawing/2014/main" id="{B7CDFDA3-AD05-5641-9F13-C959774E7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437" y="1222618"/>
            <a:ext cx="609600" cy="622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Group 25">
            <a:extLst>
              <a:ext uri="{FF2B5EF4-FFF2-40B4-BE49-F238E27FC236}">
                <a16:creationId xmlns:a16="http://schemas.microsoft.com/office/drawing/2014/main" id="{06D5526A-A0B2-5B43-ABCA-4D728897DE04}"/>
              </a:ext>
            </a:extLst>
          </p:cNvPr>
          <p:cNvGrpSpPr>
            <a:grpSpLocks/>
          </p:cNvGrpSpPr>
          <p:nvPr/>
        </p:nvGrpSpPr>
        <p:grpSpPr bwMode="auto">
          <a:xfrm>
            <a:off x="5539668" y="1171262"/>
            <a:ext cx="451248" cy="448866"/>
            <a:chOff x="171" y="1789"/>
            <a:chExt cx="379" cy="377"/>
          </a:xfrm>
        </p:grpSpPr>
        <p:sp>
          <p:nvSpPr>
            <p:cNvPr id="29" name="Text Box 26">
              <a:extLst>
                <a:ext uri="{FF2B5EF4-FFF2-40B4-BE49-F238E27FC236}">
                  <a16:creationId xmlns:a16="http://schemas.microsoft.com/office/drawing/2014/main" id="{D458364F-30A7-7344-97AF-28982E1826D1}"/>
                </a:ext>
              </a:extLst>
            </p:cNvPr>
            <p:cNvSpPr txBox="1">
              <a:spLocks noChangeArrowheads="1"/>
            </p:cNvSpPr>
            <p:nvPr/>
          </p:nvSpPr>
          <p:spPr bwMode="auto">
            <a:xfrm>
              <a:off x="171" y="1789"/>
              <a:ext cx="282" cy="3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K</a:t>
              </a:r>
            </a:p>
          </p:txBody>
        </p:sp>
        <p:sp>
          <p:nvSpPr>
            <p:cNvPr id="30" name="Text Box 27">
              <a:extLst>
                <a:ext uri="{FF2B5EF4-FFF2-40B4-BE49-F238E27FC236}">
                  <a16:creationId xmlns:a16="http://schemas.microsoft.com/office/drawing/2014/main" id="{4388AB91-D971-914B-AF4F-86973D7BE759}"/>
                </a:ext>
              </a:extLst>
            </p:cNvPr>
            <p:cNvSpPr txBox="1">
              <a:spLocks noChangeArrowheads="1"/>
            </p:cNvSpPr>
            <p:nvPr/>
          </p:nvSpPr>
          <p:spPr bwMode="auto">
            <a:xfrm>
              <a:off x="268" y="1856"/>
              <a:ext cx="282"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S</a:t>
              </a:r>
            </a:p>
          </p:txBody>
        </p:sp>
      </p:grpSp>
      <p:pic>
        <p:nvPicPr>
          <p:cNvPr id="27" name="Picture 30" descr="BS00768_[1]">
            <a:extLst>
              <a:ext uri="{FF2B5EF4-FFF2-40B4-BE49-F238E27FC236}">
                <a16:creationId xmlns:a16="http://schemas.microsoft.com/office/drawing/2014/main" id="{C0A58FD0-B1BA-6943-8103-EA9945A1A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2420283" y="1264755"/>
            <a:ext cx="348854"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31" descr="BS00768_[1]">
            <a:extLst>
              <a:ext uri="{FF2B5EF4-FFF2-40B4-BE49-F238E27FC236}">
                <a16:creationId xmlns:a16="http://schemas.microsoft.com/office/drawing/2014/main" id="{79041123-EFD9-1349-B259-90D4031AD3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5173525" y="1305184"/>
            <a:ext cx="348854"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4" name="Straight Arrow Connector 33">
            <a:extLst>
              <a:ext uri="{FF2B5EF4-FFF2-40B4-BE49-F238E27FC236}">
                <a16:creationId xmlns:a16="http://schemas.microsoft.com/office/drawing/2014/main" id="{D857C3A9-AC99-194E-85B8-BD0A22FA2997}"/>
              </a:ext>
            </a:extLst>
          </p:cNvPr>
          <p:cNvCxnSpPr>
            <a:cxnSpLocks/>
          </p:cNvCxnSpPr>
          <p:nvPr/>
        </p:nvCxnSpPr>
        <p:spPr>
          <a:xfrm>
            <a:off x="5270480" y="1580127"/>
            <a:ext cx="0" cy="2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58AE3B5-3946-E448-9D70-EEE25B9A2AAA}"/>
              </a:ext>
            </a:extLst>
          </p:cNvPr>
          <p:cNvCxnSpPr>
            <a:cxnSpLocks/>
          </p:cNvCxnSpPr>
          <p:nvPr/>
        </p:nvCxnSpPr>
        <p:spPr>
          <a:xfrm>
            <a:off x="2509826" y="1549594"/>
            <a:ext cx="0" cy="2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E9D92B-A75B-A241-89FA-02F2039EE03C}"/>
              </a:ext>
            </a:extLst>
          </p:cNvPr>
          <p:cNvCxnSpPr/>
          <p:nvPr/>
        </p:nvCxnSpPr>
        <p:spPr>
          <a:xfrm>
            <a:off x="1560786" y="2228863"/>
            <a:ext cx="63850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15FF13-B579-1348-9B44-398AED47D510}"/>
              </a:ext>
            </a:extLst>
          </p:cNvPr>
          <p:cNvCxnSpPr/>
          <p:nvPr/>
        </p:nvCxnSpPr>
        <p:spPr>
          <a:xfrm>
            <a:off x="6266964" y="2213954"/>
            <a:ext cx="63850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C48485-D587-5C49-BD51-2D1EDE649A05}"/>
              </a:ext>
            </a:extLst>
          </p:cNvPr>
          <p:cNvCxnSpPr>
            <a:cxnSpLocks/>
          </p:cNvCxnSpPr>
          <p:nvPr/>
        </p:nvCxnSpPr>
        <p:spPr>
          <a:xfrm>
            <a:off x="3412985" y="2188071"/>
            <a:ext cx="1629675"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 Box 7">
            <a:extLst>
              <a:ext uri="{FF2B5EF4-FFF2-40B4-BE49-F238E27FC236}">
                <a16:creationId xmlns:a16="http://schemas.microsoft.com/office/drawing/2014/main" id="{23D78889-5D58-7B49-852E-A4D7CE204213}"/>
              </a:ext>
            </a:extLst>
          </p:cNvPr>
          <p:cNvSpPr txBox="1">
            <a:spLocks noChangeArrowheads="1"/>
          </p:cNvSpPr>
          <p:nvPr/>
        </p:nvSpPr>
        <p:spPr bwMode="auto">
          <a:xfrm>
            <a:off x="3572990" y="1857531"/>
            <a:ext cx="1197765" cy="369332"/>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ciphertext</a:t>
            </a:r>
          </a:p>
        </p:txBody>
      </p:sp>
      <p:sp>
        <p:nvSpPr>
          <p:cNvPr id="37" name="Text Box 27">
            <a:extLst>
              <a:ext uri="{FF2B5EF4-FFF2-40B4-BE49-F238E27FC236}">
                <a16:creationId xmlns:a16="http://schemas.microsoft.com/office/drawing/2014/main" id="{2F4A5A09-FA83-434F-92C3-28E1DB3EE65E}"/>
              </a:ext>
            </a:extLst>
          </p:cNvPr>
          <p:cNvSpPr txBox="1">
            <a:spLocks noChangeArrowheads="1"/>
          </p:cNvSpPr>
          <p:nvPr/>
        </p:nvSpPr>
        <p:spPr bwMode="auto">
          <a:xfrm>
            <a:off x="3652438" y="2193236"/>
            <a:ext cx="888385"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2100">
                <a:solidFill>
                  <a:srgbClr val="C00000"/>
                </a:solidFill>
                <a:latin typeface="IntelOne Display Regular"/>
                <a:cs typeface="Arial" charset="0"/>
              </a:rPr>
              <a:t>K  (m)</a:t>
            </a:r>
          </a:p>
        </p:txBody>
      </p:sp>
      <p:sp>
        <p:nvSpPr>
          <p:cNvPr id="41" name="Text Box 28">
            <a:extLst>
              <a:ext uri="{FF2B5EF4-FFF2-40B4-BE49-F238E27FC236}">
                <a16:creationId xmlns:a16="http://schemas.microsoft.com/office/drawing/2014/main" id="{B230A58D-9373-144C-92D9-84B3F53C7B42}"/>
              </a:ext>
            </a:extLst>
          </p:cNvPr>
          <p:cNvSpPr txBox="1">
            <a:spLocks noChangeArrowheads="1"/>
          </p:cNvSpPr>
          <p:nvPr/>
        </p:nvSpPr>
        <p:spPr bwMode="auto">
          <a:xfrm>
            <a:off x="3824724" y="2337302"/>
            <a:ext cx="33534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S</a:t>
            </a:r>
          </a:p>
        </p:txBody>
      </p:sp>
      <p:sp>
        <p:nvSpPr>
          <p:cNvPr id="42" name="Rectangle 3">
            <a:extLst>
              <a:ext uri="{FF2B5EF4-FFF2-40B4-BE49-F238E27FC236}">
                <a16:creationId xmlns:a16="http://schemas.microsoft.com/office/drawing/2014/main" id="{D5E2051B-B645-DE43-BBCC-96C0307D24AE}"/>
              </a:ext>
            </a:extLst>
          </p:cNvPr>
          <p:cNvSpPr txBox="1">
            <a:spLocks noChangeArrowheads="1"/>
          </p:cNvSpPr>
          <p:nvPr/>
        </p:nvSpPr>
        <p:spPr>
          <a:xfrm>
            <a:off x="599018" y="2681097"/>
            <a:ext cx="8373094" cy="1824503"/>
          </a:xfrm>
          <a:prstGeom prst="rect">
            <a:avLst/>
          </a:prstGeom>
        </p:spPr>
        <p:txBody>
          <a:bodyPr vert="horz" lIns="68580" tIns="34290" rIns="68580" bIns="34290" rtlCol="0" anchor="t">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defTabSz="685800">
              <a:spcBef>
                <a:spcPts val="750"/>
              </a:spcBef>
              <a:buNone/>
            </a:pPr>
            <a:r>
              <a:rPr lang="en-US" sz="2400">
                <a:solidFill>
                  <a:srgbClr val="C00000"/>
                </a:solidFill>
                <a:latin typeface="IntelOne Display Regular"/>
              </a:rPr>
              <a:t>symmetric key crypto</a:t>
            </a:r>
            <a:r>
              <a:rPr lang="en-US" sz="2400">
                <a:solidFill>
                  <a:srgbClr val="525252"/>
                </a:solidFill>
                <a:latin typeface="IntelOne Display Regular"/>
              </a:rPr>
              <a:t>: Bob and Ana share the same key: K</a:t>
            </a:r>
          </a:p>
          <a:p>
            <a:pPr marL="264319" indent="-166688" defTabSz="685800">
              <a:spcBef>
                <a:spcPts val="750"/>
              </a:spcBef>
              <a:buNone/>
            </a:pPr>
            <a:endParaRPr lang="en-US" sz="2400" i="1" u="sng">
              <a:solidFill>
                <a:srgbClr val="C00000"/>
              </a:solidFill>
              <a:latin typeface="IntelOne Display Regular"/>
            </a:endParaRPr>
          </a:p>
          <a:p>
            <a:pPr marL="264319" indent="-166688" defTabSz="685800">
              <a:spcBef>
                <a:spcPts val="750"/>
              </a:spcBef>
              <a:buNone/>
            </a:pPr>
            <a:r>
              <a:rPr lang="en-US" sz="2400" i="1" u="sng">
                <a:solidFill>
                  <a:srgbClr val="C00000"/>
                </a:solidFill>
                <a:latin typeface="IntelOne Display Regular"/>
              </a:rPr>
              <a:t>Q:</a:t>
            </a:r>
            <a:r>
              <a:rPr lang="en-US" sz="2400" i="1">
                <a:solidFill>
                  <a:srgbClr val="C00000"/>
                </a:solidFill>
                <a:latin typeface="IntelOne Display Regular"/>
              </a:rPr>
              <a:t> </a:t>
            </a:r>
            <a:r>
              <a:rPr lang="en-US" sz="2400">
                <a:solidFill>
                  <a:srgbClr val="525252"/>
                </a:solidFill>
                <a:latin typeface="IntelOne Display Regular"/>
              </a:rPr>
              <a:t>how do Bob and Ana agree on the symmetric key value?</a:t>
            </a:r>
            <a:endParaRPr lang="en-US" sz="2400" i="1">
              <a:solidFill>
                <a:srgbClr val="525252"/>
              </a:solidFill>
              <a:latin typeface="IntelOne Display Regular"/>
            </a:endParaRPr>
          </a:p>
        </p:txBody>
      </p:sp>
      <p:sp>
        <p:nvSpPr>
          <p:cNvPr id="43" name="Slide Number Placeholder 2">
            <a:extLst>
              <a:ext uri="{FF2B5EF4-FFF2-40B4-BE49-F238E27FC236}">
                <a16:creationId xmlns:a16="http://schemas.microsoft.com/office/drawing/2014/main" id="{98A2B4F2-C89B-C344-A03B-58164B0C8E99}"/>
              </a:ext>
            </a:extLst>
          </p:cNvPr>
          <p:cNvSpPr>
            <a:spLocks noGrp="1"/>
          </p:cNvSpPr>
          <p:nvPr>
            <p:ph type="sldNum" sz="quarter" idx="4294967295"/>
          </p:nvPr>
        </p:nvSpPr>
        <p:spPr>
          <a:xfrm>
            <a:off x="6914712" y="4832317"/>
            <a:ext cx="2057400" cy="273844"/>
          </a:xfrm>
          <a:prstGeom prst="rect">
            <a:avLst/>
          </a:prstGeom>
        </p:spPr>
        <p:txBody>
          <a:bodyPr/>
          <a:lstStyle/>
          <a:p>
            <a:pPr defTabSz="685800"/>
            <a:r>
              <a:rPr lang="en-US" sz="1350">
                <a:solidFill>
                  <a:srgbClr val="525252"/>
                </a:solidFill>
                <a:latin typeface="IntelOne Display Regular"/>
              </a:rPr>
              <a:t>Security: 8- </a:t>
            </a:r>
            <a:fld id="{C4204591-24BD-A542-B9D5-F8D8A88D2FEE}" type="slidenum">
              <a:rPr lang="en-US" sz="1350">
                <a:solidFill>
                  <a:srgbClr val="525252"/>
                </a:solidFill>
                <a:latin typeface="IntelOne Display Regular"/>
              </a:rPr>
              <a:pPr defTabSz="685800"/>
              <a:t>37</a:t>
            </a:fld>
            <a:endParaRPr lang="en-US" sz="1350">
              <a:solidFill>
                <a:srgbClr val="525252"/>
              </a:solidFill>
              <a:latin typeface="IntelOne Display Regular"/>
            </a:endParaRPr>
          </a:p>
        </p:txBody>
      </p:sp>
    </p:spTree>
    <p:extLst>
      <p:ext uri="{BB962C8B-B14F-4D97-AF65-F5344CB8AC3E}">
        <p14:creationId xmlns:p14="http://schemas.microsoft.com/office/powerpoint/2010/main" val="2951079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CC4C-08A0-B868-DCB6-1EF9C43C0C8A}"/>
              </a:ext>
            </a:extLst>
          </p:cNvPr>
          <p:cNvSpPr>
            <a:spLocks noGrp="1"/>
          </p:cNvSpPr>
          <p:nvPr>
            <p:ph type="title"/>
          </p:nvPr>
        </p:nvSpPr>
        <p:spPr/>
        <p:txBody>
          <a:bodyPr>
            <a:normAutofit/>
          </a:bodyPr>
          <a:lstStyle/>
          <a:p>
            <a:r>
              <a:rPr lang="en-US" sz="3000"/>
              <a:t>Symmetric Encryption / Criptarea simetrica</a:t>
            </a:r>
          </a:p>
        </p:txBody>
      </p:sp>
      <p:sp>
        <p:nvSpPr>
          <p:cNvPr id="3" name="Content Placeholder 2">
            <a:extLst>
              <a:ext uri="{FF2B5EF4-FFF2-40B4-BE49-F238E27FC236}">
                <a16:creationId xmlns:a16="http://schemas.microsoft.com/office/drawing/2014/main" id="{C5483D8D-F6DD-3B41-4C73-EC803A4869BF}"/>
              </a:ext>
            </a:extLst>
          </p:cNvPr>
          <p:cNvSpPr>
            <a:spLocks noGrp="1"/>
          </p:cNvSpPr>
          <p:nvPr>
            <p:ph idx="1"/>
          </p:nvPr>
        </p:nvSpPr>
        <p:spPr>
          <a:xfrm>
            <a:off x="381000" y="1500187"/>
            <a:ext cx="8477250" cy="2438642"/>
          </a:xfrm>
        </p:spPr>
        <p:txBody>
          <a:bodyPr>
            <a:normAutofit/>
          </a:bodyPr>
          <a:lstStyle/>
          <a:p>
            <a:pPr marL="342900" lvl="1" indent="0">
              <a:buNone/>
            </a:pPr>
            <a:r>
              <a:rPr lang="en-US" sz="1500">
                <a:solidFill>
                  <a:srgbClr val="000000"/>
                </a:solidFill>
                <a:latin typeface="Courier New" panose="02070309020205020404" pitchFamily="49" charset="0"/>
                <a:cs typeface="Courier New" panose="02070309020205020404" pitchFamily="49" charset="0"/>
              </a:rPr>
              <a:t>keygen() -&gt; key</a:t>
            </a:r>
          </a:p>
          <a:p>
            <a:pPr marL="342900" lvl="1" indent="0">
              <a:buNone/>
            </a:pPr>
            <a:r>
              <a:rPr lang="en-US" sz="1500">
                <a:solidFill>
                  <a:srgbClr val="000000"/>
                </a:solidFill>
                <a:latin typeface="Courier New" panose="02070309020205020404" pitchFamily="49" charset="0"/>
                <a:cs typeface="Courier New" panose="02070309020205020404" pitchFamily="49" charset="0"/>
              </a:rPr>
              <a:t>encrypt(plaintext: array&lt;byte&gt;, key) -&gt; array&lt;byte&gt; (ciphertext) </a:t>
            </a:r>
          </a:p>
          <a:p>
            <a:pPr marL="342900" lvl="1" indent="0">
              <a:buNone/>
            </a:pPr>
            <a:r>
              <a:rPr lang="en-US" sz="1500">
                <a:solidFill>
                  <a:srgbClr val="000000"/>
                </a:solidFill>
                <a:latin typeface="Courier New" panose="02070309020205020404" pitchFamily="49" charset="0"/>
                <a:cs typeface="Courier New" panose="02070309020205020404" pitchFamily="49" charset="0"/>
              </a:rPr>
              <a:t>decrypt(ciphertext: array&lt;byte&gt;, key) -&gt; array&lt;byte&gt; (plaintext) </a:t>
            </a:r>
          </a:p>
          <a:p>
            <a:pPr marL="0" indent="0">
              <a:buNone/>
            </a:pPr>
            <a:endParaRPr lang="en-US"/>
          </a:p>
          <a:p>
            <a:pPr marL="0" indent="0">
              <a:buNone/>
            </a:pPr>
            <a:r>
              <a:rPr lang="en-US"/>
              <a:t>Proprietati:</a:t>
            </a:r>
          </a:p>
          <a:p>
            <a:pPr lvl="1">
              <a:buFontTx/>
              <a:buChar char="-"/>
            </a:pPr>
            <a:r>
              <a:rPr lang="en-US"/>
              <a:t>Nu pot deduce plaintext din ciphertext, fara cheie</a:t>
            </a:r>
          </a:p>
          <a:p>
            <a:pPr lvl="1">
              <a:buFontTx/>
              <a:buChar char="-"/>
            </a:pPr>
            <a:r>
              <a:rPr lang="en-US" b="0" i="0">
                <a:solidFill>
                  <a:srgbClr val="000000"/>
                </a:solidFill>
                <a:effectLst/>
              </a:rPr>
              <a:t>decrypt(encrypt(m, k), k) = m.</a:t>
            </a:r>
          </a:p>
        </p:txBody>
      </p:sp>
    </p:spTree>
    <p:extLst>
      <p:ext uri="{BB962C8B-B14F-4D97-AF65-F5344CB8AC3E}">
        <p14:creationId xmlns:p14="http://schemas.microsoft.com/office/powerpoint/2010/main" val="1960186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B3C4-D9C1-5E67-1EE9-B1D28F0D041A}"/>
              </a:ext>
            </a:extLst>
          </p:cNvPr>
          <p:cNvSpPr>
            <a:spLocks noGrp="1"/>
          </p:cNvSpPr>
          <p:nvPr>
            <p:ph type="title"/>
          </p:nvPr>
        </p:nvSpPr>
        <p:spPr/>
        <p:txBody>
          <a:bodyPr>
            <a:normAutofit/>
          </a:bodyPr>
          <a:lstStyle/>
          <a:p>
            <a:r>
              <a:rPr lang="en-US" sz="3000"/>
              <a:t>Practice: </a:t>
            </a:r>
            <a:r>
              <a:rPr lang="en-US" sz="3000">
                <a:latin typeface="Courier New" panose="02070309020205020404" pitchFamily="49" charset="0"/>
                <a:cs typeface="Courier New" panose="02070309020205020404" pitchFamily="49" charset="0"/>
              </a:rPr>
              <a:t>openssl</a:t>
            </a:r>
          </a:p>
        </p:txBody>
      </p:sp>
      <p:sp>
        <p:nvSpPr>
          <p:cNvPr id="10" name="TextBox 9">
            <a:extLst>
              <a:ext uri="{FF2B5EF4-FFF2-40B4-BE49-F238E27FC236}">
                <a16:creationId xmlns:a16="http://schemas.microsoft.com/office/drawing/2014/main" id="{F5891BE1-AEF4-F079-10CF-523B7FF248A7}"/>
              </a:ext>
            </a:extLst>
          </p:cNvPr>
          <p:cNvSpPr txBox="1"/>
          <p:nvPr/>
        </p:nvSpPr>
        <p:spPr>
          <a:xfrm>
            <a:off x="444616" y="1066136"/>
            <a:ext cx="7290034" cy="3139321"/>
          </a:xfrm>
          <a:prstGeom prst="rect">
            <a:avLst/>
          </a:prstGeom>
          <a:noFill/>
        </p:spPr>
        <p:txBody>
          <a:bodyPr wrap="square">
            <a:spAutoFit/>
          </a:bodyPr>
          <a:lstStyle/>
          <a:p>
            <a:r>
              <a:rPr lang="en-US">
                <a:solidFill>
                  <a:srgbClr val="525252"/>
                </a:solidFill>
                <a:latin typeface="Arial" panose="020B0604020202020204" pitchFamily="34" charset="0"/>
                <a:cs typeface="Arial" panose="020B0604020202020204" pitchFamily="34" charset="0"/>
              </a:rPr>
              <a:t>Mac/Linux laptop: </a:t>
            </a:r>
            <a:r>
              <a:rPr lang="en-US" err="1">
                <a:solidFill>
                  <a:srgbClr val="525252"/>
                </a:solidFill>
                <a:latin typeface="Arial" panose="020B0604020202020204" pitchFamily="34" charset="0"/>
                <a:cs typeface="Arial" panose="020B0604020202020204" pitchFamily="34" charset="0"/>
              </a:rPr>
              <a:t>deja</a:t>
            </a:r>
            <a:r>
              <a:rPr lang="en-US">
                <a:solidFill>
                  <a:srgbClr val="525252"/>
                </a:solidFill>
                <a:latin typeface="Arial" panose="020B0604020202020204" pitchFamily="34" charset="0"/>
                <a:cs typeface="Arial" panose="020B0604020202020204" pitchFamily="34" charset="0"/>
              </a:rPr>
              <a:t> </a:t>
            </a:r>
            <a:r>
              <a:rPr lang="en-US" err="1">
                <a:solidFill>
                  <a:srgbClr val="525252"/>
                </a:solidFill>
                <a:latin typeface="Arial" panose="020B0604020202020204" pitchFamily="34" charset="0"/>
                <a:cs typeface="Arial" panose="020B0604020202020204" pitchFamily="34" charset="0"/>
              </a:rPr>
              <a:t>instalat</a:t>
            </a:r>
            <a:endParaRPr lang="en-US">
              <a:solidFill>
                <a:srgbClr val="525252"/>
              </a:solidFill>
              <a:latin typeface="Arial" panose="020B0604020202020204" pitchFamily="34" charset="0"/>
              <a:cs typeface="Arial" panose="020B0604020202020204" pitchFamily="34" charset="0"/>
            </a:endParaRPr>
          </a:p>
          <a:p>
            <a:endParaRPr lang="en-US"/>
          </a:p>
          <a:p>
            <a:r>
              <a:rPr lang="en-US">
                <a:solidFill>
                  <a:srgbClr val="525252"/>
                </a:solidFill>
                <a:latin typeface="Arial" panose="020B0604020202020204" pitchFamily="34" charset="0"/>
                <a:cs typeface="Arial" panose="020B0604020202020204" pitchFamily="34" charset="0"/>
              </a:rPr>
              <a:t>Windows laptop: </a:t>
            </a:r>
          </a:p>
          <a:p>
            <a:pPr marL="285750" indent="-285750">
              <a:buFont typeface="Arial" panose="020B0604020202020204" pitchFamily="34" charset="0"/>
              <a:buChar char="•"/>
            </a:pPr>
            <a:r>
              <a:rPr lang="en-US" err="1"/>
              <a:t>Instalati</a:t>
            </a:r>
            <a:r>
              <a:rPr lang="en-US"/>
              <a:t> OpenSSL Light for Windows de la </a:t>
            </a:r>
            <a:r>
              <a:rPr lang="en-US">
                <a:hlinkClick r:id="rId2"/>
              </a:rPr>
              <a:t>https://slproweb.com/products/Win32OpenSSL.html</a:t>
            </a:r>
            <a:endParaRPr lang="en-US"/>
          </a:p>
          <a:p>
            <a:endParaRPr lang="en-US"/>
          </a:p>
          <a:p>
            <a:pPr marL="285750" indent="-285750" defTabSz="685800">
              <a:buFont typeface="Arial" panose="020B0604020202020204" pitchFamily="34" charset="0"/>
              <a:buChar char="•"/>
            </a:pPr>
            <a:r>
              <a:rPr lang="en-US">
                <a:solidFill>
                  <a:srgbClr val="525252"/>
                </a:solidFill>
                <a:latin typeface="Arial" panose="020B0604020202020204" pitchFamily="34" charset="0"/>
                <a:cs typeface="Arial" panose="020B0604020202020204" pitchFamily="34" charset="0"/>
              </a:rPr>
              <a:t>Start-&gt; Win64 OpenSSL Command Prompt</a:t>
            </a:r>
          </a:p>
          <a:p>
            <a:pPr defTabSz="685800"/>
            <a:endParaRPr lang="en-US">
              <a:solidFill>
                <a:srgbClr val="525252"/>
              </a:solidFill>
              <a:latin typeface="Arial" panose="020B0604020202020204" pitchFamily="34" charset="0"/>
              <a:cs typeface="Arial" panose="020B0604020202020204" pitchFamily="34" charset="0"/>
            </a:endParaRPr>
          </a:p>
          <a:p>
            <a:pPr defTabSz="685800"/>
            <a:r>
              <a:rPr lang="en-US" err="1">
                <a:solidFill>
                  <a:srgbClr val="525252"/>
                </a:solidFill>
                <a:latin typeface="Courier New" panose="02070309020205020404" pitchFamily="49" charset="0"/>
                <a:cs typeface="Courier New" panose="02070309020205020404" pitchFamily="49" charset="0"/>
              </a:rPr>
              <a:t>openssl</a:t>
            </a:r>
            <a:r>
              <a:rPr lang="en-US">
                <a:solidFill>
                  <a:srgbClr val="525252"/>
                </a:solidFill>
                <a:latin typeface="Courier New" panose="02070309020205020404" pitchFamily="49" charset="0"/>
                <a:cs typeface="Courier New" panose="02070309020205020404" pitchFamily="49" charset="0"/>
              </a:rPr>
              <a:t> help</a:t>
            </a:r>
            <a:r>
              <a:rPr lang="en-US">
                <a:solidFill>
                  <a:srgbClr val="525252"/>
                </a:solidFill>
                <a:latin typeface="Arial" panose="020B0604020202020204" pitchFamily="34" charset="0"/>
                <a:cs typeface="Arial" panose="020B0604020202020204" pitchFamily="34" charset="0"/>
              </a:rPr>
              <a:t> </a:t>
            </a:r>
          </a:p>
          <a:p>
            <a:endParaRPr lang="en-US"/>
          </a:p>
          <a:p>
            <a:endParaRPr lang="en-US"/>
          </a:p>
        </p:txBody>
      </p:sp>
    </p:spTree>
    <p:extLst>
      <p:ext uri="{BB962C8B-B14F-4D97-AF65-F5344CB8AC3E}">
        <p14:creationId xmlns:p14="http://schemas.microsoft.com/office/powerpoint/2010/main" val="3232180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2D4545-79C6-4ADC-B19E-104F06AF6F3E}"/>
              </a:ext>
            </a:extLst>
          </p:cNvPr>
          <p:cNvSpPr>
            <a:spLocks noGrp="1"/>
          </p:cNvSpPr>
          <p:nvPr>
            <p:ph type="title"/>
          </p:nvPr>
        </p:nvSpPr>
        <p:spPr/>
        <p:txBody>
          <a:bodyPr anchor="t">
            <a:normAutofit/>
          </a:bodyPr>
          <a:lstStyle/>
          <a:p>
            <a:r>
              <a:rPr lang="en-US"/>
              <a:t>Agenda</a:t>
            </a:r>
          </a:p>
        </p:txBody>
      </p:sp>
      <p:graphicFrame>
        <p:nvGraphicFramePr>
          <p:cNvPr id="7" name="Content Placeholder 4">
            <a:extLst>
              <a:ext uri="{FF2B5EF4-FFF2-40B4-BE49-F238E27FC236}">
                <a16:creationId xmlns:a16="http://schemas.microsoft.com/office/drawing/2014/main" id="{AF76F67A-A2F7-4F91-A115-264428BAB387}"/>
              </a:ext>
            </a:extLst>
          </p:cNvPr>
          <p:cNvGraphicFramePr>
            <a:graphicFrameLocks noGrp="1"/>
          </p:cNvGraphicFramePr>
          <p:nvPr>
            <p:ph sz="quarter" idx="4294967295"/>
            <p:extLst>
              <p:ext uri="{D42A27DB-BD31-4B8C-83A1-F6EECF244321}">
                <p14:modId xmlns:p14="http://schemas.microsoft.com/office/powerpoint/2010/main" val="3988748490"/>
              </p:ext>
            </p:extLst>
          </p:nvPr>
        </p:nvGraphicFramePr>
        <p:xfrm>
          <a:off x="457993" y="1561533"/>
          <a:ext cx="8228013" cy="1793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3534B967-3F4B-492E-A9CA-F7EBC616FBE4}"/>
              </a:ext>
            </a:extLst>
          </p:cNvPr>
          <p:cNvPicPr>
            <a:picLocks noChangeAspect="1"/>
          </p:cNvPicPr>
          <p:nvPr/>
        </p:nvPicPr>
        <p:blipFill>
          <a:blip r:embed="rId8">
            <a:alphaModFix amt="25000"/>
          </a:blip>
          <a:stretch>
            <a:fillRect/>
          </a:stretch>
        </p:blipFill>
        <p:spPr>
          <a:xfrm>
            <a:off x="7978367" y="940672"/>
            <a:ext cx="952384" cy="468735"/>
          </a:xfrm>
          <a:prstGeom prst="rect">
            <a:avLst/>
          </a:prstGeom>
        </p:spPr>
      </p:pic>
      <p:pic>
        <p:nvPicPr>
          <p:cNvPr id="6" name="Picture 5">
            <a:extLst>
              <a:ext uri="{FF2B5EF4-FFF2-40B4-BE49-F238E27FC236}">
                <a16:creationId xmlns:a16="http://schemas.microsoft.com/office/drawing/2014/main" id="{6E21BE8C-9FAD-48E9-9F50-7CB3FAFB76E7}"/>
              </a:ext>
            </a:extLst>
          </p:cNvPr>
          <p:cNvPicPr>
            <a:picLocks noChangeAspect="1"/>
          </p:cNvPicPr>
          <p:nvPr/>
        </p:nvPicPr>
        <p:blipFill>
          <a:blip r:embed="rId9"/>
          <a:stretch>
            <a:fillRect/>
          </a:stretch>
        </p:blipFill>
        <p:spPr>
          <a:xfrm>
            <a:off x="6828475" y="3981945"/>
            <a:ext cx="2299785" cy="1127900"/>
          </a:xfrm>
          <a:prstGeom prst="rect">
            <a:avLst/>
          </a:prstGeom>
        </p:spPr>
      </p:pic>
      <p:pic>
        <p:nvPicPr>
          <p:cNvPr id="8" name="Picture 7">
            <a:extLst>
              <a:ext uri="{FF2B5EF4-FFF2-40B4-BE49-F238E27FC236}">
                <a16:creationId xmlns:a16="http://schemas.microsoft.com/office/drawing/2014/main" id="{5C60960C-7864-4942-8C99-F9DEECF63531}"/>
              </a:ext>
            </a:extLst>
          </p:cNvPr>
          <p:cNvPicPr>
            <a:picLocks noChangeAspect="1"/>
          </p:cNvPicPr>
          <p:nvPr/>
        </p:nvPicPr>
        <p:blipFill>
          <a:blip r:embed="rId8"/>
          <a:stretch>
            <a:fillRect/>
          </a:stretch>
        </p:blipFill>
        <p:spPr>
          <a:xfrm>
            <a:off x="6110681" y="3981945"/>
            <a:ext cx="1404377" cy="691193"/>
          </a:xfrm>
          <a:prstGeom prst="rect">
            <a:avLst/>
          </a:prstGeom>
        </p:spPr>
      </p:pic>
      <p:pic>
        <p:nvPicPr>
          <p:cNvPr id="9" name="Picture 8">
            <a:extLst>
              <a:ext uri="{FF2B5EF4-FFF2-40B4-BE49-F238E27FC236}">
                <a16:creationId xmlns:a16="http://schemas.microsoft.com/office/drawing/2014/main" id="{353A653D-AA40-4EA3-8068-73A51FD7EA86}"/>
              </a:ext>
            </a:extLst>
          </p:cNvPr>
          <p:cNvPicPr>
            <a:picLocks noChangeAspect="1"/>
          </p:cNvPicPr>
          <p:nvPr/>
        </p:nvPicPr>
        <p:blipFill>
          <a:blip r:embed="rId9"/>
          <a:stretch>
            <a:fillRect/>
          </a:stretch>
        </p:blipFill>
        <p:spPr>
          <a:xfrm>
            <a:off x="106583" y="3144187"/>
            <a:ext cx="3416370" cy="1675515"/>
          </a:xfrm>
          <a:prstGeom prst="rect">
            <a:avLst/>
          </a:prstGeom>
        </p:spPr>
      </p:pic>
      <p:pic>
        <p:nvPicPr>
          <p:cNvPr id="10" name="Picture 9">
            <a:extLst>
              <a:ext uri="{FF2B5EF4-FFF2-40B4-BE49-F238E27FC236}">
                <a16:creationId xmlns:a16="http://schemas.microsoft.com/office/drawing/2014/main" id="{F729B3EF-5E0A-4685-A0B5-57F17775F0DD}"/>
              </a:ext>
            </a:extLst>
          </p:cNvPr>
          <p:cNvPicPr>
            <a:picLocks noChangeAspect="1"/>
          </p:cNvPicPr>
          <p:nvPr/>
        </p:nvPicPr>
        <p:blipFill>
          <a:blip r:embed="rId8">
            <a:alphaModFix amt="25000"/>
          </a:blip>
          <a:stretch>
            <a:fillRect/>
          </a:stretch>
        </p:blipFill>
        <p:spPr>
          <a:xfrm>
            <a:off x="2555237" y="4431678"/>
            <a:ext cx="827753" cy="407395"/>
          </a:xfrm>
          <a:prstGeom prst="rect">
            <a:avLst/>
          </a:prstGeom>
        </p:spPr>
      </p:pic>
    </p:spTree>
    <p:extLst>
      <p:ext uri="{BB962C8B-B14F-4D97-AF65-F5344CB8AC3E}">
        <p14:creationId xmlns:p14="http://schemas.microsoft.com/office/powerpoint/2010/main" val="110626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remove" nodeType="withEffect">
                                  <p:stCondLst>
                                    <p:cond delay="0"/>
                                  </p:stCondLst>
                                  <p:childTnLst>
                                    <p:animMotion origin="layout" path="M 2.70833E-6 1.48148E-6 L -0.33907 1.48148E-6 " pathEditMode="relative" rAng="0" ptsTypes="AA">
                                      <p:cBhvr>
                                        <p:cTn id="6" dur="25000" fill="hold"/>
                                        <p:tgtEl>
                                          <p:spTgt spid="8"/>
                                        </p:tgtEl>
                                        <p:attrNameLst>
                                          <p:attrName>ppt_x</p:attrName>
                                          <p:attrName>ppt_y</p:attrName>
                                        </p:attrNameLst>
                                      </p:cBhvr>
                                      <p:rCtr x="-16953" y="0"/>
                                    </p:animMotion>
                                  </p:childTnLst>
                                </p:cTn>
                              </p:par>
                              <p:par>
                                <p:cTn id="7" presetID="42" presetClass="path" presetSubtype="0" repeatCount="indefinite" autoRev="1" fill="remove" nodeType="withEffect">
                                  <p:stCondLst>
                                    <p:cond delay="0"/>
                                  </p:stCondLst>
                                  <p:childTnLst>
                                    <p:animMotion origin="layout" path="M 5E-6 2.22222E-6 L -0.1612 -0.0007 " pathEditMode="relative" rAng="0" ptsTypes="AA">
                                      <p:cBhvr>
                                        <p:cTn id="8" dur="25000" fill="hold"/>
                                        <p:tgtEl>
                                          <p:spTgt spid="5"/>
                                        </p:tgtEl>
                                        <p:attrNameLst>
                                          <p:attrName>ppt_x</p:attrName>
                                          <p:attrName>ppt_y</p:attrName>
                                        </p:attrNameLst>
                                      </p:cBhvr>
                                      <p:rCtr x="-8060" y="-46"/>
                                    </p:animMotion>
                                  </p:childTnLst>
                                </p:cTn>
                              </p:par>
                              <p:par>
                                <p:cTn id="9" presetID="42" presetClass="path" presetSubtype="0" repeatCount="indefinite" autoRev="1" fill="remove" nodeType="withEffect">
                                  <p:stCondLst>
                                    <p:cond delay="0"/>
                                  </p:stCondLst>
                                  <p:childTnLst>
                                    <p:animMotion origin="layout" path="M 1.45833E-6 -2.96296E-6 L -0.21341 0.00255 " pathEditMode="relative" rAng="0" ptsTypes="AA">
                                      <p:cBhvr>
                                        <p:cTn id="10" dur="25000" fill="hold"/>
                                        <p:tgtEl>
                                          <p:spTgt spid="6"/>
                                        </p:tgtEl>
                                        <p:attrNameLst>
                                          <p:attrName>ppt_x</p:attrName>
                                          <p:attrName>ppt_y</p:attrName>
                                        </p:attrNameLst>
                                      </p:cBhvr>
                                      <p:rCtr x="-10677" y="116"/>
                                    </p:animMotion>
                                  </p:childTnLst>
                                </p:cTn>
                              </p:par>
                              <p:par>
                                <p:cTn id="11" presetID="42" presetClass="path" presetSubtype="0" repeatCount="indefinite" autoRev="1" fill="remove" nodeType="withEffect">
                                  <p:stCondLst>
                                    <p:cond delay="0"/>
                                  </p:stCondLst>
                                  <p:childTnLst>
                                    <p:animMotion origin="layout" path="M 4.79167E-6 1.11111E-6 L -0.39883 1.11111E-6 " pathEditMode="relative" rAng="0" ptsTypes="AA">
                                      <p:cBhvr>
                                        <p:cTn id="12" dur="25000" fill="hold"/>
                                        <p:tgtEl>
                                          <p:spTgt spid="10"/>
                                        </p:tgtEl>
                                        <p:attrNameLst>
                                          <p:attrName>ppt_x</p:attrName>
                                          <p:attrName>ppt_y</p:attrName>
                                        </p:attrNameLst>
                                      </p:cBhvr>
                                      <p:rCtr x="-19948" y="0"/>
                                    </p:animMotion>
                                  </p:childTnLst>
                                </p:cTn>
                              </p:par>
                              <p:par>
                                <p:cTn id="13" presetID="42" presetClass="path" presetSubtype="0" repeatCount="indefinite" autoRev="1" fill="remove" nodeType="withEffect">
                                  <p:stCondLst>
                                    <p:cond delay="0"/>
                                  </p:stCondLst>
                                  <p:childTnLst>
                                    <p:animMotion origin="layout" path="M 2.5E-6 -4.07407E-6 L -0.30087 0.0142 " pathEditMode="relative" rAng="0" ptsTypes="AA">
                                      <p:cBhvr>
                                        <p:cTn id="14" dur="25000" fill="hold"/>
                                        <p:tgtEl>
                                          <p:spTgt spid="9"/>
                                        </p:tgtEl>
                                        <p:attrNameLst>
                                          <p:attrName>ppt_x</p:attrName>
                                          <p:attrName>ppt_y</p:attrName>
                                        </p:attrNameLst>
                                      </p:cBhvr>
                                      <p:rCtr x="-15052" y="7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6773-784F-A6C9-D05D-19EB965EBF10}"/>
              </a:ext>
            </a:extLst>
          </p:cNvPr>
          <p:cNvSpPr>
            <a:spLocks noGrp="1"/>
          </p:cNvSpPr>
          <p:nvPr>
            <p:ph type="title"/>
          </p:nvPr>
        </p:nvSpPr>
        <p:spPr/>
        <p:txBody>
          <a:bodyPr>
            <a:normAutofit/>
          </a:bodyPr>
          <a:lstStyle/>
          <a:p>
            <a:r>
              <a:rPr lang="en-US" sz="3000"/>
              <a:t>Symmetric Encryption / Criptarea simetrica</a:t>
            </a:r>
          </a:p>
        </p:txBody>
      </p:sp>
      <p:sp>
        <p:nvSpPr>
          <p:cNvPr id="3" name="Content Placeholder 2">
            <a:extLst>
              <a:ext uri="{FF2B5EF4-FFF2-40B4-BE49-F238E27FC236}">
                <a16:creationId xmlns:a16="http://schemas.microsoft.com/office/drawing/2014/main" id="{0504DBF2-0816-D6D7-2BFC-5D3070AD1434}"/>
              </a:ext>
            </a:extLst>
          </p:cNvPr>
          <p:cNvSpPr>
            <a:spLocks noGrp="1"/>
          </p:cNvSpPr>
          <p:nvPr>
            <p:ph idx="1"/>
          </p:nvPr>
        </p:nvSpPr>
        <p:spPr>
          <a:xfrm>
            <a:off x="285750" y="1213435"/>
            <a:ext cx="8229600" cy="3063192"/>
          </a:xfrm>
        </p:spPr>
        <p:txBody>
          <a:bodyPr/>
          <a:lstStyle/>
          <a:p>
            <a:pPr marL="0" indent="0">
              <a:buNone/>
            </a:pPr>
            <a:r>
              <a:rPr lang="en-US" err="1"/>
              <a:t>Aplicatii</a:t>
            </a:r>
            <a:r>
              <a:rPr lang="en-US"/>
              <a:t>: </a:t>
            </a:r>
          </a:p>
          <a:p>
            <a:pPr lvl="1">
              <a:buFont typeface="Arial" panose="020B0604020202020204" pitchFamily="34" charset="0"/>
              <a:buChar char="-"/>
            </a:pPr>
            <a:r>
              <a:rPr lang="en-US" err="1"/>
              <a:t>securizare</a:t>
            </a:r>
            <a:r>
              <a:rPr lang="en-US"/>
              <a:t> </a:t>
            </a:r>
            <a:r>
              <a:rPr lang="en-US" err="1"/>
              <a:t>fisiere</a:t>
            </a:r>
            <a:r>
              <a:rPr lang="en-US"/>
              <a:t> </a:t>
            </a:r>
            <a:r>
              <a:rPr lang="en-US" err="1"/>
              <a:t>stocate</a:t>
            </a:r>
            <a:r>
              <a:rPr lang="en-US"/>
              <a:t> in cloud</a:t>
            </a:r>
          </a:p>
          <a:p>
            <a:pPr lvl="1">
              <a:buFont typeface="Arial" panose="020B0604020202020204" pitchFamily="34" charset="0"/>
              <a:buChar char="-"/>
            </a:pPr>
            <a:r>
              <a:rPr lang="en-US"/>
              <a:t>Passphrase </a:t>
            </a:r>
            <a:r>
              <a:rPr lang="en-US">
                <a:latin typeface="Intel Clear Light" panose="020B0404020203020204" pitchFamily="34" charset="0"/>
                <a:ea typeface="Intel Clear Light" panose="020B0404020203020204" pitchFamily="34" charset="0"/>
                <a:cs typeface="Intel Clear Light" panose="020B0404020203020204" pitchFamily="34" charset="0"/>
              </a:rPr>
              <a:t>→</a:t>
            </a:r>
            <a:r>
              <a:rPr lang="en-US"/>
              <a:t> KDF </a:t>
            </a:r>
            <a:r>
              <a:rPr lang="en-US">
                <a:latin typeface="Intel Clear Light" panose="020B0404020203020204" pitchFamily="34" charset="0"/>
                <a:ea typeface="Intel Clear Light" panose="020B0404020203020204" pitchFamily="34" charset="0"/>
                <a:cs typeface="Intel Clear Light" panose="020B0404020203020204" pitchFamily="34" charset="0"/>
              </a:rPr>
              <a:t>→</a:t>
            </a:r>
            <a:r>
              <a:rPr lang="en-US"/>
              <a:t> encrypt (text) </a:t>
            </a:r>
            <a:r>
              <a:rPr lang="en-US">
                <a:latin typeface="Intel Clear Light" panose="020B0404020203020204" pitchFamily="34" charset="0"/>
                <a:ea typeface="Intel Clear Light" panose="020B0404020203020204" pitchFamily="34" charset="0"/>
                <a:cs typeface="Intel Clear Light" panose="020B0404020203020204" pitchFamily="34" charset="0"/>
              </a:rPr>
              <a:t>→</a:t>
            </a:r>
            <a:r>
              <a:rPr lang="en-US"/>
              <a:t> ciphertext</a:t>
            </a:r>
          </a:p>
          <a:p>
            <a:endParaRPr lang="en-US"/>
          </a:p>
        </p:txBody>
      </p:sp>
      <p:sp>
        <p:nvSpPr>
          <p:cNvPr id="5" name="Text Placeholder 3">
            <a:extLst>
              <a:ext uri="{FF2B5EF4-FFF2-40B4-BE49-F238E27FC236}">
                <a16:creationId xmlns:a16="http://schemas.microsoft.com/office/drawing/2014/main" id="{10437C48-CF36-EC79-845B-D5F737E2416A}"/>
              </a:ext>
            </a:extLst>
          </p:cNvPr>
          <p:cNvSpPr>
            <a:spLocks noGrp="1"/>
          </p:cNvSpPr>
          <p:nvPr>
            <p:ph type="body" sz="quarter" idx="10"/>
          </p:nvPr>
        </p:nvSpPr>
        <p:spPr>
          <a:xfrm>
            <a:off x="485775" y="2265029"/>
            <a:ext cx="8286750" cy="2223082"/>
          </a:xfrm>
          <a:solidFill>
            <a:schemeClr val="tx1"/>
          </a:solidFill>
        </p:spPr>
        <p:txBody>
          <a:bodyPr/>
          <a:lstStyle/>
          <a:p>
            <a:r>
              <a:rPr lang="en-US" sz="1800">
                <a:solidFill>
                  <a:srgbClr val="FFFF00"/>
                </a:solidFill>
                <a:latin typeface="Courier New" panose="02070309020205020404" pitchFamily="49" charset="0"/>
                <a:cs typeface="Courier New" panose="02070309020205020404" pitchFamily="49" charset="0"/>
              </a:rPr>
              <a:t>$ md </a:t>
            </a:r>
            <a:r>
              <a:rPr lang="en-US" sz="1800" err="1">
                <a:solidFill>
                  <a:srgbClr val="FFFF00"/>
                </a:solidFill>
                <a:latin typeface="Courier New" panose="02070309020205020404" pitchFamily="49" charset="0"/>
                <a:cs typeface="Courier New" panose="02070309020205020404" pitchFamily="49" charset="0"/>
              </a:rPr>
              <a:t>CyberTest</a:t>
            </a:r>
            <a:endParaRPr lang="en-US" sz="1800">
              <a:solidFill>
                <a:srgbClr val="FFFF00"/>
              </a:solidFill>
              <a:latin typeface="Courier New" panose="02070309020205020404" pitchFamily="49" charset="0"/>
              <a:cs typeface="Courier New" panose="02070309020205020404" pitchFamily="49" charset="0"/>
            </a:endParaRPr>
          </a:p>
          <a:p>
            <a:r>
              <a:rPr lang="en-US" sz="1800">
                <a:solidFill>
                  <a:srgbClr val="FFFF00"/>
                </a:solidFill>
                <a:latin typeface="Courier New" panose="02070309020205020404" pitchFamily="49" charset="0"/>
                <a:cs typeface="Courier New" panose="02070309020205020404" pitchFamily="49" charset="0"/>
              </a:rPr>
              <a:t>$ cd </a:t>
            </a:r>
            <a:r>
              <a:rPr lang="en-US" sz="1800" err="1">
                <a:solidFill>
                  <a:srgbClr val="FFFF00"/>
                </a:solidFill>
                <a:latin typeface="Courier New" panose="02070309020205020404" pitchFamily="49" charset="0"/>
                <a:cs typeface="Courier New" panose="02070309020205020404" pitchFamily="49" charset="0"/>
              </a:rPr>
              <a:t>CyberTest</a:t>
            </a:r>
            <a:endParaRPr lang="en-US" sz="1800">
              <a:solidFill>
                <a:srgbClr val="FFFF00"/>
              </a:solidFill>
              <a:latin typeface="Courier New" panose="02070309020205020404" pitchFamily="49" charset="0"/>
              <a:cs typeface="Courier New" panose="02070309020205020404" pitchFamily="49" charset="0"/>
            </a:endParaRPr>
          </a:p>
          <a:p>
            <a:r>
              <a:rPr lang="en-US" sz="1800">
                <a:solidFill>
                  <a:srgbClr val="FFFF00"/>
                </a:solidFill>
                <a:latin typeface="Courier New" panose="02070309020205020404" pitchFamily="49" charset="0"/>
                <a:cs typeface="Courier New" panose="02070309020205020404" pitchFamily="49" charset="0"/>
              </a:rPr>
              <a:t>$ notepad plain.txt </a:t>
            </a:r>
          </a:p>
          <a:p>
            <a:r>
              <a:rPr lang="en-US" sz="1800">
                <a:solidFill>
                  <a:srgbClr val="FFFF00"/>
                </a:solidFill>
                <a:latin typeface="Courier New" panose="02070309020205020404" pitchFamily="49" charset="0"/>
                <a:cs typeface="Courier New" panose="02070309020205020404" pitchFamily="49" charset="0"/>
              </a:rPr>
              <a:t>$ </a:t>
            </a:r>
            <a:r>
              <a:rPr lang="en-US" sz="1800" err="1">
                <a:solidFill>
                  <a:srgbClr val="FFFF00"/>
                </a:solidFill>
                <a:latin typeface="Courier New" panose="02070309020205020404" pitchFamily="49" charset="0"/>
                <a:cs typeface="Courier New" panose="02070309020205020404" pitchFamily="49" charset="0"/>
              </a:rPr>
              <a:t>openssl</a:t>
            </a:r>
            <a:r>
              <a:rPr lang="en-US" sz="1800">
                <a:solidFill>
                  <a:srgbClr val="FFFF00"/>
                </a:solidFill>
                <a:latin typeface="Courier New" panose="02070309020205020404" pitchFamily="49" charset="0"/>
                <a:cs typeface="Courier New" panose="02070309020205020404" pitchFamily="49" charset="0"/>
              </a:rPr>
              <a:t> aes-256-cbc -salt -in plain.txt -out </a:t>
            </a:r>
            <a:r>
              <a:rPr lang="en-US" sz="1800" err="1">
                <a:solidFill>
                  <a:srgbClr val="FFFF00"/>
                </a:solidFill>
                <a:latin typeface="Courier New" panose="02070309020205020404" pitchFamily="49" charset="0"/>
                <a:cs typeface="Courier New" panose="02070309020205020404" pitchFamily="49" charset="0"/>
              </a:rPr>
              <a:t>newenc.out</a:t>
            </a:r>
            <a:endParaRPr lang="en-US" sz="1800">
              <a:solidFill>
                <a:srgbClr val="FFFF00"/>
              </a:solidFill>
              <a:latin typeface="Courier New" panose="02070309020205020404" pitchFamily="49" charset="0"/>
              <a:cs typeface="Courier New" panose="02070309020205020404" pitchFamily="49" charset="0"/>
            </a:endParaRPr>
          </a:p>
          <a:p>
            <a:r>
              <a:rPr lang="en-US" sz="1800">
                <a:solidFill>
                  <a:srgbClr val="FFFF00"/>
                </a:solidFill>
                <a:latin typeface="Courier New" panose="02070309020205020404" pitchFamily="49" charset="0"/>
                <a:cs typeface="Courier New" panose="02070309020205020404" pitchFamily="49" charset="0"/>
              </a:rPr>
              <a:t>$ </a:t>
            </a:r>
            <a:r>
              <a:rPr lang="en-US" sz="1800" err="1">
                <a:solidFill>
                  <a:srgbClr val="FFFF00"/>
                </a:solidFill>
                <a:latin typeface="Courier New" panose="02070309020205020404" pitchFamily="49" charset="0"/>
                <a:cs typeface="Courier New" panose="02070309020205020404" pitchFamily="49" charset="0"/>
              </a:rPr>
              <a:t>openssl</a:t>
            </a:r>
            <a:r>
              <a:rPr lang="en-US" sz="1800">
                <a:solidFill>
                  <a:srgbClr val="FFFF00"/>
                </a:solidFill>
                <a:latin typeface="Courier New" panose="02070309020205020404" pitchFamily="49" charset="0"/>
                <a:cs typeface="Courier New" panose="02070309020205020404" pitchFamily="49" charset="0"/>
              </a:rPr>
              <a:t> aes-256-cbc -d -in </a:t>
            </a:r>
            <a:r>
              <a:rPr lang="en-US" sz="1800" err="1">
                <a:solidFill>
                  <a:srgbClr val="FFFF00"/>
                </a:solidFill>
                <a:latin typeface="Courier New" panose="02070309020205020404" pitchFamily="49" charset="0"/>
                <a:cs typeface="Courier New" panose="02070309020205020404" pitchFamily="49" charset="0"/>
              </a:rPr>
              <a:t>newenc.out</a:t>
            </a:r>
            <a:r>
              <a:rPr lang="en-US" sz="1800">
                <a:solidFill>
                  <a:srgbClr val="FFFF00"/>
                </a:solidFill>
                <a:latin typeface="Courier New" panose="02070309020205020404" pitchFamily="49" charset="0"/>
                <a:cs typeface="Courier New" panose="02070309020205020404" pitchFamily="49" charset="0"/>
              </a:rPr>
              <a:t> -out newplain.txt</a:t>
            </a:r>
          </a:p>
          <a:p>
            <a:r>
              <a:rPr lang="en-US" sz="1800">
                <a:solidFill>
                  <a:srgbClr val="FFFF00"/>
                </a:solidFill>
                <a:latin typeface="Courier New" panose="02070309020205020404" pitchFamily="49" charset="0"/>
                <a:cs typeface="Courier New" panose="02070309020205020404" pitchFamily="49" charset="0"/>
              </a:rPr>
              <a:t>$ type newplain.txt</a:t>
            </a:r>
          </a:p>
        </p:txBody>
      </p:sp>
      <p:pic>
        <p:nvPicPr>
          <p:cNvPr id="6" name="Picture 5" descr="A black background with a black square&#10;&#10;Description automatically generated">
            <a:extLst>
              <a:ext uri="{FF2B5EF4-FFF2-40B4-BE49-F238E27FC236}">
                <a16:creationId xmlns:a16="http://schemas.microsoft.com/office/drawing/2014/main" id="{7F524729-E174-B59C-6FF6-60536C6EAD9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83461" y="1485073"/>
            <a:ext cx="1325880" cy="261033"/>
          </a:xfrm>
          <a:prstGeom prst="rect">
            <a:avLst/>
          </a:prstGeom>
        </p:spPr>
      </p:pic>
      <p:pic>
        <p:nvPicPr>
          <p:cNvPr id="9" name="Picture 8" descr="A logo for a company&#10;&#10;Description automatically generated">
            <a:extLst>
              <a:ext uri="{FF2B5EF4-FFF2-40B4-BE49-F238E27FC236}">
                <a16:creationId xmlns:a16="http://schemas.microsoft.com/office/drawing/2014/main" id="{D9573FE2-5CF6-2AE1-4748-550238989A57}"/>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20020" r="5765" b="31010"/>
          <a:stretch/>
        </p:blipFill>
        <p:spPr>
          <a:xfrm>
            <a:off x="5861929" y="1377431"/>
            <a:ext cx="1619250" cy="472440"/>
          </a:xfrm>
          <a:prstGeom prst="rect">
            <a:avLst/>
          </a:prstGeom>
        </p:spPr>
      </p:pic>
    </p:spTree>
    <p:extLst>
      <p:ext uri="{BB962C8B-B14F-4D97-AF65-F5344CB8AC3E}">
        <p14:creationId xmlns:p14="http://schemas.microsoft.com/office/powerpoint/2010/main" val="4285259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87C3D-48F6-4DE8-DAD9-8BABE5F02B22}"/>
              </a:ext>
            </a:extLst>
          </p:cNvPr>
          <p:cNvSpPr>
            <a:spLocks noGrp="1"/>
          </p:cNvSpPr>
          <p:nvPr>
            <p:ph type="title"/>
          </p:nvPr>
        </p:nvSpPr>
        <p:spPr/>
        <p:txBody>
          <a:bodyPr/>
          <a:lstStyle/>
          <a:p>
            <a:r>
              <a:rPr lang="en-US"/>
              <a:t>Practice: Encrypt with AES-256</a:t>
            </a:r>
          </a:p>
        </p:txBody>
      </p:sp>
      <p:sp>
        <p:nvSpPr>
          <p:cNvPr id="3" name="Content Placeholder 2">
            <a:extLst>
              <a:ext uri="{FF2B5EF4-FFF2-40B4-BE49-F238E27FC236}">
                <a16:creationId xmlns:a16="http://schemas.microsoft.com/office/drawing/2014/main" id="{309A637B-B774-94A5-1AC6-78F445032C56}"/>
              </a:ext>
            </a:extLst>
          </p:cNvPr>
          <p:cNvSpPr>
            <a:spLocks noGrp="1"/>
          </p:cNvSpPr>
          <p:nvPr>
            <p:ph idx="1"/>
          </p:nvPr>
        </p:nvSpPr>
        <p:spPr>
          <a:xfrm>
            <a:off x="360985" y="1180618"/>
            <a:ext cx="4039565" cy="3192519"/>
          </a:xfrm>
          <a:solidFill>
            <a:schemeClr val="tx1">
              <a:lumMod val="50000"/>
            </a:schemeClr>
          </a:solidFill>
        </p:spPr>
        <p:txBody>
          <a:bodyPr>
            <a:noAutofit/>
          </a:bodyPr>
          <a:lstStyle/>
          <a:p>
            <a:pPr marL="0" indent="0">
              <a:lnSpc>
                <a:spcPct val="100000"/>
              </a:lnSpc>
              <a:spcBef>
                <a:spcPts val="0"/>
              </a:spcBef>
              <a:buNone/>
            </a:pPr>
            <a:r>
              <a:rPr lang="en-US" sz="1200">
                <a:solidFill>
                  <a:srgbClr val="FFFF00"/>
                </a:solidFill>
                <a:latin typeface="Courier New" panose="02070309020205020404" pitchFamily="49" charset="0"/>
                <a:cs typeface="Courier New" panose="02070309020205020404" pitchFamily="49" charset="0"/>
              </a:rPr>
              <a:t>$ </a:t>
            </a:r>
            <a:r>
              <a:rPr lang="en-US" sz="1200" err="1">
                <a:solidFill>
                  <a:srgbClr val="FFFF00"/>
                </a:solidFill>
                <a:latin typeface="Courier New" panose="02070309020205020404" pitchFamily="49" charset="0"/>
                <a:cs typeface="Courier New" panose="02070309020205020404" pitchFamily="49" charset="0"/>
              </a:rPr>
              <a:t>openssl</a:t>
            </a:r>
            <a:r>
              <a:rPr lang="en-US" sz="1200">
                <a:solidFill>
                  <a:srgbClr val="FFFF00"/>
                </a:solidFill>
                <a:latin typeface="Courier New" panose="02070309020205020404" pitchFamily="49" charset="0"/>
                <a:cs typeface="Courier New" panose="02070309020205020404" pitchFamily="49" charset="0"/>
              </a:rPr>
              <a:t> aes-256-cbc -salt -in plain.txt -out </a:t>
            </a:r>
            <a:r>
              <a:rPr lang="en-US" sz="1200" err="1">
                <a:solidFill>
                  <a:srgbClr val="FFFF00"/>
                </a:solidFill>
                <a:latin typeface="Courier New" panose="02070309020205020404" pitchFamily="49" charset="0"/>
                <a:cs typeface="Courier New" panose="02070309020205020404" pitchFamily="49" charset="0"/>
              </a:rPr>
              <a:t>newenc.out</a:t>
            </a:r>
            <a:endParaRPr lang="en-US" sz="1200">
              <a:solidFill>
                <a:srgbClr val="FFFF00"/>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a:solidFill>
                  <a:srgbClr val="FFFF00"/>
                </a:solidFill>
                <a:latin typeface="Courier New" panose="02070309020205020404" pitchFamily="49" charset="0"/>
                <a:cs typeface="Courier New" panose="02070309020205020404" pitchFamily="49" charset="0"/>
              </a:rPr>
              <a:t>$ </a:t>
            </a:r>
            <a:r>
              <a:rPr lang="en-US" sz="1200" err="1">
                <a:solidFill>
                  <a:srgbClr val="FFFF00"/>
                </a:solidFill>
                <a:latin typeface="Courier New" panose="02070309020205020404" pitchFamily="49" charset="0"/>
                <a:cs typeface="Courier New" panose="02070309020205020404" pitchFamily="49" charset="0"/>
              </a:rPr>
              <a:t>openssl</a:t>
            </a:r>
            <a:r>
              <a:rPr lang="en-US" sz="1200">
                <a:solidFill>
                  <a:srgbClr val="FFFF00"/>
                </a:solidFill>
                <a:latin typeface="Courier New" panose="02070309020205020404" pitchFamily="49" charset="0"/>
                <a:cs typeface="Courier New" panose="02070309020205020404" pitchFamily="49" charset="0"/>
              </a:rPr>
              <a:t> aes-256-cbc -d -in </a:t>
            </a:r>
            <a:r>
              <a:rPr lang="en-US" sz="1200" err="1">
                <a:solidFill>
                  <a:srgbClr val="FFFF00"/>
                </a:solidFill>
                <a:latin typeface="Courier New" panose="02070309020205020404" pitchFamily="49" charset="0"/>
                <a:cs typeface="Courier New" panose="02070309020205020404" pitchFamily="49" charset="0"/>
              </a:rPr>
              <a:t>newenc.out</a:t>
            </a:r>
            <a:r>
              <a:rPr lang="en-US" sz="1200">
                <a:solidFill>
                  <a:srgbClr val="FFFF00"/>
                </a:solidFill>
                <a:latin typeface="Courier New" panose="02070309020205020404" pitchFamily="49" charset="0"/>
                <a:cs typeface="Courier New" panose="02070309020205020404" pitchFamily="49" charset="0"/>
              </a:rPr>
              <a:t> -out newplain.txt</a:t>
            </a:r>
          </a:p>
          <a:p>
            <a:pPr marL="0" indent="0">
              <a:lnSpc>
                <a:spcPct val="100000"/>
              </a:lnSpc>
              <a:spcBef>
                <a:spcPts val="0"/>
              </a:spcBef>
              <a:buNone/>
            </a:pPr>
            <a:r>
              <a:rPr lang="en-US" sz="1200">
                <a:solidFill>
                  <a:srgbClr val="FFFF00"/>
                </a:solidFill>
                <a:latin typeface="Courier New" panose="02070309020205020404" pitchFamily="49" charset="0"/>
                <a:cs typeface="Courier New" panose="02070309020205020404" pitchFamily="49" charset="0"/>
              </a:rPr>
              <a:t>enter aes-256-cbc decryption password:</a:t>
            </a:r>
          </a:p>
          <a:p>
            <a:pPr marL="0" indent="0">
              <a:lnSpc>
                <a:spcPct val="100000"/>
              </a:lnSpc>
              <a:spcBef>
                <a:spcPts val="0"/>
              </a:spcBef>
              <a:buNone/>
            </a:pPr>
            <a:r>
              <a:rPr lang="en-US" sz="1200">
                <a:solidFill>
                  <a:srgbClr val="FFFF00"/>
                </a:solidFill>
                <a:latin typeface="Courier New" panose="02070309020205020404" pitchFamily="49" charset="0"/>
                <a:cs typeface="Courier New" panose="02070309020205020404" pitchFamily="49" charset="0"/>
              </a:rPr>
              <a:t>*** WARNING : deprecated key derivation used.</a:t>
            </a:r>
          </a:p>
          <a:p>
            <a:pPr marL="0" indent="0">
              <a:lnSpc>
                <a:spcPct val="100000"/>
              </a:lnSpc>
              <a:spcBef>
                <a:spcPts val="0"/>
              </a:spcBef>
              <a:buNone/>
            </a:pPr>
            <a:r>
              <a:rPr lang="en-US" sz="1200">
                <a:solidFill>
                  <a:srgbClr val="FFFF00"/>
                </a:solidFill>
                <a:latin typeface="Courier New" panose="02070309020205020404" pitchFamily="49" charset="0"/>
                <a:cs typeface="Courier New" panose="02070309020205020404" pitchFamily="49" charset="0"/>
              </a:rPr>
              <a:t>Using -</a:t>
            </a:r>
            <a:r>
              <a:rPr lang="en-US" sz="1200" err="1">
                <a:solidFill>
                  <a:srgbClr val="FFFF00"/>
                </a:solidFill>
                <a:latin typeface="Courier New" panose="02070309020205020404" pitchFamily="49" charset="0"/>
                <a:cs typeface="Courier New" panose="02070309020205020404" pitchFamily="49" charset="0"/>
              </a:rPr>
              <a:t>iter</a:t>
            </a:r>
            <a:r>
              <a:rPr lang="en-US" sz="1200">
                <a:solidFill>
                  <a:srgbClr val="FFFF00"/>
                </a:solidFill>
                <a:latin typeface="Courier New" panose="02070309020205020404" pitchFamily="49" charset="0"/>
                <a:cs typeface="Courier New" panose="02070309020205020404" pitchFamily="49" charset="0"/>
              </a:rPr>
              <a:t> or -pbkdf2 would be better.</a:t>
            </a:r>
          </a:p>
          <a:p>
            <a:pPr marL="0" indent="0">
              <a:lnSpc>
                <a:spcPct val="100000"/>
              </a:lnSpc>
              <a:spcBef>
                <a:spcPts val="0"/>
              </a:spcBef>
              <a:buNone/>
            </a:pPr>
            <a:r>
              <a:rPr lang="en-US" sz="1200">
                <a:solidFill>
                  <a:srgbClr val="FFFF00"/>
                </a:solidFill>
                <a:latin typeface="Courier New" panose="02070309020205020404" pitchFamily="49" charset="0"/>
                <a:cs typeface="Courier New" panose="02070309020205020404" pitchFamily="49" charset="0"/>
              </a:rPr>
              <a:t>$ type newplain.txt</a:t>
            </a:r>
          </a:p>
          <a:p>
            <a:pPr marL="0" indent="0">
              <a:lnSpc>
                <a:spcPct val="100000"/>
              </a:lnSpc>
              <a:spcBef>
                <a:spcPts val="0"/>
              </a:spcBef>
              <a:buNone/>
            </a:pPr>
            <a:r>
              <a:rPr lang="en-US" sz="1200">
                <a:solidFill>
                  <a:srgbClr val="FFFF00"/>
                </a:solidFill>
                <a:latin typeface="Courier New" panose="02070309020205020404" pitchFamily="49" charset="0"/>
                <a:cs typeface="Courier New" panose="02070309020205020404" pitchFamily="49" charset="0"/>
              </a:rPr>
              <a:t>Hello Code Sinaia 2024!</a:t>
            </a:r>
          </a:p>
          <a:p>
            <a:pPr marL="0" indent="0">
              <a:lnSpc>
                <a:spcPct val="100000"/>
              </a:lnSpc>
              <a:spcBef>
                <a:spcPts val="0"/>
              </a:spcBef>
              <a:buNone/>
            </a:pPr>
            <a:r>
              <a:rPr lang="en-US" sz="1200">
                <a:solidFill>
                  <a:srgbClr val="FFFF00"/>
                </a:solidFill>
                <a:latin typeface="Courier New" panose="02070309020205020404" pitchFamily="49" charset="0"/>
                <a:cs typeface="Courier New" panose="02070309020205020404" pitchFamily="49" charset="0"/>
              </a:rPr>
              <a:t>$ fc plain.txt newplain.txt</a:t>
            </a:r>
          </a:p>
          <a:p>
            <a:pPr marL="0" indent="0">
              <a:lnSpc>
                <a:spcPct val="100000"/>
              </a:lnSpc>
              <a:spcBef>
                <a:spcPts val="0"/>
              </a:spcBef>
              <a:buNone/>
            </a:pPr>
            <a:r>
              <a:rPr lang="en-US" sz="1200">
                <a:solidFill>
                  <a:srgbClr val="FFFF00"/>
                </a:solidFill>
                <a:latin typeface="Courier New" panose="02070309020205020404" pitchFamily="49" charset="0"/>
                <a:cs typeface="Courier New" panose="02070309020205020404" pitchFamily="49" charset="0"/>
              </a:rPr>
              <a:t>Comparing files plain.txt and NEWPLAIN.TXT</a:t>
            </a:r>
          </a:p>
          <a:p>
            <a:pPr marL="0" indent="0">
              <a:lnSpc>
                <a:spcPct val="100000"/>
              </a:lnSpc>
              <a:spcBef>
                <a:spcPts val="0"/>
              </a:spcBef>
              <a:buNone/>
            </a:pPr>
            <a:r>
              <a:rPr lang="en-US" sz="1200">
                <a:solidFill>
                  <a:srgbClr val="FFFF00"/>
                </a:solidFill>
                <a:latin typeface="Courier New" panose="02070309020205020404" pitchFamily="49" charset="0"/>
                <a:cs typeface="Courier New" panose="02070309020205020404" pitchFamily="49" charset="0"/>
              </a:rPr>
              <a:t>FC: no differences encountered</a:t>
            </a:r>
          </a:p>
          <a:p>
            <a:pPr marL="0" indent="0">
              <a:lnSpc>
                <a:spcPct val="100000"/>
              </a:lnSpc>
              <a:spcBef>
                <a:spcPts val="0"/>
              </a:spcBef>
              <a:buNone/>
            </a:pPr>
            <a:endParaRPr lang="en-US" sz="1200">
              <a:solidFill>
                <a:srgbClr val="FFFF00"/>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a:solidFill>
                  <a:srgbClr val="FFFF00"/>
                </a:solidFill>
                <a:latin typeface="Courier New" panose="02070309020205020404" pitchFamily="49" charset="0"/>
                <a:cs typeface="Courier New" panose="02070309020205020404" pitchFamily="49" charset="0"/>
              </a:rPr>
              <a:t>$ type </a:t>
            </a:r>
            <a:r>
              <a:rPr lang="en-US" sz="1200" err="1">
                <a:solidFill>
                  <a:srgbClr val="FFFF00"/>
                </a:solidFill>
                <a:latin typeface="Courier New" panose="02070309020205020404" pitchFamily="49" charset="0"/>
                <a:cs typeface="Courier New" panose="02070309020205020404" pitchFamily="49" charset="0"/>
              </a:rPr>
              <a:t>newenc.out</a:t>
            </a:r>
            <a:endParaRPr lang="en-US" sz="1200">
              <a:solidFill>
                <a:srgbClr val="FFFF00"/>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err="1">
                <a:solidFill>
                  <a:srgbClr val="FFFF00"/>
                </a:solidFill>
                <a:latin typeface="Courier New" panose="02070309020205020404" pitchFamily="49" charset="0"/>
                <a:cs typeface="Courier New" panose="02070309020205020404" pitchFamily="49" charset="0"/>
              </a:rPr>
              <a:t>Salted__Æ;J</a:t>
            </a:r>
            <a:r>
              <a:rPr lang="en-US" sz="1200">
                <a:solidFill>
                  <a:srgbClr val="FFFF00"/>
                </a:solidFill>
                <a:latin typeface="Courier New" panose="02070309020205020404" pitchFamily="49" charset="0"/>
                <a:cs typeface="Courier New" panose="02070309020205020404" pitchFamily="49" charset="0"/>
              </a:rPr>
              <a:t>º</a:t>
            </a:r>
            <a:r>
              <a:rPr lang="el-GR" sz="1200">
                <a:solidFill>
                  <a:srgbClr val="FFFF00"/>
                </a:solidFill>
                <a:latin typeface="Courier New" panose="02070309020205020404" pitchFamily="49" charset="0"/>
                <a:cs typeface="Courier New" panose="02070309020205020404" pitchFamily="49" charset="0"/>
              </a:rPr>
              <a:t>α\₧·'"</a:t>
            </a:r>
            <a:r>
              <a:rPr lang="en-US" sz="1200">
                <a:solidFill>
                  <a:srgbClr val="FFFF00"/>
                </a:solidFill>
                <a:latin typeface="Courier New" panose="02070309020205020404" pitchFamily="49" charset="0"/>
                <a:cs typeface="Courier New" panose="02070309020205020404" pitchFamily="49" charset="0"/>
              </a:rPr>
              <a:t>Fi</a:t>
            </a:r>
            <a:r>
              <a:rPr lang="el-GR" sz="1200">
                <a:solidFill>
                  <a:srgbClr val="FFFF00"/>
                </a:solidFill>
                <a:latin typeface="Courier New" panose="02070309020205020404" pitchFamily="49" charset="0"/>
                <a:cs typeface="Courier New" panose="02070309020205020404" pitchFamily="49" charset="0"/>
              </a:rPr>
              <a:t>δ</a:t>
            </a:r>
            <a:r>
              <a:rPr lang="en-US" sz="1200">
                <a:solidFill>
                  <a:srgbClr val="FFFF00"/>
                </a:solidFill>
                <a:latin typeface="Courier New" panose="02070309020205020404" pitchFamily="49" charset="0"/>
                <a:cs typeface="Courier New" panose="02070309020205020404" pitchFamily="49" charset="0"/>
              </a:rPr>
              <a:t>S</a:t>
            </a:r>
          </a:p>
        </p:txBody>
      </p:sp>
      <p:sp>
        <p:nvSpPr>
          <p:cNvPr id="5" name="Speech Bubble: Rectangle 4">
            <a:extLst>
              <a:ext uri="{FF2B5EF4-FFF2-40B4-BE49-F238E27FC236}">
                <a16:creationId xmlns:a16="http://schemas.microsoft.com/office/drawing/2014/main" id="{BCA309B9-B52D-7D85-B9A8-CF7ADE282BC5}"/>
              </a:ext>
            </a:extLst>
          </p:cNvPr>
          <p:cNvSpPr/>
          <p:nvPr/>
        </p:nvSpPr>
        <p:spPr>
          <a:xfrm>
            <a:off x="4856256" y="1066137"/>
            <a:ext cx="2045989" cy="546904"/>
          </a:xfrm>
          <a:prstGeom prst="wedgeRectCallout">
            <a:avLst>
              <a:gd name="adj1" fmla="val -247652"/>
              <a:gd name="adj2" fmla="val 5275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100">
                <a:solidFill>
                  <a:srgbClr val="FFFFFF"/>
                </a:solidFill>
                <a:latin typeface="IntelOne Display Regular"/>
              </a:rPr>
              <a:t>What is the salt?</a:t>
            </a:r>
          </a:p>
        </p:txBody>
      </p:sp>
      <p:sp>
        <p:nvSpPr>
          <p:cNvPr id="6" name="TextBox 5">
            <a:extLst>
              <a:ext uri="{FF2B5EF4-FFF2-40B4-BE49-F238E27FC236}">
                <a16:creationId xmlns:a16="http://schemas.microsoft.com/office/drawing/2014/main" id="{FCCF9B57-963D-2019-2BD2-BE7BACDE7A34}"/>
              </a:ext>
            </a:extLst>
          </p:cNvPr>
          <p:cNvSpPr txBox="1"/>
          <p:nvPr/>
        </p:nvSpPr>
        <p:spPr>
          <a:xfrm>
            <a:off x="4668215" y="2092124"/>
            <a:ext cx="4018585" cy="2377574"/>
          </a:xfrm>
          <a:prstGeom prst="rect">
            <a:avLst/>
          </a:prstGeom>
          <a:noFill/>
        </p:spPr>
        <p:txBody>
          <a:bodyPr wrap="square" rtlCol="0">
            <a:spAutoFit/>
          </a:bodyPr>
          <a:lstStyle/>
          <a:p>
            <a:pPr defTabSz="685800"/>
            <a:endParaRPr lang="en-US" sz="1350">
              <a:solidFill>
                <a:srgbClr val="525252"/>
              </a:solidFill>
              <a:latin typeface="IntelOne Display Regular"/>
            </a:endParaRPr>
          </a:p>
          <a:p>
            <a:pPr defTabSz="685800"/>
            <a:r>
              <a:rPr lang="en-US">
                <a:solidFill>
                  <a:srgbClr val="525252"/>
                </a:solidFill>
                <a:latin typeface="Arial" panose="020B0604020202020204" pitchFamily="34" charset="0"/>
                <a:cs typeface="Arial" panose="020B0604020202020204" pitchFamily="34" charset="0"/>
              </a:rPr>
              <a:t>Pentru protectie de atacuri bruteforce cu “rainbow tables” (tabele de hash-uri pentru cele mai populare parole)</a:t>
            </a:r>
          </a:p>
          <a:p>
            <a:pPr defTabSz="685800"/>
            <a:endParaRPr lang="en-US">
              <a:solidFill>
                <a:srgbClr val="525252"/>
              </a:solidFill>
              <a:latin typeface="Arial" panose="020B0604020202020204" pitchFamily="34" charset="0"/>
              <a:cs typeface="Arial" panose="020B0604020202020204" pitchFamily="34" charset="0"/>
            </a:endParaRPr>
          </a:p>
          <a:p>
            <a:pPr defTabSz="685800"/>
            <a:r>
              <a:rPr lang="en-US">
                <a:solidFill>
                  <a:srgbClr val="7030A0"/>
                </a:solidFill>
                <a:highlight>
                  <a:srgbClr val="FFFF00"/>
                </a:highlight>
                <a:latin typeface="Arial" panose="020B0604020202020204" pitchFamily="34" charset="0"/>
                <a:cs typeface="Arial" panose="020B0604020202020204" pitchFamily="34" charset="0"/>
              </a:rPr>
              <a:t>se stocheaza [Salt, hash (pwd + salt)] </a:t>
            </a:r>
          </a:p>
          <a:p>
            <a:pPr defTabSz="685800"/>
            <a:r>
              <a:rPr lang="en-US">
                <a:solidFill>
                  <a:srgbClr val="7030A0"/>
                </a:solidFill>
                <a:highlight>
                  <a:srgbClr val="FFFF00"/>
                </a:highlight>
                <a:latin typeface="Arial" panose="020B0604020202020204" pitchFamily="34" charset="0"/>
                <a:cs typeface="Arial" panose="020B0604020202020204" pitchFamily="34" charset="0"/>
              </a:rPr>
              <a:t>	in loc de [hash (pwd)]</a:t>
            </a:r>
          </a:p>
          <a:p>
            <a:pPr defTabSz="685800"/>
            <a:endParaRPr lang="en-US" sz="1350">
              <a:solidFill>
                <a:srgbClr val="525252"/>
              </a:solidFill>
              <a:latin typeface="IntelOne Display Regular"/>
            </a:endParaRPr>
          </a:p>
          <a:p>
            <a:pPr defTabSz="685800"/>
            <a:endParaRPr lang="en-US" sz="1350">
              <a:solidFill>
                <a:srgbClr val="525252"/>
              </a:solidFill>
              <a:latin typeface="IntelOne Display Regular"/>
            </a:endParaRPr>
          </a:p>
        </p:txBody>
      </p:sp>
      <p:pic>
        <p:nvPicPr>
          <p:cNvPr id="2050" name="Picture 2" descr="Salt pile">
            <a:extLst>
              <a:ext uri="{FF2B5EF4-FFF2-40B4-BE49-F238E27FC236}">
                <a16:creationId xmlns:a16="http://schemas.microsoft.com/office/drawing/2014/main" id="{496D9651-16D7-E3C4-D22F-FA1DB805E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1896" y="766049"/>
            <a:ext cx="1214438"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882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DF-165A-3EFB-0F6E-6225DD1D01B7}"/>
              </a:ext>
            </a:extLst>
          </p:cNvPr>
          <p:cNvSpPr>
            <a:spLocks noGrp="1"/>
          </p:cNvSpPr>
          <p:nvPr>
            <p:ph type="title"/>
          </p:nvPr>
        </p:nvSpPr>
        <p:spPr/>
        <p:txBody>
          <a:bodyPr/>
          <a:lstStyle/>
          <a:p>
            <a:r>
              <a:rPr lang="en-US"/>
              <a:t>Practice: Where is the salt?</a:t>
            </a:r>
          </a:p>
        </p:txBody>
      </p:sp>
      <p:graphicFrame>
        <p:nvGraphicFramePr>
          <p:cNvPr id="5" name="Content Placeholder 4">
            <a:extLst>
              <a:ext uri="{FF2B5EF4-FFF2-40B4-BE49-F238E27FC236}">
                <a16:creationId xmlns:a16="http://schemas.microsoft.com/office/drawing/2014/main" id="{C75DE417-0DFD-30CB-A5BD-3718A4DA2085}"/>
              </a:ext>
            </a:extLst>
          </p:cNvPr>
          <p:cNvGraphicFramePr>
            <a:graphicFrameLocks noGrp="1"/>
          </p:cNvGraphicFramePr>
          <p:nvPr>
            <p:ph idx="1"/>
          </p:nvPr>
        </p:nvGraphicFramePr>
        <p:xfrm>
          <a:off x="1116629" y="1645920"/>
          <a:ext cx="5206842" cy="1388745"/>
        </p:xfrm>
        <a:graphic>
          <a:graphicData uri="http://schemas.openxmlformats.org/drawingml/2006/table">
            <a:tbl>
              <a:tblPr/>
              <a:tblGrid>
                <a:gridCol w="212360">
                  <a:extLst>
                    <a:ext uri="{9D8B030D-6E8A-4147-A177-3AD203B41FA5}">
                      <a16:colId xmlns:a16="http://schemas.microsoft.com/office/drawing/2014/main" val="199053576"/>
                    </a:ext>
                  </a:extLst>
                </a:gridCol>
                <a:gridCol w="4994482">
                  <a:extLst>
                    <a:ext uri="{9D8B030D-6E8A-4147-A177-3AD203B41FA5}">
                      <a16:colId xmlns:a16="http://schemas.microsoft.com/office/drawing/2014/main" val="3966843987"/>
                    </a:ext>
                  </a:extLst>
                </a:gridCol>
              </a:tblGrid>
              <a:tr h="1388745">
                <a:tc>
                  <a:txBody>
                    <a:bodyPr/>
                    <a:lstStyle/>
                    <a:p>
                      <a:pPr algn="r" fontAlgn="base"/>
                      <a:r>
                        <a:rPr lang="en-US" sz="1000" b="0" i="0">
                          <a:solidFill>
                            <a:srgbClr val="FFFF00"/>
                          </a:solidFill>
                          <a:effectLst/>
                          <a:latin typeface="Consolas" panose="020B0609020204030204" pitchFamily="49" charset="0"/>
                        </a:rPr>
                        <a:t>1</a:t>
                      </a:r>
                    </a:p>
                    <a:p>
                      <a:pPr algn="r" fontAlgn="base"/>
                      <a:r>
                        <a:rPr lang="en-US" sz="1000" b="0" i="0">
                          <a:solidFill>
                            <a:srgbClr val="FFFF00"/>
                          </a:solidFill>
                          <a:effectLst/>
                          <a:latin typeface="Consolas" panose="020B0609020204030204" pitchFamily="49" charset="0"/>
                        </a:rPr>
                        <a:t>2</a:t>
                      </a:r>
                    </a:p>
                    <a:p>
                      <a:pPr algn="r" fontAlgn="base"/>
                      <a:r>
                        <a:rPr lang="en-US" sz="1000" b="0" i="0">
                          <a:solidFill>
                            <a:srgbClr val="FFFF00"/>
                          </a:solidFill>
                          <a:effectLst/>
                          <a:latin typeface="Consolas" panose="020B0609020204030204" pitchFamily="49" charset="0"/>
                        </a:rPr>
                        <a:t>3</a:t>
                      </a:r>
                    </a:p>
                    <a:p>
                      <a:pPr algn="r" fontAlgn="base"/>
                      <a:r>
                        <a:rPr lang="en-US" sz="1000" b="0" i="0">
                          <a:solidFill>
                            <a:srgbClr val="FFFF00"/>
                          </a:solidFill>
                          <a:effectLst/>
                          <a:latin typeface="Consolas" panose="020B0609020204030204" pitchFamily="49" charset="0"/>
                        </a:rPr>
                        <a:t>4</a:t>
                      </a:r>
                    </a:p>
                    <a:p>
                      <a:pPr algn="r" fontAlgn="base"/>
                      <a:r>
                        <a:rPr lang="en-US" sz="1000" b="0" i="0">
                          <a:solidFill>
                            <a:srgbClr val="FFFF00"/>
                          </a:solidFill>
                          <a:effectLst/>
                          <a:latin typeface="Consolas" panose="020B0609020204030204" pitchFamily="49" charset="0"/>
                        </a:rPr>
                        <a:t>5</a:t>
                      </a:r>
                    </a:p>
                    <a:p>
                      <a:pPr algn="r" fontAlgn="base"/>
                      <a:r>
                        <a:rPr lang="en-US" sz="1000" b="0" i="0">
                          <a:solidFill>
                            <a:srgbClr val="FFFF00"/>
                          </a:solidFill>
                          <a:effectLst/>
                          <a:latin typeface="Consolas" panose="020B0609020204030204" pitchFamily="49" charset="0"/>
                        </a:rPr>
                        <a:t>6</a:t>
                      </a:r>
                    </a:p>
                    <a:p>
                      <a:pPr algn="r" fontAlgn="base"/>
                      <a:r>
                        <a:rPr lang="en-US" sz="1000" b="0" i="0">
                          <a:solidFill>
                            <a:srgbClr val="FFFF00"/>
                          </a:solidFill>
                          <a:effectLst/>
                          <a:latin typeface="Consolas" panose="020B0609020204030204" pitchFamily="49" charset="0"/>
                        </a:rPr>
                        <a:t>7</a:t>
                      </a:r>
                    </a:p>
                    <a:p>
                      <a:pPr algn="r" fontAlgn="base"/>
                      <a:r>
                        <a:rPr lang="en-US" sz="1000" b="0" i="0">
                          <a:solidFill>
                            <a:srgbClr val="FFFF00"/>
                          </a:solidFill>
                          <a:effectLst/>
                          <a:latin typeface="Consolas" panose="020B0609020204030204" pitchFamily="49" charset="0"/>
                        </a:rPr>
                        <a:t>8</a:t>
                      </a:r>
                    </a:p>
                    <a:p>
                      <a:pPr algn="r" fontAlgn="base"/>
                      <a:r>
                        <a:rPr lang="en-US" sz="1000" b="0" i="0">
                          <a:solidFill>
                            <a:srgbClr val="FFFF00"/>
                          </a:solidFill>
                          <a:effectLst/>
                          <a:latin typeface="Consolas" panose="020B0609020204030204" pitchFamily="49" charset="0"/>
                        </a:rPr>
                        <a:t>9</a:t>
                      </a:r>
                    </a:p>
                  </a:txBody>
                  <a:tcPr marL="71438" marR="0" marT="0" marB="0" anchor="ctr">
                    <a:lnL>
                      <a:noFill/>
                    </a:lnL>
                    <a:lnR w="6350" cap="flat" cmpd="sng" algn="ctr">
                      <a:solidFill>
                        <a:srgbClr val="CCCCCC"/>
                      </a:solidFill>
                      <a:prstDash val="solid"/>
                      <a:round/>
                      <a:headEnd type="none" w="med" len="med"/>
                      <a:tailEnd type="none" w="med" len="med"/>
                    </a:lnR>
                    <a:lnT>
                      <a:noFill/>
                    </a:lnT>
                    <a:lnB>
                      <a:noFill/>
                    </a:lnB>
                    <a:solidFill>
                      <a:schemeClr val="tx1"/>
                    </a:solidFill>
                  </a:tcPr>
                </a:tc>
                <a:tc>
                  <a:txBody>
                    <a:bodyPr/>
                    <a:lstStyle/>
                    <a:p>
                      <a:pPr algn="l" fontAlgn="base"/>
                      <a:r>
                        <a:rPr lang="en-US" sz="1000" b="0" i="0">
                          <a:solidFill>
                            <a:srgbClr val="FFFF00"/>
                          </a:solidFill>
                          <a:effectLst/>
                          <a:latin typeface="Consolas" panose="020B0609020204030204" pitchFamily="49" charset="0"/>
                        </a:rPr>
                        <a:t>int VerifyAdmin(char *password)</a:t>
                      </a:r>
                    </a:p>
                    <a:p>
                      <a:pPr algn="l" fontAlgn="base"/>
                      <a:r>
                        <a:rPr lang="en-US" sz="1000" b="0" i="0">
                          <a:solidFill>
                            <a:srgbClr val="FFFF00"/>
                          </a:solidFill>
                          <a:effectLst/>
                          <a:latin typeface="Consolas" panose="020B0609020204030204" pitchFamily="49" charset="0"/>
                        </a:rPr>
                        <a:t>{</a:t>
                      </a:r>
                    </a:p>
                    <a:p>
                      <a:pPr algn="l" fontAlgn="base"/>
                      <a:r>
                        <a:rPr lang="en-US" sz="1000" b="0" i="0">
                          <a:solidFill>
                            <a:srgbClr val="FFFF00"/>
                          </a:solidFill>
                          <a:effectLst/>
                          <a:latin typeface="Consolas" panose="020B0609020204030204" pitchFamily="49" charset="0"/>
                        </a:rPr>
                        <a:t>    if (strcmp(SHA1(password), password_SHA1)) {</a:t>
                      </a:r>
                    </a:p>
                    <a:p>
                      <a:pPr algn="l" fontAlgn="base"/>
                      <a:r>
                        <a:rPr lang="en-US" sz="1000" b="0" i="0">
                          <a:solidFill>
                            <a:srgbClr val="FFFF00"/>
                          </a:solidFill>
                          <a:effectLst/>
                          <a:latin typeface="Consolas" panose="020B0609020204030204" pitchFamily="49" charset="0"/>
                        </a:rPr>
                        <a:t>        printf("Incorrect Password!\n");</a:t>
                      </a:r>
                    </a:p>
                    <a:p>
                      <a:pPr algn="l" fontAlgn="base"/>
                      <a:r>
                        <a:rPr lang="en-US" sz="1000" b="0" i="0">
                          <a:solidFill>
                            <a:srgbClr val="FFFF00"/>
                          </a:solidFill>
                          <a:effectLst/>
                          <a:latin typeface="Consolas" panose="020B0609020204030204" pitchFamily="49" charset="0"/>
                        </a:rPr>
                        <a:t>        return(0);</a:t>
                      </a:r>
                    </a:p>
                    <a:p>
                      <a:pPr algn="l" fontAlgn="base"/>
                      <a:r>
                        <a:rPr lang="en-US" sz="1000" b="0" i="0">
                          <a:solidFill>
                            <a:srgbClr val="FFFF00"/>
                          </a:solidFill>
                          <a:effectLst/>
                          <a:latin typeface="Consolas" panose="020B0609020204030204" pitchFamily="49" charset="0"/>
                        </a:rPr>
                        <a:t>    }</a:t>
                      </a:r>
                    </a:p>
                    <a:p>
                      <a:pPr algn="l" fontAlgn="base"/>
                      <a:r>
                        <a:rPr lang="en-US" sz="1000" b="0" i="0">
                          <a:solidFill>
                            <a:srgbClr val="FFFF00"/>
                          </a:solidFill>
                          <a:effectLst/>
                          <a:latin typeface="Consolas" panose="020B0609020204030204" pitchFamily="49" charset="0"/>
                        </a:rPr>
                        <a:t>    printf("Entering Diagnostic Mode...\n");</a:t>
                      </a:r>
                    </a:p>
                    <a:p>
                      <a:pPr algn="l" fontAlgn="base"/>
                      <a:r>
                        <a:rPr lang="en-US" sz="1000" b="0" i="0">
                          <a:solidFill>
                            <a:srgbClr val="FFFF00"/>
                          </a:solidFill>
                          <a:effectLst/>
                          <a:latin typeface="Consolas" panose="020B0609020204030204" pitchFamily="49" charset="0"/>
                        </a:rPr>
                        <a:t>    return(1);</a:t>
                      </a:r>
                    </a:p>
                    <a:p>
                      <a:pPr algn="l" fontAlgn="base"/>
                      <a:r>
                        <a:rPr lang="en-US" sz="1000" b="0" i="0">
                          <a:solidFill>
                            <a:srgbClr val="FFFF00"/>
                          </a:solidFill>
                          <a:effectLst/>
                          <a:latin typeface="Consolas" panose="020B0609020204030204" pitchFamily="49" charset="0"/>
                        </a:rPr>
                        <a:t>}</a:t>
                      </a:r>
                    </a:p>
                  </a:txBody>
                  <a:tcPr marL="0" marR="0" marT="0" marB="0" anchor="ctr">
                    <a:lnL w="6350" cap="flat" cmpd="sng" algn="ctr">
                      <a:solidFill>
                        <a:srgbClr val="CCCCCC"/>
                      </a:solidFill>
                      <a:prstDash val="solid"/>
                      <a:round/>
                      <a:headEnd type="none" w="med" len="med"/>
                      <a:tailEnd type="none" w="med" len="med"/>
                    </a:lnL>
                    <a:lnR>
                      <a:noFill/>
                    </a:lnR>
                    <a:lnT>
                      <a:noFill/>
                    </a:lnT>
                    <a:lnB>
                      <a:noFill/>
                    </a:lnB>
                    <a:solidFill>
                      <a:schemeClr val="tx1"/>
                    </a:solidFill>
                  </a:tcPr>
                </a:tc>
                <a:extLst>
                  <a:ext uri="{0D108BD9-81ED-4DB2-BD59-A6C34878D82A}">
                    <a16:rowId xmlns:a16="http://schemas.microsoft.com/office/drawing/2014/main" val="1531846472"/>
                  </a:ext>
                </a:extLst>
              </a:tr>
            </a:tbl>
          </a:graphicData>
        </a:graphic>
      </p:graphicFrame>
      <p:sp>
        <p:nvSpPr>
          <p:cNvPr id="6" name="Rectangle 2">
            <a:extLst>
              <a:ext uri="{FF2B5EF4-FFF2-40B4-BE49-F238E27FC236}">
                <a16:creationId xmlns:a16="http://schemas.microsoft.com/office/drawing/2014/main" id="{4CC06A54-91A7-7972-D516-8A706FE5B65C}"/>
              </a:ext>
            </a:extLst>
          </p:cNvPr>
          <p:cNvSpPr>
            <a:spLocks noChangeArrowheads="1"/>
          </p:cNvSpPr>
          <p:nvPr/>
        </p:nvSpPr>
        <p:spPr bwMode="auto">
          <a:xfrm>
            <a:off x="415518" y="1066137"/>
            <a:ext cx="8099833" cy="4154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fontAlgn="t"/>
            <a:r>
              <a:rPr lang="en-US" altLang="en-US" sz="1350">
                <a:solidFill>
                  <a:srgbClr val="4C4C4C"/>
                </a:solidFill>
                <a:latin typeface="-apple-system"/>
              </a:rPr>
              <a:t>The code below verifies a password by comparing it to a stored hash value.</a:t>
            </a:r>
            <a:r>
              <a:rPr lang="en-US" altLang="en-US" sz="1350">
                <a:solidFill>
                  <a:srgbClr val="172B4D"/>
                </a:solidFill>
                <a:latin typeface="-apple-system"/>
              </a:rPr>
              <a:t> </a:t>
            </a:r>
            <a:r>
              <a:rPr lang="en-US" altLang="en-US" sz="1350">
                <a:solidFill>
                  <a:srgbClr val="4C4C4C"/>
                </a:solidFill>
                <a:latin typeface="-apple-system"/>
              </a:rPr>
              <a:t>There is a vulnerability in the system. Can you spot this vulnerability? How would you fix it?</a:t>
            </a:r>
            <a:endParaRPr lang="en-US" altLang="en-US" sz="3000">
              <a:solidFill>
                <a:srgbClr val="525252"/>
              </a:solidFill>
            </a:endParaRPr>
          </a:p>
        </p:txBody>
      </p:sp>
      <p:sp>
        <p:nvSpPr>
          <p:cNvPr id="9" name="TextBox 8">
            <a:extLst>
              <a:ext uri="{FF2B5EF4-FFF2-40B4-BE49-F238E27FC236}">
                <a16:creationId xmlns:a16="http://schemas.microsoft.com/office/drawing/2014/main" id="{DBEFEF94-5AA0-0857-0F29-F53D059F8F80}"/>
              </a:ext>
            </a:extLst>
          </p:cNvPr>
          <p:cNvSpPr txBox="1"/>
          <p:nvPr/>
        </p:nvSpPr>
        <p:spPr>
          <a:xfrm>
            <a:off x="606087" y="3627240"/>
            <a:ext cx="7718693" cy="923330"/>
          </a:xfrm>
          <a:prstGeom prst="rect">
            <a:avLst/>
          </a:prstGeom>
          <a:noFill/>
        </p:spPr>
        <p:txBody>
          <a:bodyPr wrap="square">
            <a:spAutoFit/>
          </a:bodyPr>
          <a:lstStyle/>
          <a:p>
            <a:pPr defTabSz="685800"/>
            <a:r>
              <a:rPr lang="en-US" sz="1350">
                <a:solidFill>
                  <a:srgbClr val="0052CC"/>
                </a:solidFill>
                <a:latin typeface="-apple-system"/>
              </a:rPr>
              <a:t>Real-life vulnerability in LinkedIn, resulting in information leakage and a $5m law suit: </a:t>
            </a:r>
            <a:r>
              <a:rPr lang="en-US" sz="1350">
                <a:solidFill>
                  <a:srgbClr val="333333"/>
                </a:solidFill>
                <a:latin typeface="-apple-system"/>
              </a:rPr>
              <a:t>“… despite its contractual obligation to use best practices in storing user data, LinkedIn failed to utilize basic industry standard encryption methods. In particular, LinkedIn failed to adequately protect user data because it stored passwords in </a:t>
            </a:r>
            <a:r>
              <a:rPr lang="en-US" sz="1350" b="1">
                <a:solidFill>
                  <a:srgbClr val="333333"/>
                </a:solidFill>
                <a:highlight>
                  <a:srgbClr val="FFFF00"/>
                </a:highlight>
                <a:latin typeface="-apple-system"/>
              </a:rPr>
              <a:t>unsalted</a:t>
            </a:r>
            <a:r>
              <a:rPr lang="en-US" sz="1350">
                <a:solidFill>
                  <a:srgbClr val="333333"/>
                </a:solidFill>
                <a:highlight>
                  <a:srgbClr val="FFFF00"/>
                </a:highlight>
                <a:latin typeface="-apple-system"/>
              </a:rPr>
              <a:t> </a:t>
            </a:r>
            <a:r>
              <a:rPr lang="en-US" sz="1350" b="1">
                <a:solidFill>
                  <a:srgbClr val="333333"/>
                </a:solidFill>
                <a:highlight>
                  <a:srgbClr val="FFFF00"/>
                </a:highlight>
                <a:latin typeface="-apple-system"/>
              </a:rPr>
              <a:t>SHA1 </a:t>
            </a:r>
            <a:r>
              <a:rPr lang="en-US" sz="1350">
                <a:solidFill>
                  <a:srgbClr val="333333"/>
                </a:solidFill>
                <a:latin typeface="-apple-system"/>
              </a:rPr>
              <a:t>hashed format.“ </a:t>
            </a:r>
            <a:r>
              <a:rPr lang="en-US" sz="1350">
                <a:solidFill>
                  <a:srgbClr val="0052CC"/>
                </a:solidFill>
                <a:latin typeface="-apple-system"/>
                <a:hlinkClick r:id="rId3"/>
              </a:rPr>
              <a:t>Read more</a:t>
            </a:r>
            <a:endParaRPr lang="en-US" sz="1350">
              <a:solidFill>
                <a:srgbClr val="525252"/>
              </a:solidFill>
              <a:latin typeface="IntelOne Display Regular"/>
            </a:endParaRPr>
          </a:p>
        </p:txBody>
      </p:sp>
    </p:spTree>
    <p:extLst>
      <p:ext uri="{BB962C8B-B14F-4D97-AF65-F5344CB8AC3E}">
        <p14:creationId xmlns:p14="http://schemas.microsoft.com/office/powerpoint/2010/main" val="110186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altLang="en-US">
                <a:cs typeface="Calibri" panose="020F0502020204030204" pitchFamily="34" charset="0"/>
              </a:rPr>
              <a:t>Symmetric Encryption Algorithms</a:t>
            </a:r>
            <a:endParaRPr lang="en-US" sz="3300"/>
          </a:p>
        </p:txBody>
      </p:sp>
      <p:sp>
        <p:nvSpPr>
          <p:cNvPr id="3" name="Content Placeholder 2">
            <a:extLst>
              <a:ext uri="{FF2B5EF4-FFF2-40B4-BE49-F238E27FC236}">
                <a16:creationId xmlns:a16="http://schemas.microsoft.com/office/drawing/2014/main" id="{56A90723-F061-E5EC-E635-99EB1C6136E5}"/>
              </a:ext>
            </a:extLst>
          </p:cNvPr>
          <p:cNvSpPr>
            <a:spLocks noGrp="1"/>
          </p:cNvSpPr>
          <p:nvPr>
            <p:ph sz="half" idx="1"/>
          </p:nvPr>
        </p:nvSpPr>
        <p:spPr/>
        <p:txBody>
          <a:bodyPr>
            <a:normAutofit fontScale="92500" lnSpcReduction="20000"/>
          </a:bodyPr>
          <a:lstStyle/>
          <a:p>
            <a:pPr>
              <a:buFont typeface="Wingdings" charset="0"/>
              <a:buNone/>
            </a:pPr>
            <a:r>
              <a:rPr lang="en-US" sz="2400">
                <a:solidFill>
                  <a:srgbClr val="C00000"/>
                </a:solidFill>
              </a:rPr>
              <a:t>DES: Data Encryption Standard</a:t>
            </a:r>
            <a:endParaRPr lang="en-US">
              <a:solidFill>
                <a:srgbClr val="C00000"/>
              </a:solidFill>
            </a:endParaRPr>
          </a:p>
          <a:p>
            <a:r>
              <a:rPr lang="en-US"/>
              <a:t>US encryption standard [NIST 1993]</a:t>
            </a:r>
          </a:p>
          <a:p>
            <a:r>
              <a:rPr lang="en-US"/>
              <a:t>56-bit symmetric key </a:t>
            </a:r>
          </a:p>
          <a:p>
            <a:r>
              <a:rPr lang="en-US"/>
              <a:t>64-bit plaintext input</a:t>
            </a:r>
          </a:p>
          <a:p>
            <a:r>
              <a:rPr lang="en-US"/>
              <a:t>how secure is DES?</a:t>
            </a:r>
          </a:p>
          <a:p>
            <a:pPr lvl="1"/>
            <a:r>
              <a:rPr lang="en-US" sz="2100"/>
              <a:t>DES Challenge: 56-bit-key-encrypted phrase  decrypted (brute force) in &lt;1 day</a:t>
            </a:r>
          </a:p>
          <a:p>
            <a:r>
              <a:rPr lang="en-US"/>
              <a:t>making DES more secure:</a:t>
            </a:r>
          </a:p>
          <a:p>
            <a:pPr lvl="1"/>
            <a:r>
              <a:rPr lang="en-US" sz="2100"/>
              <a:t>3DES: encrypt 3 times with 3 different keys</a:t>
            </a:r>
            <a:endParaRPr lang="en-US"/>
          </a:p>
        </p:txBody>
      </p:sp>
      <p:sp>
        <p:nvSpPr>
          <p:cNvPr id="4" name="Content Placeholder 3">
            <a:extLst>
              <a:ext uri="{FF2B5EF4-FFF2-40B4-BE49-F238E27FC236}">
                <a16:creationId xmlns:a16="http://schemas.microsoft.com/office/drawing/2014/main" id="{28910C41-8045-11F9-721C-2A9A233F2A10}"/>
              </a:ext>
            </a:extLst>
          </p:cNvPr>
          <p:cNvSpPr>
            <a:spLocks noGrp="1"/>
          </p:cNvSpPr>
          <p:nvPr>
            <p:ph sz="half" idx="2"/>
          </p:nvPr>
        </p:nvSpPr>
        <p:spPr>
          <a:xfrm>
            <a:off x="4572000" y="1045533"/>
            <a:ext cx="4532084" cy="3515017"/>
          </a:xfrm>
        </p:spPr>
        <p:txBody>
          <a:bodyPr/>
          <a:lstStyle/>
          <a:p>
            <a:pPr marL="0" indent="0">
              <a:buNone/>
            </a:pPr>
            <a:r>
              <a:rPr lang="en-US" altLang="en-US">
                <a:solidFill>
                  <a:srgbClr val="0070C0"/>
                </a:solidFill>
                <a:cs typeface="Calibri" panose="020F0502020204030204" pitchFamily="34" charset="0"/>
              </a:rPr>
              <a:t>AES: Advanced Encryption Standard</a:t>
            </a:r>
            <a:endParaRPr lang="en-US">
              <a:solidFill>
                <a:srgbClr val="0070C0"/>
              </a:solidFill>
            </a:endParaRPr>
          </a:p>
          <a:p>
            <a:r>
              <a:rPr lang="en-US"/>
              <a:t>symmetric-key NIST standard </a:t>
            </a:r>
          </a:p>
          <a:p>
            <a:r>
              <a:rPr lang="en-US"/>
              <a:t>replaced DES (Nov 2001)</a:t>
            </a:r>
          </a:p>
          <a:p>
            <a:r>
              <a:rPr lang="en-US"/>
              <a:t>processes data in 128 bit blocks</a:t>
            </a:r>
          </a:p>
          <a:p>
            <a:r>
              <a:rPr lang="en-US"/>
              <a:t>128, 192, or 256 bit keys</a:t>
            </a:r>
          </a:p>
          <a:p>
            <a:r>
              <a:rPr lang="en-US"/>
              <a:t>brute force decryption (try each key) taking 1s for DES, takes 149 trillion years for AES</a:t>
            </a:r>
          </a:p>
          <a:p>
            <a:pPr marL="0" indent="0">
              <a:buNone/>
            </a:pPr>
            <a:endParaRPr lang="en-US"/>
          </a:p>
        </p:txBody>
      </p:sp>
      <p:sp>
        <p:nvSpPr>
          <p:cNvPr id="6" name="Rectangle 3">
            <a:extLst>
              <a:ext uri="{FF2B5EF4-FFF2-40B4-BE49-F238E27FC236}">
                <a16:creationId xmlns:a16="http://schemas.microsoft.com/office/drawing/2014/main" id="{5937BF43-2D44-0746-9CC6-CB87B013203F}"/>
              </a:ext>
            </a:extLst>
          </p:cNvPr>
          <p:cNvSpPr txBox="1">
            <a:spLocks noChangeArrowheads="1"/>
          </p:cNvSpPr>
          <p:nvPr/>
        </p:nvSpPr>
        <p:spPr>
          <a:xfrm>
            <a:off x="683057" y="924753"/>
            <a:ext cx="8291978" cy="3756578"/>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pPr>
            <a:endParaRPr lang="en-US" sz="2100">
              <a:solidFill>
                <a:srgbClr val="525252"/>
              </a:solidFill>
              <a:latin typeface="IntelOne Display Regular"/>
            </a:endParaRPr>
          </a:p>
        </p:txBody>
      </p:sp>
    </p:spTree>
    <p:extLst>
      <p:ext uri="{BB962C8B-B14F-4D97-AF65-F5344CB8AC3E}">
        <p14:creationId xmlns:p14="http://schemas.microsoft.com/office/powerpoint/2010/main" val="403895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5390-AFF4-1B99-C057-F4BCA6300106}"/>
              </a:ext>
            </a:extLst>
          </p:cNvPr>
          <p:cNvSpPr>
            <a:spLocks noGrp="1"/>
          </p:cNvSpPr>
          <p:nvPr>
            <p:ph type="title"/>
          </p:nvPr>
        </p:nvSpPr>
        <p:spPr/>
        <p:txBody>
          <a:bodyPr/>
          <a:lstStyle/>
          <a:p>
            <a:r>
              <a:rPr lang="en-US"/>
              <a:t>Symmetric Encryption / Criptarea simetrica</a:t>
            </a:r>
          </a:p>
        </p:txBody>
      </p:sp>
      <p:sp>
        <p:nvSpPr>
          <p:cNvPr id="3" name="Content Placeholder 2">
            <a:extLst>
              <a:ext uri="{FF2B5EF4-FFF2-40B4-BE49-F238E27FC236}">
                <a16:creationId xmlns:a16="http://schemas.microsoft.com/office/drawing/2014/main" id="{31B69E0F-F092-EF96-036D-E9AD9F61BBE9}"/>
              </a:ext>
            </a:extLst>
          </p:cNvPr>
          <p:cNvSpPr>
            <a:spLocks noGrp="1"/>
          </p:cNvSpPr>
          <p:nvPr>
            <p:ph idx="1"/>
          </p:nvPr>
        </p:nvSpPr>
        <p:spPr>
          <a:xfrm>
            <a:off x="285750" y="1324343"/>
            <a:ext cx="8229600" cy="1821662"/>
          </a:xfrm>
        </p:spPr>
        <p:txBody>
          <a:bodyPr>
            <a:normAutofit fontScale="92500" lnSpcReduction="10000"/>
          </a:bodyPr>
          <a:lstStyle/>
          <a:p>
            <a:r>
              <a:rPr lang="en-US"/>
              <a:t>Stream ciphers: </a:t>
            </a:r>
          </a:p>
          <a:p>
            <a:pPr lvl="1"/>
            <a:r>
              <a:rPr lang="en-US"/>
              <a:t>each plaintext digit is encrypted one at a time with the corresponding digit of the keystream =&gt; a digit of the ciphertext stream. Example: OTP, RC4</a:t>
            </a:r>
          </a:p>
          <a:p>
            <a:r>
              <a:rPr lang="en-US"/>
              <a:t>Block ciphers operate on fixed-length blocks</a:t>
            </a:r>
          </a:p>
          <a:p>
            <a:pPr lvl="1"/>
            <a:r>
              <a:rPr lang="en-US"/>
              <a:t>Examples: Data Encryption Standard (DES) - deprecated, AES (Advanced Encryption Standard) supports block length of 128 bits and key lengths of 128, 192, and 256 bits.</a:t>
            </a:r>
          </a:p>
        </p:txBody>
      </p:sp>
      <p:sp>
        <p:nvSpPr>
          <p:cNvPr id="4" name="Text Placeholder 3">
            <a:extLst>
              <a:ext uri="{FF2B5EF4-FFF2-40B4-BE49-F238E27FC236}">
                <a16:creationId xmlns:a16="http://schemas.microsoft.com/office/drawing/2014/main" id="{9570781C-923D-6D3A-2122-1B4487445F9D}"/>
              </a:ext>
            </a:extLst>
          </p:cNvPr>
          <p:cNvSpPr>
            <a:spLocks noGrp="1"/>
          </p:cNvSpPr>
          <p:nvPr>
            <p:ph type="body" sz="quarter" idx="10"/>
          </p:nvPr>
        </p:nvSpPr>
        <p:spPr>
          <a:xfrm>
            <a:off x="285750" y="930247"/>
            <a:ext cx="8229600" cy="394097"/>
          </a:xfrm>
        </p:spPr>
        <p:txBody>
          <a:bodyPr/>
          <a:lstStyle/>
          <a:p>
            <a:r>
              <a:rPr lang="en-US"/>
              <a:t>Based on either </a:t>
            </a:r>
            <a:r>
              <a:rPr lang="en-US" b="1"/>
              <a:t>stream ciphers </a:t>
            </a:r>
            <a:r>
              <a:rPr lang="en-US"/>
              <a:t>or </a:t>
            </a:r>
            <a:r>
              <a:rPr lang="en-US" b="1"/>
              <a:t>block ciphers</a:t>
            </a:r>
            <a:r>
              <a:rPr lang="en-US"/>
              <a:t>.</a:t>
            </a:r>
          </a:p>
        </p:txBody>
      </p:sp>
      <p:pic>
        <p:nvPicPr>
          <p:cNvPr id="1026" name="Picture 2">
            <a:extLst>
              <a:ext uri="{FF2B5EF4-FFF2-40B4-BE49-F238E27FC236}">
                <a16:creationId xmlns:a16="http://schemas.microsoft.com/office/drawing/2014/main" id="{8E7E4F31-AB72-EE99-35EB-3F542CAEC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1" y="3020402"/>
            <a:ext cx="3968972" cy="1597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4C32E5-191C-4B94-F310-89A9CAAC6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991905"/>
            <a:ext cx="4039769" cy="162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23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a:bodyPr>
          <a:lstStyle/>
          <a:p>
            <a:r>
              <a:rPr lang="en-US" altLang="en-US" sz="2700"/>
              <a:t>Asymmetric Encryption / Criptarea cu chei publice</a:t>
            </a:r>
            <a:endParaRPr lang="en-US" sz="2700"/>
          </a:p>
        </p:txBody>
      </p:sp>
      <p:sp>
        <p:nvSpPr>
          <p:cNvPr id="5" name="Rectangle 4">
            <a:extLst>
              <a:ext uri="{FF2B5EF4-FFF2-40B4-BE49-F238E27FC236}">
                <a16:creationId xmlns:a16="http://schemas.microsoft.com/office/drawing/2014/main" id="{E132F46A-C2D7-5E49-984A-D460665213E2}"/>
              </a:ext>
            </a:extLst>
          </p:cNvPr>
          <p:cNvSpPr txBox="1">
            <a:spLocks noChangeArrowheads="1"/>
          </p:cNvSpPr>
          <p:nvPr/>
        </p:nvSpPr>
        <p:spPr>
          <a:xfrm>
            <a:off x="666802" y="1210814"/>
            <a:ext cx="3368486" cy="2168611"/>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pPr>
            <a:r>
              <a:rPr lang="en-US" sz="2400">
                <a:solidFill>
                  <a:srgbClr val="C00000"/>
                </a:solidFill>
                <a:latin typeface="Arial" panose="020B0604020202020204" pitchFamily="34" charset="0"/>
                <a:cs typeface="Arial" panose="020B0604020202020204" pitchFamily="34" charset="0"/>
              </a:rPr>
              <a:t>symmetric key crypto:</a:t>
            </a:r>
          </a:p>
          <a:p>
            <a:pPr marL="264319" indent="-166688" defTabSz="685800">
              <a:spcBef>
                <a:spcPts val="750"/>
              </a:spcBef>
            </a:pPr>
            <a:r>
              <a:rPr lang="en-US" sz="2100">
                <a:solidFill>
                  <a:srgbClr val="525252"/>
                </a:solidFill>
                <a:latin typeface="Arial" panose="020B0604020202020204" pitchFamily="34" charset="0"/>
                <a:cs typeface="Arial" panose="020B0604020202020204" pitchFamily="34" charset="0"/>
              </a:rPr>
              <a:t>requires sender, receiver know shared secret key</a:t>
            </a:r>
          </a:p>
          <a:p>
            <a:pPr marL="264319" indent="-166688" defTabSz="685800">
              <a:spcBef>
                <a:spcPts val="750"/>
              </a:spcBef>
            </a:pPr>
            <a:r>
              <a:rPr lang="en-US" sz="2100">
                <a:solidFill>
                  <a:srgbClr val="525252"/>
                </a:solidFill>
                <a:latin typeface="Arial" panose="020B0604020202020204" pitchFamily="34" charset="0"/>
                <a:cs typeface="Arial" panose="020B0604020202020204" pitchFamily="34" charset="0"/>
              </a:rPr>
              <a:t>Q: how to agree on key in first place (particularly if never “</a:t>
            </a:r>
            <a:r>
              <a:rPr lang="en-US" altLang="ja-JP" sz="2100">
                <a:solidFill>
                  <a:srgbClr val="525252"/>
                </a:solidFill>
                <a:latin typeface="Arial" panose="020B0604020202020204" pitchFamily="34" charset="0"/>
                <a:cs typeface="Arial" panose="020B0604020202020204" pitchFamily="34" charset="0"/>
              </a:rPr>
              <a:t>met”)?</a:t>
            </a:r>
          </a:p>
          <a:p>
            <a:pPr marL="264319" indent="-166688" defTabSz="685800">
              <a:spcBef>
                <a:spcPts val="750"/>
              </a:spcBef>
            </a:pPr>
            <a:endParaRPr lang="en-US" sz="1800">
              <a:solidFill>
                <a:srgbClr val="525252"/>
              </a:solidFill>
              <a:latin typeface="Gill Sans MT" charset="0"/>
            </a:endParaRPr>
          </a:p>
        </p:txBody>
      </p:sp>
      <p:grpSp>
        <p:nvGrpSpPr>
          <p:cNvPr id="6" name="Group 5">
            <a:extLst>
              <a:ext uri="{FF2B5EF4-FFF2-40B4-BE49-F238E27FC236}">
                <a16:creationId xmlns:a16="http://schemas.microsoft.com/office/drawing/2014/main" id="{2890F077-6365-434B-92DA-B7BC950B9B38}"/>
              </a:ext>
            </a:extLst>
          </p:cNvPr>
          <p:cNvGrpSpPr>
            <a:grpSpLocks/>
          </p:cNvGrpSpPr>
          <p:nvPr/>
        </p:nvGrpSpPr>
        <p:grpSpPr bwMode="auto">
          <a:xfrm>
            <a:off x="4478458" y="1140079"/>
            <a:ext cx="3701446" cy="2677266"/>
            <a:chOff x="4354280" y="1621875"/>
            <a:chExt cx="4934985" cy="4234639"/>
          </a:xfrm>
        </p:grpSpPr>
        <p:sp>
          <p:nvSpPr>
            <p:cNvPr id="7" name="Rectangle 2">
              <a:extLst>
                <a:ext uri="{FF2B5EF4-FFF2-40B4-BE49-F238E27FC236}">
                  <a16:creationId xmlns:a16="http://schemas.microsoft.com/office/drawing/2014/main" id="{5ED939E3-371E-0442-85E2-498E647028D5}"/>
                </a:ext>
              </a:extLst>
            </p:cNvPr>
            <p:cNvSpPr>
              <a:spLocks noChangeArrowheads="1"/>
            </p:cNvSpPr>
            <p:nvPr/>
          </p:nvSpPr>
          <p:spPr bwMode="auto">
            <a:xfrm>
              <a:off x="4354280" y="1926771"/>
              <a:ext cx="4934985" cy="3929743"/>
            </a:xfrm>
            <a:prstGeom prst="rect">
              <a:avLst/>
            </a:prstGeom>
            <a:solidFill>
              <a:schemeClr val="bg1"/>
            </a:solidFill>
            <a:ln w="19050">
              <a:solidFill>
                <a:srgbClr val="C00000"/>
              </a:solidFill>
              <a:miter lim="800000"/>
              <a:headEnd/>
              <a:tailEnd/>
            </a:ln>
          </p:spPr>
          <p:txBody>
            <a:bodyPr wrap="none" anchor="ctr"/>
            <a:lstStyle/>
            <a:p>
              <a:pPr defTabSz="685800"/>
              <a:endParaRPr lang="en-US" sz="1350">
                <a:solidFill>
                  <a:srgbClr val="525252"/>
                </a:solidFill>
                <a:latin typeface="IntelOne Display Regular"/>
              </a:endParaRPr>
            </a:p>
          </p:txBody>
        </p:sp>
        <p:sp>
          <p:nvSpPr>
            <p:cNvPr id="9" name="Rectangle 1">
              <a:extLst>
                <a:ext uri="{FF2B5EF4-FFF2-40B4-BE49-F238E27FC236}">
                  <a16:creationId xmlns:a16="http://schemas.microsoft.com/office/drawing/2014/main" id="{91C2D504-3A54-3C4D-809A-D37AD4FB5E2A}"/>
                </a:ext>
              </a:extLst>
            </p:cNvPr>
            <p:cNvSpPr>
              <a:spLocks noChangeArrowheads="1"/>
            </p:cNvSpPr>
            <p:nvPr/>
          </p:nvSpPr>
          <p:spPr bwMode="auto">
            <a:xfrm>
              <a:off x="4528457" y="1665514"/>
              <a:ext cx="3528425" cy="50074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685800"/>
              <a:endParaRPr lang="en-US" sz="1350">
                <a:solidFill>
                  <a:srgbClr val="525252"/>
                </a:solidFill>
                <a:latin typeface="IntelOne Display Regular"/>
              </a:endParaRPr>
            </a:p>
          </p:txBody>
        </p:sp>
        <p:sp>
          <p:nvSpPr>
            <p:cNvPr id="10" name="Rectangle 5">
              <a:extLst>
                <a:ext uri="{FF2B5EF4-FFF2-40B4-BE49-F238E27FC236}">
                  <a16:creationId xmlns:a16="http://schemas.microsoft.com/office/drawing/2014/main" id="{DCF795C7-4649-A34D-90C2-E8F51820F373}"/>
                </a:ext>
              </a:extLst>
            </p:cNvPr>
            <p:cNvSpPr>
              <a:spLocks noChangeArrowheads="1"/>
            </p:cNvSpPr>
            <p:nvPr/>
          </p:nvSpPr>
          <p:spPr bwMode="auto">
            <a:xfrm>
              <a:off x="4611512" y="1621875"/>
              <a:ext cx="4664503" cy="719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57175" indent="-257175" defTabSz="685800">
                <a:spcBef>
                  <a:spcPct val="20000"/>
                </a:spcBef>
                <a:buClr>
                  <a:srgbClr val="00C7FD"/>
                </a:buClr>
                <a:buSzPct val="85000"/>
              </a:pPr>
              <a:r>
                <a:rPr lang="en-US" sz="2400">
                  <a:solidFill>
                    <a:srgbClr val="C00000"/>
                  </a:solidFill>
                  <a:latin typeface="Arial" panose="020B0604020202020204" pitchFamily="34" charset="0"/>
                  <a:cs typeface="Arial" panose="020B0604020202020204" pitchFamily="34" charset="0"/>
                </a:rPr>
                <a:t>public key crypto</a:t>
              </a:r>
            </a:p>
            <a:p>
              <a:pPr marL="208360" indent="-208360" defTabSz="685800">
                <a:spcBef>
                  <a:spcPct val="20000"/>
                </a:spcBef>
                <a:buClr>
                  <a:srgbClr val="00C7FD"/>
                </a:buClr>
                <a:buSzPct val="100000"/>
                <a:buFont typeface="Wingdings" charset="2"/>
                <a:buChar char="§"/>
              </a:pPr>
              <a:endParaRPr lang="en-US" sz="2100">
                <a:solidFill>
                  <a:srgbClr val="525252"/>
                </a:solidFill>
                <a:latin typeface="IntelOne Display Regular"/>
              </a:endParaRPr>
            </a:p>
          </p:txBody>
        </p:sp>
        <p:sp>
          <p:nvSpPr>
            <p:cNvPr id="12" name="Rectangle 5">
              <a:extLst>
                <a:ext uri="{FF2B5EF4-FFF2-40B4-BE49-F238E27FC236}">
                  <a16:creationId xmlns:a16="http://schemas.microsoft.com/office/drawing/2014/main" id="{1BD70911-26B3-7644-9304-E1027136ABBC}"/>
                </a:ext>
              </a:extLst>
            </p:cNvPr>
            <p:cNvSpPr>
              <a:spLocks noChangeArrowheads="1"/>
            </p:cNvSpPr>
            <p:nvPr/>
          </p:nvSpPr>
          <p:spPr bwMode="auto">
            <a:xfrm>
              <a:off x="4485623" y="2284400"/>
              <a:ext cx="4664503" cy="3356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07181" indent="-178594" defTabSz="685800">
                <a:lnSpc>
                  <a:spcPct val="90000"/>
                </a:lnSpc>
                <a:spcBef>
                  <a:spcPts val="375"/>
                </a:spcBef>
                <a:buClr>
                  <a:srgbClr val="000099"/>
                </a:buClr>
                <a:buSzPct val="100000"/>
                <a:buFont typeface="Wingdings" charset="2"/>
                <a:buChar char="§"/>
              </a:pPr>
              <a:r>
                <a:rPr lang="en-US" sz="2100">
                  <a:solidFill>
                    <a:srgbClr val="525252"/>
                  </a:solidFill>
                  <a:latin typeface="Arial" panose="020B0604020202020204" pitchFamily="34" charset="0"/>
                  <a:cs typeface="Arial" panose="020B0604020202020204" pitchFamily="34" charset="0"/>
                </a:rPr>
                <a:t>sender, receiver do </a:t>
              </a:r>
              <a:r>
                <a:rPr lang="en-US" sz="2100" i="1">
                  <a:solidFill>
                    <a:srgbClr val="000099"/>
                  </a:solidFill>
                  <a:latin typeface="Arial" panose="020B0604020202020204" pitchFamily="34" charset="0"/>
                  <a:cs typeface="Arial" panose="020B0604020202020204" pitchFamily="34" charset="0"/>
                </a:rPr>
                <a:t>not</a:t>
              </a:r>
              <a:r>
                <a:rPr lang="en-US" sz="2100">
                  <a:solidFill>
                    <a:srgbClr val="525252"/>
                  </a:solidFill>
                  <a:latin typeface="Arial" panose="020B0604020202020204" pitchFamily="34" charset="0"/>
                  <a:cs typeface="Arial" panose="020B0604020202020204" pitchFamily="34" charset="0"/>
                </a:rPr>
                <a:t> share secret key</a:t>
              </a:r>
            </a:p>
            <a:p>
              <a:pPr marL="307181" indent="-178594" defTabSz="685800">
                <a:lnSpc>
                  <a:spcPct val="90000"/>
                </a:lnSpc>
                <a:spcBef>
                  <a:spcPts val="375"/>
                </a:spcBef>
                <a:buClr>
                  <a:srgbClr val="000099"/>
                </a:buClr>
                <a:buSzPct val="100000"/>
                <a:buFont typeface="Wingdings" charset="2"/>
                <a:buChar char="§"/>
              </a:pPr>
              <a:r>
                <a:rPr lang="en-US" sz="2100" i="1">
                  <a:solidFill>
                    <a:srgbClr val="000099"/>
                  </a:solidFill>
                  <a:latin typeface="Arial" panose="020B0604020202020204" pitchFamily="34" charset="0"/>
                  <a:cs typeface="Arial" panose="020B0604020202020204" pitchFamily="34" charset="0"/>
                </a:rPr>
                <a:t>public</a:t>
              </a:r>
              <a:r>
                <a:rPr lang="en-US" sz="2100" i="1">
                  <a:solidFill>
                    <a:srgbClr val="00C7FD"/>
                  </a:solidFill>
                  <a:latin typeface="Arial" panose="020B0604020202020204" pitchFamily="34" charset="0"/>
                  <a:cs typeface="Arial" panose="020B0604020202020204" pitchFamily="34" charset="0"/>
                </a:rPr>
                <a:t> </a:t>
              </a:r>
              <a:r>
                <a:rPr lang="en-US" sz="2100">
                  <a:solidFill>
                    <a:srgbClr val="525252"/>
                  </a:solidFill>
                  <a:latin typeface="Arial" panose="020B0604020202020204" pitchFamily="34" charset="0"/>
                  <a:cs typeface="Arial" panose="020B0604020202020204" pitchFamily="34" charset="0"/>
                </a:rPr>
                <a:t>encryption key </a:t>
              </a:r>
              <a:r>
                <a:rPr lang="en-US" sz="2100" i="1">
                  <a:solidFill>
                    <a:srgbClr val="00C7FD"/>
                  </a:solidFill>
                  <a:latin typeface="Arial" panose="020B0604020202020204" pitchFamily="34" charset="0"/>
                  <a:cs typeface="Arial" panose="020B0604020202020204" pitchFamily="34" charset="0"/>
                </a:rPr>
                <a:t> </a:t>
              </a:r>
              <a:r>
                <a:rPr lang="en-US" sz="2100">
                  <a:solidFill>
                    <a:srgbClr val="525252"/>
                  </a:solidFill>
                  <a:latin typeface="Arial" panose="020B0604020202020204" pitchFamily="34" charset="0"/>
                  <a:cs typeface="Arial" panose="020B0604020202020204" pitchFamily="34" charset="0"/>
                </a:rPr>
                <a:t>known to</a:t>
              </a:r>
              <a:r>
                <a:rPr lang="en-US" sz="2100" i="1">
                  <a:solidFill>
                    <a:srgbClr val="00C7FD"/>
                  </a:solidFill>
                  <a:latin typeface="Arial" panose="020B0604020202020204" pitchFamily="34" charset="0"/>
                  <a:cs typeface="Arial" panose="020B0604020202020204" pitchFamily="34" charset="0"/>
                </a:rPr>
                <a:t> </a:t>
              </a:r>
              <a:r>
                <a:rPr lang="en-US" sz="2100" i="1">
                  <a:solidFill>
                    <a:srgbClr val="000099"/>
                  </a:solidFill>
                  <a:latin typeface="Arial" panose="020B0604020202020204" pitchFamily="34" charset="0"/>
                  <a:cs typeface="Arial" panose="020B0604020202020204" pitchFamily="34" charset="0"/>
                </a:rPr>
                <a:t>all</a:t>
              </a:r>
            </a:p>
            <a:p>
              <a:pPr marL="307181" indent="-178594" defTabSz="685800">
                <a:lnSpc>
                  <a:spcPct val="90000"/>
                </a:lnSpc>
                <a:spcBef>
                  <a:spcPts val="375"/>
                </a:spcBef>
                <a:buClr>
                  <a:srgbClr val="000099"/>
                </a:buClr>
                <a:buSzPct val="100000"/>
                <a:buFont typeface="Wingdings" charset="2"/>
                <a:buChar char="§"/>
              </a:pPr>
              <a:r>
                <a:rPr lang="en-US" sz="2100" i="1">
                  <a:solidFill>
                    <a:srgbClr val="000099"/>
                  </a:solidFill>
                  <a:latin typeface="Arial" panose="020B0604020202020204" pitchFamily="34" charset="0"/>
                  <a:cs typeface="Arial" panose="020B0604020202020204" pitchFamily="34" charset="0"/>
                </a:rPr>
                <a:t>private</a:t>
              </a:r>
              <a:r>
                <a:rPr lang="en-US" sz="2100">
                  <a:solidFill>
                    <a:srgbClr val="525252"/>
                  </a:solidFill>
                  <a:latin typeface="Arial" panose="020B0604020202020204" pitchFamily="34" charset="0"/>
                  <a:cs typeface="Arial" panose="020B0604020202020204" pitchFamily="34" charset="0"/>
                </a:rPr>
                <a:t> decryption key known only to receiver</a:t>
              </a:r>
              <a:endParaRPr lang="en-US" sz="2400">
                <a:solidFill>
                  <a:srgbClr val="525252"/>
                </a:solidFill>
                <a:latin typeface="Arial" panose="020B0604020202020204" pitchFamily="34" charset="0"/>
                <a:cs typeface="Arial" panose="020B0604020202020204" pitchFamily="34" charset="0"/>
              </a:endParaRPr>
            </a:p>
            <a:p>
              <a:pPr marL="208360" indent="-208360" defTabSz="685800">
                <a:spcBef>
                  <a:spcPct val="20000"/>
                </a:spcBef>
                <a:buClr>
                  <a:srgbClr val="00C7FD"/>
                </a:buClr>
                <a:buSzPct val="100000"/>
                <a:buFont typeface="Wingdings" charset="2"/>
                <a:buChar char="§"/>
              </a:pPr>
              <a:endParaRPr lang="en-US" sz="2100">
                <a:solidFill>
                  <a:srgbClr val="525252"/>
                </a:solidFill>
                <a:latin typeface="IntelOne Display Regular"/>
              </a:endParaRPr>
            </a:p>
          </p:txBody>
        </p:sp>
      </p:grpSp>
      <p:pic>
        <p:nvPicPr>
          <p:cNvPr id="14" name="Picture 13" descr="A close up of a logo&#10;&#10;Description automatically generated">
            <a:extLst>
              <a:ext uri="{FF2B5EF4-FFF2-40B4-BE49-F238E27FC236}">
                <a16:creationId xmlns:a16="http://schemas.microsoft.com/office/drawing/2014/main" id="{47F25EB4-710A-844A-BC86-13A5F562BE9E}"/>
              </a:ext>
            </a:extLst>
          </p:cNvPr>
          <p:cNvPicPr>
            <a:picLocks noChangeAspect="1"/>
          </p:cNvPicPr>
          <p:nvPr/>
        </p:nvPicPr>
        <p:blipFill>
          <a:blip r:embed="rId3"/>
          <a:stretch>
            <a:fillRect/>
          </a:stretch>
        </p:blipFill>
        <p:spPr>
          <a:xfrm>
            <a:off x="6370983" y="0"/>
            <a:ext cx="3558548" cy="3131522"/>
          </a:xfrm>
          <a:prstGeom prst="rect">
            <a:avLst/>
          </a:prstGeom>
        </p:spPr>
      </p:pic>
      <p:sp>
        <p:nvSpPr>
          <p:cNvPr id="3" name="TextBox 2">
            <a:extLst>
              <a:ext uri="{FF2B5EF4-FFF2-40B4-BE49-F238E27FC236}">
                <a16:creationId xmlns:a16="http://schemas.microsoft.com/office/drawing/2014/main" id="{5113822F-B426-4570-9691-BB5DAA2834E5}"/>
              </a:ext>
            </a:extLst>
          </p:cNvPr>
          <p:cNvSpPr txBox="1"/>
          <p:nvPr/>
        </p:nvSpPr>
        <p:spPr>
          <a:xfrm>
            <a:off x="599018" y="3957139"/>
            <a:ext cx="8557293" cy="415498"/>
          </a:xfrm>
          <a:prstGeom prst="rect">
            <a:avLst/>
          </a:prstGeom>
          <a:noFill/>
        </p:spPr>
        <p:txBody>
          <a:bodyPr wrap="square" rtlCol="0">
            <a:spAutoFit/>
          </a:bodyPr>
          <a:lstStyle/>
          <a:p>
            <a:pPr defTabSz="685800"/>
            <a:r>
              <a:rPr lang="en-US" sz="2100">
                <a:solidFill>
                  <a:srgbClr val="000099"/>
                </a:solidFill>
                <a:latin typeface="IntelOne Display Regular"/>
              </a:rPr>
              <a:t>Public key cryptography revolutionized 2000-year-old cryptography!</a:t>
            </a:r>
          </a:p>
        </p:txBody>
      </p:sp>
    </p:spTree>
    <p:extLst>
      <p:ext uri="{BB962C8B-B14F-4D97-AF65-F5344CB8AC3E}">
        <p14:creationId xmlns:p14="http://schemas.microsoft.com/office/powerpoint/2010/main" val="2319382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4A574-7431-65D5-6787-93FF4F4225FA}"/>
              </a:ext>
            </a:extLst>
          </p:cNvPr>
          <p:cNvSpPr>
            <a:spLocks noGrp="1"/>
          </p:cNvSpPr>
          <p:nvPr>
            <p:ph type="title"/>
          </p:nvPr>
        </p:nvSpPr>
        <p:spPr/>
        <p:txBody>
          <a:bodyPr/>
          <a:lstStyle/>
          <a:p>
            <a:r>
              <a:rPr lang="en-US">
                <a:latin typeface="Arial" panose="020B0604020202020204" pitchFamily="34" charset="0"/>
              </a:rPr>
              <a:t>Public Key Criptography: Functionalities</a:t>
            </a:r>
          </a:p>
        </p:txBody>
      </p:sp>
      <p:sp>
        <p:nvSpPr>
          <p:cNvPr id="3" name="Content Placeholder 2">
            <a:extLst>
              <a:ext uri="{FF2B5EF4-FFF2-40B4-BE49-F238E27FC236}">
                <a16:creationId xmlns:a16="http://schemas.microsoft.com/office/drawing/2014/main" id="{454C4E4C-EAED-C8CB-06B8-5CBF21E9AC11}"/>
              </a:ext>
            </a:extLst>
          </p:cNvPr>
          <p:cNvSpPr>
            <a:spLocks noGrp="1"/>
          </p:cNvSpPr>
          <p:nvPr>
            <p:ph sz="half" idx="1"/>
          </p:nvPr>
        </p:nvSpPr>
        <p:spPr>
          <a:xfrm>
            <a:off x="985321" y="1903555"/>
            <a:ext cx="7244279" cy="1153626"/>
          </a:xfrm>
        </p:spPr>
        <p:txBody>
          <a:bodyPr>
            <a:normAutofit fontScale="77500" lnSpcReduction="20000"/>
          </a:bodyPr>
          <a:lstStyle/>
          <a:p>
            <a:pPr marL="0" indent="0">
              <a:buNone/>
            </a:pPr>
            <a:r>
              <a:rPr lang="en-US" sz="2700" b="1"/>
              <a:t>Encrypt/Decrypt</a:t>
            </a:r>
          </a:p>
          <a:p>
            <a:endParaRPr lang="en-US"/>
          </a:p>
          <a:p>
            <a:pPr algn="l"/>
            <a:r>
              <a:rPr lang="en-US" b="0" i="0">
                <a:solidFill>
                  <a:srgbClr val="000000"/>
                </a:solidFill>
                <a:effectLst/>
              </a:rPr>
              <a:t>encrypt(plaintext, public key) </a:t>
            </a:r>
            <a:r>
              <a:rPr lang="en-US" b="0" i="0">
                <a:solidFill>
                  <a:srgbClr val="000000"/>
                </a:solidFill>
                <a:effectLst/>
                <a:ea typeface="Intel Clear Light" panose="020B0404020203020204" pitchFamily="34" charset="0"/>
              </a:rPr>
              <a:t>→ </a:t>
            </a:r>
            <a:r>
              <a:rPr lang="en-US" b="0" i="1">
                <a:solidFill>
                  <a:srgbClr val="000000"/>
                </a:solidFill>
                <a:effectLst/>
              </a:rPr>
              <a:t>ciphertext</a:t>
            </a:r>
          </a:p>
          <a:p>
            <a:pPr algn="l"/>
            <a:r>
              <a:rPr lang="en-US" b="0" i="0">
                <a:solidFill>
                  <a:srgbClr val="000000"/>
                </a:solidFill>
                <a:effectLst/>
              </a:rPr>
              <a:t>decrypt(ciphertext, private key) </a:t>
            </a:r>
            <a:r>
              <a:rPr lang="en-US" b="0" i="0">
                <a:solidFill>
                  <a:srgbClr val="000000"/>
                </a:solidFill>
                <a:effectLst/>
                <a:ea typeface="Intel Clear Light" panose="020B0404020203020204" pitchFamily="34" charset="0"/>
              </a:rPr>
              <a:t>→</a:t>
            </a:r>
            <a:r>
              <a:rPr lang="en-US" b="0" i="0">
                <a:solidFill>
                  <a:srgbClr val="000000"/>
                </a:solidFill>
                <a:effectLst/>
              </a:rPr>
              <a:t> </a:t>
            </a:r>
            <a:r>
              <a:rPr lang="en-US" b="0" i="1">
                <a:solidFill>
                  <a:srgbClr val="000000"/>
                </a:solidFill>
                <a:effectLst/>
              </a:rPr>
              <a:t>plaintext</a:t>
            </a:r>
            <a:endParaRPr lang="en-US" b="0" i="0">
              <a:solidFill>
                <a:srgbClr val="000000"/>
              </a:solidFill>
              <a:effectLst/>
            </a:endParaRPr>
          </a:p>
          <a:p>
            <a:endParaRPr lang="en-US"/>
          </a:p>
        </p:txBody>
      </p:sp>
      <p:sp>
        <p:nvSpPr>
          <p:cNvPr id="4" name="Content Placeholder 3">
            <a:extLst>
              <a:ext uri="{FF2B5EF4-FFF2-40B4-BE49-F238E27FC236}">
                <a16:creationId xmlns:a16="http://schemas.microsoft.com/office/drawing/2014/main" id="{A9503FAA-C26A-6C14-7405-19DC55D07C95}"/>
              </a:ext>
            </a:extLst>
          </p:cNvPr>
          <p:cNvSpPr>
            <a:spLocks noGrp="1"/>
          </p:cNvSpPr>
          <p:nvPr>
            <p:ph sz="half" idx="2"/>
          </p:nvPr>
        </p:nvSpPr>
        <p:spPr>
          <a:xfrm>
            <a:off x="985320" y="3209022"/>
            <a:ext cx="8158680" cy="1768208"/>
          </a:xfrm>
        </p:spPr>
        <p:txBody>
          <a:bodyPr>
            <a:normAutofit fontScale="77500" lnSpcReduction="20000"/>
          </a:bodyPr>
          <a:lstStyle/>
          <a:p>
            <a:pPr marL="0" indent="0">
              <a:buNone/>
            </a:pPr>
            <a:r>
              <a:rPr lang="en-US" sz="2700" b="1"/>
              <a:t>Sign/Verify</a:t>
            </a:r>
          </a:p>
          <a:p>
            <a:pPr marL="0" indent="0">
              <a:buNone/>
            </a:pPr>
            <a:endParaRPr lang="en-US"/>
          </a:p>
          <a:p>
            <a:pPr algn="l"/>
            <a:r>
              <a:rPr lang="en-US" b="0" i="0">
                <a:solidFill>
                  <a:srgbClr val="000000"/>
                </a:solidFill>
                <a:effectLst/>
              </a:rPr>
              <a:t>sign(message, private key) </a:t>
            </a:r>
            <a:r>
              <a:rPr lang="en-US" b="0" i="0">
                <a:solidFill>
                  <a:srgbClr val="000000"/>
                </a:solidFill>
                <a:effectLst/>
                <a:ea typeface="Intel Clear Light" panose="020B0404020203020204" pitchFamily="34" charset="0"/>
              </a:rPr>
              <a:t>→ </a:t>
            </a:r>
            <a:r>
              <a:rPr lang="en-US" b="0" i="1">
                <a:solidFill>
                  <a:srgbClr val="000000"/>
                </a:solidFill>
                <a:effectLst/>
              </a:rPr>
              <a:t>signature </a:t>
            </a:r>
          </a:p>
          <a:p>
            <a:pPr algn="l"/>
            <a:r>
              <a:rPr lang="en-US" b="0" i="0">
                <a:solidFill>
                  <a:srgbClr val="000000"/>
                </a:solidFill>
                <a:effectLst/>
              </a:rPr>
              <a:t>verify(message, signature, public key) </a:t>
            </a:r>
            <a:r>
              <a:rPr lang="en-US" b="0" i="0">
                <a:solidFill>
                  <a:srgbClr val="000000"/>
                </a:solidFill>
                <a:effectLst/>
                <a:ea typeface="Intel Clear Light" panose="020B0404020203020204" pitchFamily="34" charset="0"/>
              </a:rPr>
              <a:t>→</a:t>
            </a:r>
            <a:r>
              <a:rPr lang="en-US" b="0" i="0">
                <a:solidFill>
                  <a:srgbClr val="000000"/>
                </a:solidFill>
                <a:effectLst/>
              </a:rPr>
              <a:t> bool </a:t>
            </a:r>
            <a:r>
              <a:rPr lang="en-US" b="0" i="1">
                <a:solidFill>
                  <a:srgbClr val="000000"/>
                </a:solidFill>
                <a:effectLst/>
              </a:rPr>
              <a:t>(whether or not the signature is valid) </a:t>
            </a:r>
          </a:p>
          <a:p>
            <a:endParaRPr lang="en-US"/>
          </a:p>
        </p:txBody>
      </p:sp>
      <p:sp>
        <p:nvSpPr>
          <p:cNvPr id="6" name="TextBox 5">
            <a:extLst>
              <a:ext uri="{FF2B5EF4-FFF2-40B4-BE49-F238E27FC236}">
                <a16:creationId xmlns:a16="http://schemas.microsoft.com/office/drawing/2014/main" id="{DE3F4C45-B93B-EFC1-AA43-3CEBD05535F9}"/>
              </a:ext>
            </a:extLst>
          </p:cNvPr>
          <p:cNvSpPr txBox="1"/>
          <p:nvPr/>
        </p:nvSpPr>
        <p:spPr>
          <a:xfrm>
            <a:off x="717817" y="1283455"/>
            <a:ext cx="7244279" cy="415498"/>
          </a:xfrm>
          <a:prstGeom prst="rect">
            <a:avLst/>
          </a:prstGeom>
          <a:noFill/>
        </p:spPr>
        <p:txBody>
          <a:bodyPr wrap="square">
            <a:spAutoFit/>
          </a:bodyPr>
          <a:lstStyle/>
          <a:p>
            <a:pPr algn="ctr" defTabSz="685800"/>
            <a:r>
              <a:rPr lang="en-US" sz="2100" b="1">
                <a:solidFill>
                  <a:srgbClr val="525252"/>
                </a:solidFill>
                <a:latin typeface="Arial" panose="020B0604020202020204" pitchFamily="34" charset="0"/>
                <a:cs typeface="Arial" panose="020B0604020202020204" pitchFamily="34" charset="0"/>
              </a:rPr>
              <a:t>Generate key pair: </a:t>
            </a:r>
            <a:r>
              <a:rPr lang="en-US" sz="2100">
                <a:solidFill>
                  <a:srgbClr val="000000"/>
                </a:solidFill>
                <a:latin typeface="Arial" panose="020B0604020202020204" pitchFamily="34" charset="0"/>
                <a:cs typeface="Arial" panose="020B0604020202020204" pitchFamily="34" charset="0"/>
              </a:rPr>
              <a:t>keygen() -&gt; (public key, private key)</a:t>
            </a:r>
          </a:p>
        </p:txBody>
      </p:sp>
    </p:spTree>
    <p:extLst>
      <p:ext uri="{BB962C8B-B14F-4D97-AF65-F5344CB8AC3E}">
        <p14:creationId xmlns:p14="http://schemas.microsoft.com/office/powerpoint/2010/main" val="2610632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a:bodyPr>
          <a:lstStyle/>
          <a:p>
            <a:r>
              <a:rPr lang="en-US" altLang="en-US">
                <a:latin typeface="Arial" panose="020B0604020202020204" pitchFamily="34" charset="0"/>
              </a:rPr>
              <a:t>Public Key Cryptography</a:t>
            </a:r>
            <a:endParaRPr lang="en-US"/>
          </a:p>
        </p:txBody>
      </p:sp>
      <p:pic>
        <p:nvPicPr>
          <p:cNvPr id="49" name="Picture 5" descr="Alice">
            <a:extLst>
              <a:ext uri="{FF2B5EF4-FFF2-40B4-BE49-F238E27FC236}">
                <a16:creationId xmlns:a16="http://schemas.microsoft.com/office/drawing/2014/main" id="{DA4FFCE3-3AE4-544C-8D5B-C3BA43672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405" y="2191734"/>
            <a:ext cx="383381" cy="472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 name="Picture 12" descr="Bob">
            <a:extLst>
              <a:ext uri="{FF2B5EF4-FFF2-40B4-BE49-F238E27FC236}">
                <a16:creationId xmlns:a16="http://schemas.microsoft.com/office/drawing/2014/main" id="{C0216B91-AA56-D447-82C5-145B19963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468" y="2204831"/>
            <a:ext cx="498872" cy="5083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 name="Text Box 30">
            <a:extLst>
              <a:ext uri="{FF2B5EF4-FFF2-40B4-BE49-F238E27FC236}">
                <a16:creationId xmlns:a16="http://schemas.microsoft.com/office/drawing/2014/main" id="{E2514AB3-88CA-4541-9CE9-713B944F4B58}"/>
              </a:ext>
            </a:extLst>
          </p:cNvPr>
          <p:cNvSpPr txBox="1">
            <a:spLocks noChangeArrowheads="1"/>
          </p:cNvSpPr>
          <p:nvPr/>
        </p:nvSpPr>
        <p:spPr bwMode="auto">
          <a:xfrm>
            <a:off x="6345747" y="3100546"/>
            <a:ext cx="1930337"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1500">
                <a:solidFill>
                  <a:srgbClr val="C00000"/>
                </a:solidFill>
                <a:latin typeface="Arial" charset="0"/>
                <a:cs typeface="Arial" charset="0"/>
              </a:rPr>
              <a:t>m = PRIV</a:t>
            </a:r>
            <a:r>
              <a:rPr lang="en-US" sz="1500" baseline="-25000">
                <a:solidFill>
                  <a:srgbClr val="C00000"/>
                </a:solidFill>
                <a:latin typeface="Arial" charset="0"/>
                <a:cs typeface="Arial" charset="0"/>
              </a:rPr>
              <a:t>B</a:t>
            </a:r>
            <a:r>
              <a:rPr lang="en-US" sz="1500">
                <a:solidFill>
                  <a:srgbClr val="C00000"/>
                </a:solidFill>
                <a:latin typeface="Arial" charset="0"/>
                <a:cs typeface="Arial" charset="0"/>
              </a:rPr>
              <a:t>(PUB</a:t>
            </a:r>
            <a:r>
              <a:rPr lang="en-US" sz="1500" baseline="-25000">
                <a:solidFill>
                  <a:srgbClr val="C00000"/>
                </a:solidFill>
                <a:latin typeface="Arial" charset="0"/>
                <a:cs typeface="Arial" charset="0"/>
              </a:rPr>
              <a:t>B</a:t>
            </a:r>
            <a:r>
              <a:rPr lang="en-US" sz="1500">
                <a:solidFill>
                  <a:srgbClr val="C00000"/>
                </a:solidFill>
                <a:latin typeface="Arial" charset="0"/>
                <a:cs typeface="Arial" charset="0"/>
              </a:rPr>
              <a:t>(m)</a:t>
            </a:r>
            <a:endParaRPr lang="en-US" sz="1800">
              <a:solidFill>
                <a:srgbClr val="C00000"/>
              </a:solidFill>
              <a:latin typeface="Arial" charset="0"/>
              <a:cs typeface="Arial" charset="0"/>
            </a:endParaRPr>
          </a:p>
        </p:txBody>
      </p:sp>
      <p:sp>
        <p:nvSpPr>
          <p:cNvPr id="83" name="Text Box 6">
            <a:extLst>
              <a:ext uri="{FF2B5EF4-FFF2-40B4-BE49-F238E27FC236}">
                <a16:creationId xmlns:a16="http://schemas.microsoft.com/office/drawing/2014/main" id="{6CC01E21-09EC-DC40-8599-EEA1BC508605}"/>
              </a:ext>
            </a:extLst>
          </p:cNvPr>
          <p:cNvSpPr txBox="1">
            <a:spLocks noChangeArrowheads="1"/>
          </p:cNvSpPr>
          <p:nvPr/>
        </p:nvSpPr>
        <p:spPr bwMode="auto">
          <a:xfrm>
            <a:off x="6411018" y="2688723"/>
            <a:ext cx="1040671" cy="3693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plaintext</a:t>
            </a:r>
          </a:p>
        </p:txBody>
      </p:sp>
      <p:sp>
        <p:nvSpPr>
          <p:cNvPr id="84" name="Rectangle 13">
            <a:extLst>
              <a:ext uri="{FF2B5EF4-FFF2-40B4-BE49-F238E27FC236}">
                <a16:creationId xmlns:a16="http://schemas.microsoft.com/office/drawing/2014/main" id="{889B7A33-37EE-4D46-B817-164D2D6B64D9}"/>
              </a:ext>
            </a:extLst>
          </p:cNvPr>
          <p:cNvSpPr>
            <a:spLocks noChangeArrowheads="1"/>
          </p:cNvSpPr>
          <p:nvPr/>
        </p:nvSpPr>
        <p:spPr bwMode="auto">
          <a:xfrm>
            <a:off x="2374419" y="2724309"/>
            <a:ext cx="1075135" cy="645319"/>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pPr defTabSz="685800"/>
            <a:endParaRPr lang="en-US" sz="1500">
              <a:solidFill>
                <a:srgbClr val="525252"/>
              </a:solidFill>
              <a:latin typeface="IntelOne Display Regular"/>
              <a:cs typeface="Arial" charset="0"/>
            </a:endParaRPr>
          </a:p>
        </p:txBody>
      </p:sp>
      <p:sp>
        <p:nvSpPr>
          <p:cNvPr id="85" name="Text Box 14">
            <a:extLst>
              <a:ext uri="{FF2B5EF4-FFF2-40B4-BE49-F238E27FC236}">
                <a16:creationId xmlns:a16="http://schemas.microsoft.com/office/drawing/2014/main" id="{ECBBD5A2-07AE-1344-92CC-97064DC6F33D}"/>
              </a:ext>
            </a:extLst>
          </p:cNvPr>
          <p:cNvSpPr txBox="1">
            <a:spLocks noChangeArrowheads="1"/>
          </p:cNvSpPr>
          <p:nvPr/>
        </p:nvSpPr>
        <p:spPr bwMode="auto">
          <a:xfrm>
            <a:off x="2267329" y="2775506"/>
            <a:ext cx="1266693" cy="591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lnSpc>
                <a:spcPct val="90000"/>
              </a:lnSpc>
            </a:pPr>
            <a:r>
              <a:rPr lang="en-US" sz="1800">
                <a:solidFill>
                  <a:srgbClr val="FFFFFF"/>
                </a:solidFill>
                <a:latin typeface="IntelOne Display Regular"/>
                <a:cs typeface="Arial" charset="0"/>
              </a:rPr>
              <a:t>encryption</a:t>
            </a:r>
          </a:p>
          <a:p>
            <a:pPr algn="ctr" defTabSz="685800">
              <a:lnSpc>
                <a:spcPct val="90000"/>
              </a:lnSpc>
            </a:pPr>
            <a:r>
              <a:rPr lang="en-US" sz="1800">
                <a:solidFill>
                  <a:srgbClr val="FFFFFF"/>
                </a:solidFill>
                <a:latin typeface="IntelOne Display Regular"/>
                <a:cs typeface="Arial" charset="0"/>
              </a:rPr>
              <a:t>algorithm</a:t>
            </a:r>
          </a:p>
        </p:txBody>
      </p:sp>
      <p:sp>
        <p:nvSpPr>
          <p:cNvPr id="86" name="Rectangle 15">
            <a:extLst>
              <a:ext uri="{FF2B5EF4-FFF2-40B4-BE49-F238E27FC236}">
                <a16:creationId xmlns:a16="http://schemas.microsoft.com/office/drawing/2014/main" id="{60AEB48B-8CF1-8E42-A0B2-02C05B89BCA7}"/>
              </a:ext>
            </a:extLst>
          </p:cNvPr>
          <p:cNvSpPr>
            <a:spLocks noChangeArrowheads="1"/>
          </p:cNvSpPr>
          <p:nvPr/>
        </p:nvSpPr>
        <p:spPr bwMode="auto">
          <a:xfrm>
            <a:off x="5180721" y="2735025"/>
            <a:ext cx="1095375" cy="640556"/>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pPr defTabSz="685800"/>
            <a:endParaRPr lang="en-US" sz="1500">
              <a:solidFill>
                <a:srgbClr val="525252"/>
              </a:solidFill>
              <a:latin typeface="IntelOne Display Regular"/>
              <a:cs typeface="Arial" charset="0"/>
            </a:endParaRPr>
          </a:p>
        </p:txBody>
      </p:sp>
      <p:sp>
        <p:nvSpPr>
          <p:cNvPr id="87" name="Text Box 16">
            <a:extLst>
              <a:ext uri="{FF2B5EF4-FFF2-40B4-BE49-F238E27FC236}">
                <a16:creationId xmlns:a16="http://schemas.microsoft.com/office/drawing/2014/main" id="{638D795E-2C6D-CB48-9019-7A6554CD359D}"/>
              </a:ext>
            </a:extLst>
          </p:cNvPr>
          <p:cNvSpPr txBox="1">
            <a:spLocks noChangeArrowheads="1"/>
          </p:cNvSpPr>
          <p:nvPr/>
        </p:nvSpPr>
        <p:spPr bwMode="auto">
          <a:xfrm>
            <a:off x="5069620" y="2783840"/>
            <a:ext cx="1316386" cy="591957"/>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lnSpc>
                <a:spcPct val="90000"/>
              </a:lnSpc>
            </a:pPr>
            <a:r>
              <a:rPr lang="en-US" sz="1800">
                <a:solidFill>
                  <a:srgbClr val="FFFFFF"/>
                </a:solidFill>
                <a:latin typeface="IntelOne Display Regular"/>
                <a:cs typeface="Arial" charset="0"/>
              </a:rPr>
              <a:t>decryption </a:t>
            </a:r>
          </a:p>
          <a:p>
            <a:pPr algn="ctr" defTabSz="685800">
              <a:lnSpc>
                <a:spcPct val="90000"/>
              </a:lnSpc>
            </a:pPr>
            <a:r>
              <a:rPr lang="en-US" sz="1800">
                <a:solidFill>
                  <a:srgbClr val="FFFFFF"/>
                </a:solidFill>
                <a:latin typeface="IntelOne Display Regular"/>
                <a:cs typeface="Arial" charset="0"/>
              </a:rPr>
              <a:t>algorithm</a:t>
            </a:r>
          </a:p>
        </p:txBody>
      </p:sp>
      <p:cxnSp>
        <p:nvCxnSpPr>
          <p:cNvPr id="88" name="Straight Arrow Connector 87">
            <a:extLst>
              <a:ext uri="{FF2B5EF4-FFF2-40B4-BE49-F238E27FC236}">
                <a16:creationId xmlns:a16="http://schemas.microsoft.com/office/drawing/2014/main" id="{9426637B-377D-7B4D-99F1-F721A3FF4606}"/>
              </a:ext>
            </a:extLst>
          </p:cNvPr>
          <p:cNvCxnSpPr/>
          <p:nvPr/>
        </p:nvCxnSpPr>
        <p:spPr>
          <a:xfrm>
            <a:off x="1660177" y="3063752"/>
            <a:ext cx="63850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108EBEE-85B2-AD4A-ACE2-254B3FCAB316}"/>
              </a:ext>
            </a:extLst>
          </p:cNvPr>
          <p:cNvCxnSpPr/>
          <p:nvPr/>
        </p:nvCxnSpPr>
        <p:spPr>
          <a:xfrm>
            <a:off x="6366355" y="3048843"/>
            <a:ext cx="63850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AA03BC1-BA79-2B42-9CE7-DBF51217C896}"/>
              </a:ext>
            </a:extLst>
          </p:cNvPr>
          <p:cNvCxnSpPr>
            <a:cxnSpLocks/>
          </p:cNvCxnSpPr>
          <p:nvPr/>
        </p:nvCxnSpPr>
        <p:spPr>
          <a:xfrm>
            <a:off x="3512376" y="3022960"/>
            <a:ext cx="1629675"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00A1163E-E166-654E-B7B1-EF42611270BE}"/>
              </a:ext>
            </a:extLst>
          </p:cNvPr>
          <p:cNvGrpSpPr/>
          <p:nvPr/>
        </p:nvGrpSpPr>
        <p:grpSpPr>
          <a:xfrm>
            <a:off x="3672381" y="2692422"/>
            <a:ext cx="1197765" cy="754888"/>
            <a:chOff x="4896508" y="3589893"/>
            <a:chExt cx="1597020" cy="1006516"/>
          </a:xfrm>
        </p:grpSpPr>
        <p:sp>
          <p:nvSpPr>
            <p:cNvPr id="63" name="Text Box 18">
              <a:extLst>
                <a:ext uri="{FF2B5EF4-FFF2-40B4-BE49-F238E27FC236}">
                  <a16:creationId xmlns:a16="http://schemas.microsoft.com/office/drawing/2014/main" id="{6A92BBF9-E8F3-DF4A-ADAE-98CEF3966B61}"/>
                </a:ext>
              </a:extLst>
            </p:cNvPr>
            <p:cNvSpPr txBox="1">
              <a:spLocks noChangeArrowheads="1"/>
            </p:cNvSpPr>
            <p:nvPr/>
          </p:nvSpPr>
          <p:spPr bwMode="auto">
            <a:xfrm>
              <a:off x="4966712" y="4103967"/>
              <a:ext cx="1477328" cy="492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1800">
                  <a:solidFill>
                    <a:srgbClr val="C00000"/>
                  </a:solidFill>
                  <a:latin typeface="Arial" charset="0"/>
                  <a:cs typeface="Arial" charset="0"/>
                </a:rPr>
                <a:t>PUB</a:t>
              </a:r>
              <a:r>
                <a:rPr lang="en-US" sz="1800" baseline="-25000">
                  <a:solidFill>
                    <a:srgbClr val="C00000"/>
                  </a:solidFill>
                  <a:latin typeface="Arial" charset="0"/>
                  <a:cs typeface="Arial" charset="0"/>
                </a:rPr>
                <a:t>B</a:t>
              </a:r>
              <a:r>
                <a:rPr lang="en-US" sz="1800">
                  <a:solidFill>
                    <a:srgbClr val="C00000"/>
                  </a:solidFill>
                  <a:latin typeface="Arial" charset="0"/>
                  <a:cs typeface="Arial" charset="0"/>
                </a:rPr>
                <a:t>(m)</a:t>
              </a:r>
            </a:p>
          </p:txBody>
        </p:sp>
        <p:sp>
          <p:nvSpPr>
            <p:cNvPr id="91" name="Text Box 7">
              <a:extLst>
                <a:ext uri="{FF2B5EF4-FFF2-40B4-BE49-F238E27FC236}">
                  <a16:creationId xmlns:a16="http://schemas.microsoft.com/office/drawing/2014/main" id="{D5A73CC5-A226-834C-9D98-B404C12AFAEF}"/>
                </a:ext>
              </a:extLst>
            </p:cNvPr>
            <p:cNvSpPr txBox="1">
              <a:spLocks noChangeArrowheads="1"/>
            </p:cNvSpPr>
            <p:nvPr/>
          </p:nvSpPr>
          <p:spPr bwMode="auto">
            <a:xfrm>
              <a:off x="4896508" y="3589893"/>
              <a:ext cx="1597020" cy="492442"/>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C00000"/>
                  </a:solidFill>
                  <a:latin typeface="IntelOne Display Regular"/>
                  <a:cs typeface="Arial" charset="0"/>
                </a:rPr>
                <a:t>ciphertext</a:t>
              </a:r>
            </a:p>
          </p:txBody>
        </p:sp>
      </p:grpSp>
      <p:sp>
        <p:nvSpPr>
          <p:cNvPr id="94" name="Text Box 3">
            <a:extLst>
              <a:ext uri="{FF2B5EF4-FFF2-40B4-BE49-F238E27FC236}">
                <a16:creationId xmlns:a16="http://schemas.microsoft.com/office/drawing/2014/main" id="{A06E7808-C2D2-D044-B709-E24B5275C3C4}"/>
              </a:ext>
            </a:extLst>
          </p:cNvPr>
          <p:cNvSpPr txBox="1">
            <a:spLocks noChangeArrowheads="1"/>
          </p:cNvSpPr>
          <p:nvPr/>
        </p:nvSpPr>
        <p:spPr bwMode="auto">
          <a:xfrm>
            <a:off x="864950" y="2720113"/>
            <a:ext cx="1372492" cy="646331"/>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defTabSz="685800" eaLnBrk="0" fontAlgn="base" hangingPunct="0">
              <a:spcBef>
                <a:spcPct val="0"/>
              </a:spcBef>
              <a:spcAft>
                <a:spcPct val="0"/>
              </a:spcAft>
              <a:defRPr/>
            </a:pPr>
            <a:r>
              <a:rPr lang="en-US" sz="1800" kern="0">
                <a:solidFill>
                  <a:srgbClr val="C00000"/>
                </a:solidFill>
                <a:latin typeface="IntelOne Display Regular"/>
                <a:cs typeface="Arial" charset="0"/>
              </a:rPr>
              <a:t>plaintext</a:t>
            </a:r>
          </a:p>
          <a:p>
            <a:pPr algn="r" defTabSz="685800" eaLnBrk="0" fontAlgn="base" hangingPunct="0">
              <a:spcBef>
                <a:spcPct val="0"/>
              </a:spcBef>
              <a:spcAft>
                <a:spcPct val="0"/>
              </a:spcAft>
              <a:defRPr/>
            </a:pPr>
            <a:r>
              <a:rPr lang="en-US" sz="1800" kern="0">
                <a:solidFill>
                  <a:srgbClr val="C00000"/>
                </a:solidFill>
                <a:latin typeface="IntelOne Display Regular"/>
                <a:cs typeface="Arial" charset="0"/>
              </a:rPr>
              <a:t>message, m</a:t>
            </a:r>
          </a:p>
        </p:txBody>
      </p:sp>
      <p:grpSp>
        <p:nvGrpSpPr>
          <p:cNvPr id="106" name="Group 105">
            <a:extLst>
              <a:ext uri="{FF2B5EF4-FFF2-40B4-BE49-F238E27FC236}">
                <a16:creationId xmlns:a16="http://schemas.microsoft.com/office/drawing/2014/main" id="{C1E97B71-D008-454C-9F25-22FF4C7E0BB4}"/>
              </a:ext>
            </a:extLst>
          </p:cNvPr>
          <p:cNvGrpSpPr/>
          <p:nvPr/>
        </p:nvGrpSpPr>
        <p:grpSpPr>
          <a:xfrm>
            <a:off x="3078284" y="1199215"/>
            <a:ext cx="5270013" cy="1464473"/>
            <a:chOff x="4104379" y="1598953"/>
            <a:chExt cx="7026684" cy="1952630"/>
          </a:xfrm>
        </p:grpSpPr>
        <p:pic>
          <p:nvPicPr>
            <p:cNvPr id="60" name="Picture 15" descr="BS00768_[1]">
              <a:extLst>
                <a:ext uri="{FF2B5EF4-FFF2-40B4-BE49-F238E27FC236}">
                  <a16:creationId xmlns:a16="http://schemas.microsoft.com/office/drawing/2014/main" id="{2560A757-A38F-AC4E-B091-353015A35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6934543" y="1680887"/>
              <a:ext cx="458787" cy="23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4" name="Group 103">
              <a:extLst>
                <a:ext uri="{FF2B5EF4-FFF2-40B4-BE49-F238E27FC236}">
                  <a16:creationId xmlns:a16="http://schemas.microsoft.com/office/drawing/2014/main" id="{45947757-0EAA-384F-AF69-755E3F48343B}"/>
                </a:ext>
              </a:extLst>
            </p:cNvPr>
            <p:cNvGrpSpPr/>
            <p:nvPr/>
          </p:nvGrpSpPr>
          <p:grpSpPr>
            <a:xfrm>
              <a:off x="4104379" y="1598953"/>
              <a:ext cx="7026684" cy="1952630"/>
              <a:chOff x="4104379" y="1598953"/>
              <a:chExt cx="7026684" cy="1952630"/>
            </a:xfrm>
          </p:grpSpPr>
          <p:sp>
            <p:nvSpPr>
              <p:cNvPr id="56" name="Text Box 11">
                <a:extLst>
                  <a:ext uri="{FF2B5EF4-FFF2-40B4-BE49-F238E27FC236}">
                    <a16:creationId xmlns:a16="http://schemas.microsoft.com/office/drawing/2014/main" id="{EC4974E1-78D0-CA46-A1E0-4780A77AB36D}"/>
                  </a:ext>
                </a:extLst>
              </p:cNvPr>
              <p:cNvSpPr txBox="1">
                <a:spLocks noChangeArrowheads="1"/>
              </p:cNvSpPr>
              <p:nvPr/>
            </p:nvSpPr>
            <p:spPr bwMode="auto">
              <a:xfrm>
                <a:off x="8394627" y="1598953"/>
                <a:ext cx="2736436" cy="49244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eaLnBrk="0" fontAlgn="base" hangingPunct="0">
                  <a:spcBef>
                    <a:spcPct val="0"/>
                  </a:spcBef>
                  <a:spcAft>
                    <a:spcPct val="0"/>
                  </a:spcAft>
                  <a:defRPr/>
                </a:pPr>
                <a:r>
                  <a:rPr lang="en-US" sz="1800" kern="0">
                    <a:solidFill>
                      <a:srgbClr val="000000"/>
                    </a:solidFill>
                    <a:latin typeface="IntelOne Display Regular"/>
                    <a:cs typeface="Arial" charset="0"/>
                  </a:rPr>
                  <a:t>Bob’</a:t>
                </a:r>
                <a:r>
                  <a:rPr lang="en-US" altLang="ja-JP" sz="1800" kern="0">
                    <a:solidFill>
                      <a:srgbClr val="000000"/>
                    </a:solidFill>
                    <a:latin typeface="IntelOne Display Regular"/>
                    <a:cs typeface="Arial" charset="0"/>
                  </a:rPr>
                  <a:t>s </a:t>
                </a:r>
                <a:r>
                  <a:rPr lang="en-US" altLang="ja-JP" sz="1800" i="1" kern="0">
                    <a:solidFill>
                      <a:srgbClr val="C00000"/>
                    </a:solidFill>
                    <a:latin typeface="IntelOne Display Regular"/>
                    <a:cs typeface="Arial" charset="0"/>
                  </a:rPr>
                  <a:t>public</a:t>
                </a:r>
                <a:r>
                  <a:rPr lang="en-US" sz="1800" kern="0">
                    <a:solidFill>
                      <a:srgbClr val="000000"/>
                    </a:solidFill>
                    <a:latin typeface="IntelOne Display Regular"/>
                    <a:cs typeface="Arial" charset="0"/>
                  </a:rPr>
                  <a:t> key </a:t>
                </a:r>
              </a:p>
            </p:txBody>
          </p:sp>
          <p:cxnSp>
            <p:nvCxnSpPr>
              <p:cNvPr id="4" name="Straight Arrow Connector 3">
                <a:extLst>
                  <a:ext uri="{FF2B5EF4-FFF2-40B4-BE49-F238E27FC236}">
                    <a16:creationId xmlns:a16="http://schemas.microsoft.com/office/drawing/2014/main" id="{70DAC614-E588-2544-93E7-C7BF64B0D197}"/>
                  </a:ext>
                </a:extLst>
              </p:cNvPr>
              <p:cNvCxnSpPr>
                <a:cxnSpLocks/>
              </p:cNvCxnSpPr>
              <p:nvPr/>
            </p:nvCxnSpPr>
            <p:spPr>
              <a:xfrm>
                <a:off x="4115146" y="1800985"/>
                <a:ext cx="19532" cy="1750598"/>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1B6B11D-ECAA-4143-AB7E-D47E640789E1}"/>
                  </a:ext>
                </a:extLst>
              </p:cNvPr>
              <p:cNvCxnSpPr>
                <a:cxnSpLocks/>
              </p:cNvCxnSpPr>
              <p:nvPr/>
            </p:nvCxnSpPr>
            <p:spPr>
              <a:xfrm flipH="1">
                <a:off x="4104379" y="1804781"/>
                <a:ext cx="2654230" cy="0"/>
              </a:xfrm>
              <a:prstGeom prst="straightConnector1">
                <a:avLst/>
              </a:prstGeom>
              <a:ln w="2857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A1CBC244-80B9-8045-8AAB-052208AAFCAF}"/>
              </a:ext>
            </a:extLst>
          </p:cNvPr>
          <p:cNvGrpSpPr/>
          <p:nvPr/>
        </p:nvGrpSpPr>
        <p:grpSpPr>
          <a:xfrm>
            <a:off x="5228344" y="1650285"/>
            <a:ext cx="3470092" cy="1013402"/>
            <a:chOff x="6971125" y="2200379"/>
            <a:chExt cx="4626789" cy="1351203"/>
          </a:xfrm>
        </p:grpSpPr>
        <p:sp>
          <p:nvSpPr>
            <p:cNvPr id="69" name="Text Box 24">
              <a:extLst>
                <a:ext uri="{FF2B5EF4-FFF2-40B4-BE49-F238E27FC236}">
                  <a16:creationId xmlns:a16="http://schemas.microsoft.com/office/drawing/2014/main" id="{10A72390-FCE4-7743-B879-430BA64CF0E4}"/>
                </a:ext>
              </a:extLst>
            </p:cNvPr>
            <p:cNvSpPr txBox="1">
              <a:spLocks noChangeArrowheads="1"/>
            </p:cNvSpPr>
            <p:nvPr/>
          </p:nvSpPr>
          <p:spPr bwMode="auto">
            <a:xfrm>
              <a:off x="8434230" y="2200379"/>
              <a:ext cx="3163684" cy="49244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eaLnBrk="0" fontAlgn="base" hangingPunct="0">
                <a:spcBef>
                  <a:spcPct val="0"/>
                </a:spcBef>
                <a:spcAft>
                  <a:spcPct val="0"/>
                </a:spcAft>
                <a:defRPr/>
              </a:pPr>
              <a:r>
                <a:rPr lang="en-US" sz="1800" kern="0">
                  <a:solidFill>
                    <a:srgbClr val="000000"/>
                  </a:solidFill>
                  <a:latin typeface="IntelOne Display Regular"/>
                  <a:cs typeface="Arial" charset="0"/>
                </a:rPr>
                <a:t>Bob</a:t>
              </a:r>
              <a:r>
                <a:rPr lang="en-US" altLang="ja-JP" sz="1800" kern="0">
                  <a:solidFill>
                    <a:srgbClr val="000000"/>
                  </a:solidFill>
                  <a:latin typeface="IntelOne Display Regular"/>
                  <a:cs typeface="Arial" charset="0"/>
                </a:rPr>
                <a:t>’s </a:t>
              </a:r>
              <a:r>
                <a:rPr lang="en-US" altLang="ja-JP" sz="1800" i="1" kern="0">
                  <a:solidFill>
                    <a:srgbClr val="C00000"/>
                  </a:solidFill>
                  <a:latin typeface="IntelOne Display Regular"/>
                  <a:cs typeface="Arial" charset="0"/>
                </a:rPr>
                <a:t>private</a:t>
              </a:r>
              <a:r>
                <a:rPr lang="en-US" sz="1800" kern="0">
                  <a:solidFill>
                    <a:srgbClr val="000000"/>
                  </a:solidFill>
                  <a:latin typeface="IntelOne Display Regular"/>
                  <a:cs typeface="Arial" charset="0"/>
                </a:rPr>
                <a:t> key </a:t>
              </a:r>
            </a:p>
          </p:txBody>
        </p:sp>
        <p:pic>
          <p:nvPicPr>
            <p:cNvPr id="70" name="Picture 25" descr="BS00768_[1]">
              <a:extLst>
                <a:ext uri="{FF2B5EF4-FFF2-40B4-BE49-F238E27FC236}">
                  <a16:creationId xmlns:a16="http://schemas.microsoft.com/office/drawing/2014/main" id="{E5AF231D-A446-4C40-90CA-324AE831D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6971125" y="2340735"/>
              <a:ext cx="542925" cy="279400"/>
            </a:xfrm>
            <a:prstGeom prst="rect">
              <a:avLst/>
            </a:prstGeom>
            <a:solidFill>
              <a:schemeClr val="accent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0" name="Straight Arrow Connector 99">
              <a:extLst>
                <a:ext uri="{FF2B5EF4-FFF2-40B4-BE49-F238E27FC236}">
                  <a16:creationId xmlns:a16="http://schemas.microsoft.com/office/drawing/2014/main" id="{6633644F-66D9-7E4F-AA09-88F31F1C5629}"/>
                </a:ext>
              </a:extLst>
            </p:cNvPr>
            <p:cNvCxnSpPr>
              <a:cxnSpLocks/>
            </p:cNvCxnSpPr>
            <p:nvPr/>
          </p:nvCxnSpPr>
          <p:spPr>
            <a:xfrm>
              <a:off x="7075344" y="2729947"/>
              <a:ext cx="0" cy="82163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52C8602-8830-195F-5CE1-3C55E783563A}"/>
              </a:ext>
            </a:extLst>
          </p:cNvPr>
          <p:cNvSpPr txBox="1"/>
          <p:nvPr/>
        </p:nvSpPr>
        <p:spPr>
          <a:xfrm>
            <a:off x="1336876" y="3941179"/>
            <a:ext cx="7148843" cy="415498"/>
          </a:xfrm>
          <a:prstGeom prst="rect">
            <a:avLst/>
          </a:prstGeom>
          <a:noFill/>
        </p:spPr>
        <p:txBody>
          <a:bodyPr wrap="square" rtlCol="0">
            <a:spAutoFit/>
          </a:bodyPr>
          <a:lstStyle/>
          <a:p>
            <a:pPr defTabSz="685800"/>
            <a:r>
              <a:rPr lang="en-US" sz="2100" err="1">
                <a:solidFill>
                  <a:srgbClr val="525252"/>
                </a:solidFill>
                <a:latin typeface="IntelOne Display Regular"/>
              </a:rPr>
              <a:t>Cheia</a:t>
            </a:r>
            <a:r>
              <a:rPr lang="en-US" sz="2100">
                <a:solidFill>
                  <a:srgbClr val="525252"/>
                </a:solidFill>
                <a:latin typeface="IntelOne Display Regular"/>
              </a:rPr>
              <a:t> publica PUB</a:t>
            </a:r>
            <a:r>
              <a:rPr lang="en-US" sz="2100" baseline="-25000">
                <a:solidFill>
                  <a:srgbClr val="525252"/>
                </a:solidFill>
                <a:latin typeface="IntelOne Display Regular"/>
              </a:rPr>
              <a:t>B </a:t>
            </a:r>
            <a:r>
              <a:rPr lang="en-US" sz="2100">
                <a:solidFill>
                  <a:srgbClr val="525252"/>
                </a:solidFill>
                <a:latin typeface="IntelOne Display Regular"/>
              </a:rPr>
              <a:t>se publica pe Internet … in locuri sigure! </a:t>
            </a:r>
          </a:p>
        </p:txBody>
      </p:sp>
      <p:sp>
        <p:nvSpPr>
          <p:cNvPr id="11" name="TextBox 10">
            <a:extLst>
              <a:ext uri="{FF2B5EF4-FFF2-40B4-BE49-F238E27FC236}">
                <a16:creationId xmlns:a16="http://schemas.microsoft.com/office/drawing/2014/main" id="{01FE8777-8724-891C-1D67-E1A8656EFDEF}"/>
              </a:ext>
            </a:extLst>
          </p:cNvPr>
          <p:cNvSpPr txBox="1"/>
          <p:nvPr/>
        </p:nvSpPr>
        <p:spPr>
          <a:xfrm>
            <a:off x="5573461" y="1161491"/>
            <a:ext cx="871592" cy="369332"/>
          </a:xfrm>
          <a:prstGeom prst="rect">
            <a:avLst/>
          </a:prstGeom>
          <a:noFill/>
        </p:spPr>
        <p:txBody>
          <a:bodyPr wrap="square" rtlCol="0">
            <a:spAutoFit/>
          </a:bodyPr>
          <a:lstStyle/>
          <a:p>
            <a:pPr defTabSz="685800"/>
            <a:r>
              <a:rPr lang="en-US">
                <a:solidFill>
                  <a:srgbClr val="C00000"/>
                </a:solidFill>
                <a:latin typeface="IntelOne Display Regular"/>
              </a:rPr>
              <a:t>PUB </a:t>
            </a:r>
            <a:r>
              <a:rPr lang="en-US" baseline="-25000">
                <a:solidFill>
                  <a:srgbClr val="C00000"/>
                </a:solidFill>
                <a:latin typeface="IntelOne Display Regular"/>
              </a:rPr>
              <a:t>B</a:t>
            </a:r>
          </a:p>
        </p:txBody>
      </p:sp>
      <p:sp>
        <p:nvSpPr>
          <p:cNvPr id="12" name="TextBox 11">
            <a:extLst>
              <a:ext uri="{FF2B5EF4-FFF2-40B4-BE49-F238E27FC236}">
                <a16:creationId xmlns:a16="http://schemas.microsoft.com/office/drawing/2014/main" id="{C343D2EF-4FAD-2718-2262-F178B4596F3D}"/>
              </a:ext>
            </a:extLst>
          </p:cNvPr>
          <p:cNvSpPr txBox="1"/>
          <p:nvPr/>
        </p:nvSpPr>
        <p:spPr>
          <a:xfrm>
            <a:off x="5620808" y="1654660"/>
            <a:ext cx="871592" cy="369332"/>
          </a:xfrm>
          <a:prstGeom prst="rect">
            <a:avLst/>
          </a:prstGeom>
          <a:noFill/>
        </p:spPr>
        <p:txBody>
          <a:bodyPr wrap="square" rtlCol="0">
            <a:spAutoFit/>
          </a:bodyPr>
          <a:lstStyle/>
          <a:p>
            <a:pPr defTabSz="685800"/>
            <a:r>
              <a:rPr lang="en-US">
                <a:solidFill>
                  <a:srgbClr val="C00000"/>
                </a:solidFill>
                <a:latin typeface="IntelOne Display Regular"/>
              </a:rPr>
              <a:t>PRIV</a:t>
            </a:r>
            <a:r>
              <a:rPr lang="en-US" baseline="-25000">
                <a:solidFill>
                  <a:srgbClr val="C00000"/>
                </a:solidFill>
                <a:latin typeface="IntelOne Display Regular"/>
              </a:rPr>
              <a:t>B</a:t>
            </a:r>
          </a:p>
        </p:txBody>
      </p:sp>
    </p:spTree>
    <p:extLst>
      <p:ext uri="{BB962C8B-B14F-4D97-AF65-F5344CB8AC3E}">
        <p14:creationId xmlns:p14="http://schemas.microsoft.com/office/powerpoint/2010/main" val="3364260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dissolv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dissolv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dissolve">
                                      <p:cBhvr>
                                        <p:cTn id="1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a:bodyPr>
          <a:lstStyle/>
          <a:p>
            <a:r>
              <a:rPr lang="en-US" altLang="en-US" sz="3000"/>
              <a:t>Public Key Encryption Algorithms</a:t>
            </a:r>
            <a:endParaRPr lang="en-US" sz="3000"/>
          </a:p>
        </p:txBody>
      </p:sp>
      <p:sp>
        <p:nvSpPr>
          <p:cNvPr id="54" name="Text Box 11">
            <a:extLst>
              <a:ext uri="{FF2B5EF4-FFF2-40B4-BE49-F238E27FC236}">
                <a16:creationId xmlns:a16="http://schemas.microsoft.com/office/drawing/2014/main" id="{68E03A47-9B3A-794E-BFF5-44DDE4859D40}"/>
              </a:ext>
            </a:extLst>
          </p:cNvPr>
          <p:cNvSpPr txBox="1">
            <a:spLocks noChangeArrowheads="1"/>
          </p:cNvSpPr>
          <p:nvPr/>
        </p:nvSpPr>
        <p:spPr bwMode="auto">
          <a:xfrm>
            <a:off x="1233810" y="1064419"/>
            <a:ext cx="1827744"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2100">
                <a:solidFill>
                  <a:srgbClr val="525252"/>
                </a:solidFill>
                <a:latin typeface="Arial" panose="020B0604020202020204" pitchFamily="34" charset="0"/>
                <a:cs typeface="Arial" panose="020B0604020202020204" pitchFamily="34" charset="0"/>
              </a:rPr>
              <a:t>requirements:</a:t>
            </a:r>
            <a:endParaRPr lang="en-US" sz="1800">
              <a:solidFill>
                <a:srgbClr val="525252"/>
              </a:solidFill>
              <a:latin typeface="Arial" panose="020B0604020202020204" pitchFamily="34" charset="0"/>
              <a:cs typeface="Arial" panose="020B0604020202020204" pitchFamily="34" charset="0"/>
            </a:endParaRPr>
          </a:p>
        </p:txBody>
      </p:sp>
      <p:sp>
        <p:nvSpPr>
          <p:cNvPr id="81" name="Text Box 18">
            <a:extLst>
              <a:ext uri="{FF2B5EF4-FFF2-40B4-BE49-F238E27FC236}">
                <a16:creationId xmlns:a16="http://schemas.microsoft.com/office/drawing/2014/main" id="{16426DFD-7F5D-9146-B5B8-6BE82E3AC606}"/>
              </a:ext>
            </a:extLst>
          </p:cNvPr>
          <p:cNvSpPr txBox="1">
            <a:spLocks noChangeArrowheads="1"/>
          </p:cNvSpPr>
          <p:nvPr/>
        </p:nvSpPr>
        <p:spPr bwMode="auto">
          <a:xfrm>
            <a:off x="1768852" y="3853950"/>
            <a:ext cx="509697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2400">
                <a:solidFill>
                  <a:srgbClr val="C00000"/>
                </a:solidFill>
                <a:latin typeface="Arial" panose="020B0604020202020204" pitchFamily="34" charset="0"/>
                <a:cs typeface="Arial" panose="020B0604020202020204" pitchFamily="34" charset="0"/>
              </a:rPr>
              <a:t>RSA: </a:t>
            </a:r>
            <a:r>
              <a:rPr lang="en-US" sz="2100">
                <a:solidFill>
                  <a:srgbClr val="525252"/>
                </a:solidFill>
                <a:latin typeface="Arial" panose="020B0604020202020204" pitchFamily="34" charset="0"/>
                <a:cs typeface="Arial" panose="020B0604020202020204" pitchFamily="34" charset="0"/>
              </a:rPr>
              <a:t>Rivest, Shamir, Adleman algorithm</a:t>
            </a:r>
            <a:endParaRPr lang="en-US" sz="1800">
              <a:solidFill>
                <a:srgbClr val="525252"/>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871C51F8-6912-1D42-B41F-94408FFBF31D}"/>
              </a:ext>
            </a:extLst>
          </p:cNvPr>
          <p:cNvGrpSpPr/>
          <p:nvPr/>
        </p:nvGrpSpPr>
        <p:grpSpPr>
          <a:xfrm>
            <a:off x="1933005" y="1634314"/>
            <a:ext cx="6938149" cy="583246"/>
            <a:chOff x="2577341" y="2179085"/>
            <a:chExt cx="9078504" cy="777661"/>
          </a:xfrm>
        </p:grpSpPr>
        <p:sp>
          <p:nvSpPr>
            <p:cNvPr id="55" name="Oval 13">
              <a:extLst>
                <a:ext uri="{FF2B5EF4-FFF2-40B4-BE49-F238E27FC236}">
                  <a16:creationId xmlns:a16="http://schemas.microsoft.com/office/drawing/2014/main" id="{8759335D-10E6-8E46-9BB4-AB2699D2E5F3}"/>
                </a:ext>
              </a:extLst>
            </p:cNvPr>
            <p:cNvSpPr>
              <a:spLocks noChangeArrowheads="1"/>
            </p:cNvSpPr>
            <p:nvPr/>
          </p:nvSpPr>
          <p:spPr bwMode="auto">
            <a:xfrm>
              <a:off x="2577341" y="2179085"/>
              <a:ext cx="552450" cy="517525"/>
            </a:xfrm>
            <a:prstGeom prst="ellipse">
              <a:avLst/>
            </a:prstGeom>
            <a:solidFill>
              <a:srgbClr val="FFFFFF"/>
            </a:solidFill>
            <a:ln w="34925">
              <a:solidFill>
                <a:srgbClr val="0012A0"/>
              </a:solidFill>
              <a:round/>
              <a:headEnd/>
              <a:tailEnd/>
            </a:ln>
          </p:spPr>
          <p:txBody>
            <a:bodyPr wrap="none" anchor="ctr"/>
            <a:lstStyle/>
            <a:p>
              <a:pPr defTabSz="685800"/>
              <a:endParaRPr lang="en-US" sz="1200">
                <a:solidFill>
                  <a:srgbClr val="000099"/>
                </a:solidFill>
                <a:latin typeface="Arial" panose="020B0604020202020204" pitchFamily="34" charset="0"/>
                <a:cs typeface="Arial" panose="020B0604020202020204" pitchFamily="34" charset="0"/>
              </a:endParaRPr>
            </a:p>
          </p:txBody>
        </p:sp>
        <p:sp>
          <p:nvSpPr>
            <p:cNvPr id="58" name="Text Box 14">
              <a:extLst>
                <a:ext uri="{FF2B5EF4-FFF2-40B4-BE49-F238E27FC236}">
                  <a16:creationId xmlns:a16="http://schemas.microsoft.com/office/drawing/2014/main" id="{C92F4D5F-E3F2-414D-9260-894C3CB63397}"/>
                </a:ext>
              </a:extLst>
            </p:cNvPr>
            <p:cNvSpPr txBox="1">
              <a:spLocks noChangeArrowheads="1"/>
            </p:cNvSpPr>
            <p:nvPr/>
          </p:nvSpPr>
          <p:spPr bwMode="auto">
            <a:xfrm>
              <a:off x="2650437" y="2179085"/>
              <a:ext cx="409435" cy="492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99"/>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0012A0"/>
                  </a:solidFill>
                  <a:latin typeface="Arial" panose="020B0604020202020204" pitchFamily="34" charset="0"/>
                  <a:cs typeface="Arial" panose="020B0604020202020204" pitchFamily="34" charset="0"/>
                </a:rPr>
                <a:t>1</a:t>
              </a:r>
              <a:endParaRPr lang="en-US" sz="1500">
                <a:solidFill>
                  <a:srgbClr val="0012A0"/>
                </a:solidFill>
                <a:latin typeface="Arial" panose="020B0604020202020204" pitchFamily="34" charset="0"/>
                <a:cs typeface="Arial" panose="020B0604020202020204" pitchFamily="34" charset="0"/>
              </a:endParaRPr>
            </a:p>
          </p:txBody>
        </p:sp>
        <p:sp>
          <p:nvSpPr>
            <p:cNvPr id="44" name="Rectangle 3">
              <a:extLst>
                <a:ext uri="{FF2B5EF4-FFF2-40B4-BE49-F238E27FC236}">
                  <a16:creationId xmlns:a16="http://schemas.microsoft.com/office/drawing/2014/main" id="{CA2DA16D-E37C-234A-A7B1-3797CF3FF0BC}"/>
                </a:ext>
              </a:extLst>
            </p:cNvPr>
            <p:cNvSpPr txBox="1">
              <a:spLocks noChangeArrowheads="1"/>
            </p:cNvSpPr>
            <p:nvPr/>
          </p:nvSpPr>
          <p:spPr>
            <a:xfrm>
              <a:off x="3089413" y="2182812"/>
              <a:ext cx="8566432" cy="773934"/>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pPr>
              <a:r>
                <a:rPr lang="en-US" sz="2100">
                  <a:solidFill>
                    <a:srgbClr val="525252"/>
                  </a:solidFill>
                  <a:latin typeface="Arial" panose="020B0604020202020204" pitchFamily="34" charset="0"/>
                  <a:cs typeface="Arial" panose="020B0604020202020204" pitchFamily="34" charset="0"/>
                </a:rPr>
                <a:t>For a user A, we have PRIV</a:t>
              </a:r>
              <a:r>
                <a:rPr lang="en-US" sz="2100" baseline="-25000">
                  <a:solidFill>
                    <a:srgbClr val="525252"/>
                  </a:solidFill>
                  <a:latin typeface="Arial" panose="020B0604020202020204" pitchFamily="34" charset="0"/>
                  <a:cs typeface="Arial" panose="020B0604020202020204" pitchFamily="34" charset="0"/>
                </a:rPr>
                <a:t>A</a:t>
              </a:r>
              <a:r>
                <a:rPr lang="en-US" sz="2100">
                  <a:solidFill>
                    <a:srgbClr val="525252"/>
                  </a:solidFill>
                  <a:latin typeface="Arial" panose="020B0604020202020204" pitchFamily="34" charset="0"/>
                  <a:cs typeface="Arial" panose="020B0604020202020204" pitchFamily="34" charset="0"/>
                </a:rPr>
                <a:t>  and PUB</a:t>
              </a:r>
              <a:r>
                <a:rPr lang="en-US" sz="2100" baseline="-25000">
                  <a:solidFill>
                    <a:srgbClr val="525252"/>
                  </a:solidFill>
                  <a:latin typeface="Arial" panose="020B0604020202020204" pitchFamily="34" charset="0"/>
                  <a:cs typeface="Arial" panose="020B0604020202020204" pitchFamily="34" charset="0"/>
                </a:rPr>
                <a:t>A</a:t>
              </a:r>
              <a:r>
                <a:rPr lang="en-US" sz="2100">
                  <a:solidFill>
                    <a:srgbClr val="525252"/>
                  </a:solidFill>
                  <a:latin typeface="Arial" panose="020B0604020202020204" pitchFamily="34" charset="0"/>
                  <a:cs typeface="Arial" panose="020B0604020202020204" pitchFamily="34" charset="0"/>
                </a:rPr>
                <a:t> such that</a:t>
              </a:r>
            </a:p>
          </p:txBody>
        </p:sp>
      </p:grpSp>
      <p:grpSp>
        <p:nvGrpSpPr>
          <p:cNvPr id="6" name="Group 5">
            <a:extLst>
              <a:ext uri="{FF2B5EF4-FFF2-40B4-BE49-F238E27FC236}">
                <a16:creationId xmlns:a16="http://schemas.microsoft.com/office/drawing/2014/main" id="{8AB37BF4-ADC0-7C4A-B2EE-07083244021D}"/>
              </a:ext>
            </a:extLst>
          </p:cNvPr>
          <p:cNvGrpSpPr/>
          <p:nvPr/>
        </p:nvGrpSpPr>
        <p:grpSpPr>
          <a:xfrm>
            <a:off x="1928606" y="2806303"/>
            <a:ext cx="6813278" cy="522581"/>
            <a:chOff x="2571474" y="3741737"/>
            <a:chExt cx="8313754" cy="696774"/>
          </a:xfrm>
        </p:grpSpPr>
        <p:sp>
          <p:nvSpPr>
            <p:cNvPr id="50" name="Rectangle 8">
              <a:extLst>
                <a:ext uri="{FF2B5EF4-FFF2-40B4-BE49-F238E27FC236}">
                  <a16:creationId xmlns:a16="http://schemas.microsoft.com/office/drawing/2014/main" id="{58F91EC6-E6B4-924D-9AB5-CE96A06FA3F7}"/>
                </a:ext>
              </a:extLst>
            </p:cNvPr>
            <p:cNvSpPr>
              <a:spLocks noChangeArrowheads="1"/>
            </p:cNvSpPr>
            <p:nvPr/>
          </p:nvSpPr>
          <p:spPr bwMode="auto">
            <a:xfrm>
              <a:off x="3177898" y="3741737"/>
              <a:ext cx="7707330" cy="696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57175" indent="-257175" defTabSz="685800">
                <a:spcBef>
                  <a:spcPct val="20000"/>
                </a:spcBef>
                <a:buClr>
                  <a:srgbClr val="00C7FD"/>
                </a:buClr>
                <a:buSzPct val="85000"/>
              </a:pPr>
              <a:r>
                <a:rPr lang="en-US" sz="2100">
                  <a:solidFill>
                    <a:srgbClr val="525252"/>
                  </a:solidFill>
                  <a:latin typeface="Arial" panose="020B0604020202020204" pitchFamily="34" charset="0"/>
                  <a:cs typeface="Arial" panose="020B0604020202020204" pitchFamily="34" charset="0"/>
                </a:rPr>
                <a:t>given the public key </a:t>
              </a:r>
              <a:r>
                <a:rPr lang="en-US" sz="2100">
                  <a:solidFill>
                    <a:srgbClr val="C00000"/>
                  </a:solidFill>
                  <a:latin typeface="Arial" panose="020B0604020202020204" pitchFamily="34" charset="0"/>
                  <a:cs typeface="Arial" panose="020B0604020202020204" pitchFamily="34" charset="0"/>
                </a:rPr>
                <a:t>PUB</a:t>
              </a:r>
              <a:r>
                <a:rPr lang="en-US" sz="2100" baseline="-25000">
                  <a:solidFill>
                    <a:srgbClr val="C00000"/>
                  </a:solidFill>
                  <a:latin typeface="Arial" panose="020B0604020202020204" pitchFamily="34" charset="0"/>
                  <a:cs typeface="Arial" panose="020B0604020202020204" pitchFamily="34" charset="0"/>
                </a:rPr>
                <a:t>A</a:t>
              </a:r>
              <a:r>
                <a:rPr lang="en-US" sz="2100">
                  <a:solidFill>
                    <a:srgbClr val="525252"/>
                  </a:solidFill>
                  <a:latin typeface="Arial" panose="020B0604020202020204" pitchFamily="34" charset="0"/>
                  <a:cs typeface="Arial" panose="020B0604020202020204" pitchFamily="34" charset="0"/>
                </a:rPr>
                <a:t>, it should be </a:t>
              </a:r>
              <a:r>
                <a:rPr lang="en-US" sz="2100" b="1">
                  <a:solidFill>
                    <a:srgbClr val="525252"/>
                  </a:solidFill>
                  <a:latin typeface="Arial" panose="020B0604020202020204" pitchFamily="34" charset="0"/>
                  <a:cs typeface="Arial" panose="020B0604020202020204" pitchFamily="34" charset="0"/>
                </a:rPr>
                <a:t>impossible</a:t>
              </a:r>
              <a:r>
                <a:rPr lang="en-US" sz="2100">
                  <a:solidFill>
                    <a:srgbClr val="525252"/>
                  </a:solidFill>
                  <a:latin typeface="Arial" panose="020B0604020202020204" pitchFamily="34" charset="0"/>
                  <a:cs typeface="Arial" panose="020B0604020202020204" pitchFamily="34" charset="0"/>
                </a:rPr>
                <a:t> to compute the private key </a:t>
              </a:r>
              <a:r>
                <a:rPr lang="en-US" sz="2100">
                  <a:solidFill>
                    <a:srgbClr val="C00000"/>
                  </a:solidFill>
                  <a:latin typeface="Arial" panose="020B0604020202020204" pitchFamily="34" charset="0"/>
                  <a:cs typeface="Arial" panose="020B0604020202020204" pitchFamily="34" charset="0"/>
                </a:rPr>
                <a:t>PRIV</a:t>
              </a:r>
              <a:r>
                <a:rPr lang="en-US" sz="2100" baseline="-25000">
                  <a:solidFill>
                    <a:srgbClr val="C00000"/>
                  </a:solidFill>
                  <a:latin typeface="Arial" panose="020B0604020202020204" pitchFamily="34" charset="0"/>
                  <a:cs typeface="Arial" panose="020B0604020202020204" pitchFamily="34" charset="0"/>
                </a:rPr>
                <a:t>A</a:t>
              </a:r>
            </a:p>
          </p:txBody>
        </p:sp>
        <p:grpSp>
          <p:nvGrpSpPr>
            <p:cNvPr id="59" name="Group 15">
              <a:extLst>
                <a:ext uri="{FF2B5EF4-FFF2-40B4-BE49-F238E27FC236}">
                  <a16:creationId xmlns:a16="http://schemas.microsoft.com/office/drawing/2014/main" id="{755F3E15-FB06-3341-8DFF-070377E83654}"/>
                </a:ext>
              </a:extLst>
            </p:cNvPr>
            <p:cNvGrpSpPr>
              <a:grpSpLocks/>
            </p:cNvGrpSpPr>
            <p:nvPr/>
          </p:nvGrpSpPr>
          <p:grpSpPr bwMode="auto">
            <a:xfrm>
              <a:off x="2571474" y="3773624"/>
              <a:ext cx="552450" cy="520700"/>
              <a:chOff x="481" y="1776"/>
              <a:chExt cx="348" cy="328"/>
            </a:xfrm>
          </p:grpSpPr>
          <p:sp>
            <p:nvSpPr>
              <p:cNvPr id="61" name="Oval 16">
                <a:extLst>
                  <a:ext uri="{FF2B5EF4-FFF2-40B4-BE49-F238E27FC236}">
                    <a16:creationId xmlns:a16="http://schemas.microsoft.com/office/drawing/2014/main" id="{BB89F9D0-3AC7-ED46-8A4A-CD7D6525741E}"/>
                  </a:ext>
                </a:extLst>
              </p:cNvPr>
              <p:cNvSpPr>
                <a:spLocks noChangeArrowheads="1"/>
              </p:cNvSpPr>
              <p:nvPr/>
            </p:nvSpPr>
            <p:spPr bwMode="auto">
              <a:xfrm>
                <a:off x="481" y="1778"/>
                <a:ext cx="348" cy="326"/>
              </a:xfrm>
              <a:prstGeom prst="ellipse">
                <a:avLst/>
              </a:prstGeom>
              <a:solidFill>
                <a:srgbClr val="FFFFFF"/>
              </a:solidFill>
              <a:ln w="34925">
                <a:solidFill>
                  <a:srgbClr val="000099"/>
                </a:solidFill>
                <a:round/>
                <a:headEnd/>
                <a:tailEnd/>
              </a:ln>
            </p:spPr>
            <p:txBody>
              <a:bodyPr wrap="none" anchor="ctr"/>
              <a:lstStyle/>
              <a:p>
                <a:pPr defTabSz="685800"/>
                <a:endParaRPr lang="en-US" sz="1200">
                  <a:solidFill>
                    <a:srgbClr val="000099"/>
                  </a:solidFill>
                  <a:latin typeface="Arial" panose="020B0604020202020204" pitchFamily="34" charset="0"/>
                  <a:cs typeface="Arial" panose="020B0604020202020204" pitchFamily="34" charset="0"/>
                </a:endParaRPr>
              </a:p>
            </p:txBody>
          </p:sp>
          <p:sp>
            <p:nvSpPr>
              <p:cNvPr id="80" name="Text Box 17">
                <a:extLst>
                  <a:ext uri="{FF2B5EF4-FFF2-40B4-BE49-F238E27FC236}">
                    <a16:creationId xmlns:a16="http://schemas.microsoft.com/office/drawing/2014/main" id="{3BA80475-B13A-DF44-A883-CCF63CDF220F}"/>
                  </a:ext>
                </a:extLst>
              </p:cNvPr>
              <p:cNvSpPr txBox="1">
                <a:spLocks noChangeArrowheads="1"/>
              </p:cNvSpPr>
              <p:nvPr/>
            </p:nvSpPr>
            <p:spPr bwMode="auto">
              <a:xfrm>
                <a:off x="547" y="1776"/>
                <a:ext cx="241"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99"/>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r>
                  <a:rPr lang="en-US" sz="1800">
                    <a:solidFill>
                      <a:srgbClr val="0012A0"/>
                    </a:solidFill>
                    <a:latin typeface="Arial" panose="020B0604020202020204" pitchFamily="34" charset="0"/>
                    <a:cs typeface="Arial" panose="020B0604020202020204" pitchFamily="34" charset="0"/>
                  </a:rPr>
                  <a:t>2</a:t>
                </a:r>
                <a:endParaRPr lang="en-US" sz="1500">
                  <a:solidFill>
                    <a:srgbClr val="0012A0"/>
                  </a:solidFill>
                  <a:latin typeface="Arial" panose="020B0604020202020204" pitchFamily="34" charset="0"/>
                  <a:cs typeface="Arial" panose="020B0604020202020204" pitchFamily="34" charset="0"/>
                </a:endParaRPr>
              </a:p>
            </p:txBody>
          </p:sp>
        </p:grpSp>
      </p:grpSp>
      <p:sp>
        <p:nvSpPr>
          <p:cNvPr id="7" name="Text Box 30">
            <a:extLst>
              <a:ext uri="{FF2B5EF4-FFF2-40B4-BE49-F238E27FC236}">
                <a16:creationId xmlns:a16="http://schemas.microsoft.com/office/drawing/2014/main" id="{185A1751-129E-B193-8593-0E44506EF22C}"/>
              </a:ext>
            </a:extLst>
          </p:cNvPr>
          <p:cNvSpPr txBox="1">
            <a:spLocks noChangeArrowheads="1"/>
          </p:cNvSpPr>
          <p:nvPr/>
        </p:nvSpPr>
        <p:spPr bwMode="auto">
          <a:xfrm>
            <a:off x="2834757" y="2168025"/>
            <a:ext cx="2542299"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1800">
                <a:solidFill>
                  <a:srgbClr val="C00000"/>
                </a:solidFill>
                <a:latin typeface="Arial" panose="020B0604020202020204" pitchFamily="34" charset="0"/>
                <a:cs typeface="Arial" panose="020B0604020202020204" pitchFamily="34" charset="0"/>
              </a:rPr>
              <a:t>m = PRIV</a:t>
            </a:r>
            <a:r>
              <a:rPr lang="en-US" sz="1800" baseline="-25000">
                <a:solidFill>
                  <a:srgbClr val="C00000"/>
                </a:solidFill>
                <a:latin typeface="Arial" panose="020B0604020202020204" pitchFamily="34" charset="0"/>
                <a:cs typeface="Arial" panose="020B0604020202020204" pitchFamily="34" charset="0"/>
              </a:rPr>
              <a:t>A</a:t>
            </a:r>
            <a:r>
              <a:rPr lang="en-US" sz="1800">
                <a:solidFill>
                  <a:srgbClr val="C00000"/>
                </a:solidFill>
                <a:latin typeface="Arial" panose="020B0604020202020204" pitchFamily="34" charset="0"/>
                <a:cs typeface="Arial" panose="020B0604020202020204" pitchFamily="34" charset="0"/>
              </a:rPr>
              <a:t>  </a:t>
            </a:r>
            <a:r>
              <a:rPr lang="en-US" sz="2100">
                <a:solidFill>
                  <a:srgbClr val="C00000"/>
                </a:solidFill>
                <a:latin typeface="Arial" panose="020B0604020202020204" pitchFamily="34" charset="0"/>
                <a:cs typeface="Arial" panose="020B0604020202020204" pitchFamily="34" charset="0"/>
              </a:rPr>
              <a:t>(</a:t>
            </a:r>
            <a:r>
              <a:rPr lang="en-US" sz="1800">
                <a:solidFill>
                  <a:srgbClr val="C00000"/>
                </a:solidFill>
                <a:latin typeface="Arial" panose="020B0604020202020204" pitchFamily="34" charset="0"/>
                <a:cs typeface="Arial" panose="020B0604020202020204" pitchFamily="34" charset="0"/>
              </a:rPr>
              <a:t>PUB</a:t>
            </a:r>
            <a:r>
              <a:rPr lang="en-US" sz="1800" baseline="-25000">
                <a:solidFill>
                  <a:srgbClr val="C00000"/>
                </a:solidFill>
                <a:latin typeface="Arial" panose="020B0604020202020204" pitchFamily="34" charset="0"/>
                <a:cs typeface="Arial" panose="020B0604020202020204" pitchFamily="34" charset="0"/>
              </a:rPr>
              <a:t>A</a:t>
            </a:r>
            <a:r>
              <a:rPr lang="en-US" sz="1800">
                <a:solidFill>
                  <a:srgbClr val="C00000"/>
                </a:solidFill>
                <a:latin typeface="Arial" panose="020B0604020202020204" pitchFamily="34" charset="0"/>
                <a:cs typeface="Arial" panose="020B0604020202020204" pitchFamily="34" charset="0"/>
              </a:rPr>
              <a:t> (m)</a:t>
            </a:r>
            <a:r>
              <a:rPr lang="en-US" sz="2100">
                <a:solidFill>
                  <a:srgbClr val="C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4946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dissolve">
                                      <p:cBhvr>
                                        <p:cTn id="2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4C1A-021C-2BE9-649A-6B8BAB19E17F}"/>
              </a:ext>
            </a:extLst>
          </p:cNvPr>
          <p:cNvSpPr>
            <a:spLocks noGrp="1"/>
          </p:cNvSpPr>
          <p:nvPr>
            <p:ph type="title"/>
          </p:nvPr>
        </p:nvSpPr>
        <p:spPr/>
        <p:txBody>
          <a:bodyPr/>
          <a:lstStyle/>
          <a:p>
            <a:r>
              <a:rPr lang="en-US"/>
              <a:t>Practice:</a:t>
            </a:r>
          </a:p>
        </p:txBody>
      </p:sp>
      <p:sp>
        <p:nvSpPr>
          <p:cNvPr id="3" name="Content Placeholder 2">
            <a:extLst>
              <a:ext uri="{FF2B5EF4-FFF2-40B4-BE49-F238E27FC236}">
                <a16:creationId xmlns:a16="http://schemas.microsoft.com/office/drawing/2014/main" id="{64CD4ACA-4396-63AF-DFFE-7928C093FA09}"/>
              </a:ext>
            </a:extLst>
          </p:cNvPr>
          <p:cNvSpPr>
            <a:spLocks noGrp="1"/>
          </p:cNvSpPr>
          <p:nvPr>
            <p:ph idx="1"/>
          </p:nvPr>
        </p:nvSpPr>
        <p:spPr>
          <a:xfrm>
            <a:off x="285750" y="933003"/>
            <a:ext cx="8414821" cy="418126"/>
          </a:xfrm>
        </p:spPr>
        <p:txBody>
          <a:bodyPr>
            <a:normAutofit/>
          </a:bodyPr>
          <a:lstStyle/>
          <a:p>
            <a:pPr marL="0" indent="0">
              <a:buNone/>
              <a:defRPr/>
            </a:pPr>
            <a:r>
              <a:rPr lang="en-US">
                <a:solidFill>
                  <a:srgbClr val="0068B5"/>
                </a:solidFill>
              </a:rPr>
              <a:t>Playing with the RSA key pair </a:t>
            </a:r>
          </a:p>
        </p:txBody>
      </p:sp>
      <p:sp>
        <p:nvSpPr>
          <p:cNvPr id="10" name="TextBox 9">
            <a:extLst>
              <a:ext uri="{FF2B5EF4-FFF2-40B4-BE49-F238E27FC236}">
                <a16:creationId xmlns:a16="http://schemas.microsoft.com/office/drawing/2014/main" id="{8934AA8D-257C-B121-EDA5-AAEE8C0CA366}"/>
              </a:ext>
            </a:extLst>
          </p:cNvPr>
          <p:cNvSpPr txBox="1"/>
          <p:nvPr/>
        </p:nvSpPr>
        <p:spPr>
          <a:xfrm>
            <a:off x="284115" y="1670230"/>
            <a:ext cx="8575771" cy="2354491"/>
          </a:xfrm>
          <a:prstGeom prst="rect">
            <a:avLst/>
          </a:prstGeom>
          <a:noFill/>
        </p:spPr>
        <p:txBody>
          <a:bodyPr wrap="square">
            <a:spAutoFit/>
          </a:bodyPr>
          <a:lstStyle/>
          <a:p>
            <a:pPr marL="257175" indent="-257175" defTabSz="685800">
              <a:buFont typeface="Arial" panose="020B0604020202020204" pitchFamily="34" charset="0"/>
              <a:buChar char="•"/>
            </a:pPr>
            <a:r>
              <a:rPr lang="en-US" sz="2100">
                <a:solidFill>
                  <a:srgbClr val="1F2328"/>
                </a:solidFill>
                <a:latin typeface="Arial" panose="020B0604020202020204" pitchFamily="34" charset="0"/>
                <a:cs typeface="Arial" panose="020B0604020202020204" pitchFamily="34" charset="0"/>
              </a:rPr>
              <a:t>Generate an RSA private key, 2048 bit long modulus </a:t>
            </a:r>
          </a:p>
          <a:p>
            <a:pPr marL="257175" indent="-257175" defTabSz="685800">
              <a:buFont typeface="Arial" panose="020B0604020202020204" pitchFamily="34" charset="0"/>
              <a:buChar char="•"/>
            </a:pPr>
            <a:r>
              <a:rPr lang="en-US" sz="2100">
                <a:solidFill>
                  <a:srgbClr val="1F2328"/>
                </a:solidFill>
                <a:latin typeface="Arial" panose="020B0604020202020204" pitchFamily="34" charset="0"/>
                <a:cs typeface="Arial" panose="020B0604020202020204" pitchFamily="34" charset="0"/>
              </a:rPr>
              <a:t>Decode the key, display the value of n and the p, q primes</a:t>
            </a:r>
          </a:p>
          <a:p>
            <a:pPr marL="257175" indent="-257175" defTabSz="685800">
              <a:buFont typeface="Arial" panose="020B0604020202020204" pitchFamily="34" charset="0"/>
              <a:buChar char="•"/>
            </a:pPr>
            <a:endParaRPr lang="en-US" sz="2100">
              <a:solidFill>
                <a:srgbClr val="1F2328"/>
              </a:solidFill>
              <a:latin typeface="Arial" panose="020B0604020202020204" pitchFamily="34" charset="0"/>
              <a:cs typeface="Arial" panose="020B0604020202020204" pitchFamily="34" charset="0"/>
            </a:endParaRPr>
          </a:p>
          <a:p>
            <a:pPr marL="257175" indent="-257175" defTabSz="685800">
              <a:buFont typeface="Arial" panose="020B0604020202020204" pitchFamily="34" charset="0"/>
              <a:buChar char="•"/>
            </a:pPr>
            <a:r>
              <a:rPr lang="en-US" sz="2100">
                <a:solidFill>
                  <a:srgbClr val="1F2328"/>
                </a:solidFill>
                <a:latin typeface="Arial" panose="020B0604020202020204" pitchFamily="34" charset="0"/>
                <a:cs typeface="Arial" panose="020B0604020202020204" pitchFamily="34" charset="0"/>
              </a:rPr>
              <a:t>Pick a strong password and generate a new key, protected by this password and AES256:</a:t>
            </a:r>
          </a:p>
          <a:p>
            <a:pPr marL="257175" indent="-257175" defTabSz="685800">
              <a:buFont typeface="Arial" panose="020B0604020202020204" pitchFamily="34" charset="0"/>
              <a:buChar char="•"/>
            </a:pPr>
            <a:r>
              <a:rPr lang="en-US" sz="2100">
                <a:solidFill>
                  <a:srgbClr val="1F2328"/>
                </a:solidFill>
                <a:latin typeface="Arial" panose="020B0604020202020204" pitchFamily="34" charset="0"/>
                <a:cs typeface="Arial" panose="020B0604020202020204" pitchFamily="34" charset="0"/>
              </a:rPr>
              <a:t>Decode this new key, find out the values for the modulus and the exponent</a:t>
            </a:r>
          </a:p>
        </p:txBody>
      </p:sp>
      <p:sp>
        <p:nvSpPr>
          <p:cNvPr id="12" name="TextBox 11">
            <a:extLst>
              <a:ext uri="{FF2B5EF4-FFF2-40B4-BE49-F238E27FC236}">
                <a16:creationId xmlns:a16="http://schemas.microsoft.com/office/drawing/2014/main" id="{6DB21AA0-C8EE-2742-6918-2F2F064E0559}"/>
              </a:ext>
            </a:extLst>
          </p:cNvPr>
          <p:cNvSpPr txBox="1"/>
          <p:nvPr/>
        </p:nvSpPr>
        <p:spPr>
          <a:xfrm>
            <a:off x="1991041" y="4509196"/>
            <a:ext cx="5825321" cy="369332"/>
          </a:xfrm>
          <a:prstGeom prst="rect">
            <a:avLst/>
          </a:prstGeom>
          <a:noFill/>
        </p:spPr>
        <p:txBody>
          <a:bodyPr wrap="square">
            <a:spAutoFit/>
          </a:bodyPr>
          <a:lstStyle/>
          <a:p>
            <a:pPr defTabSz="685800"/>
            <a:r>
              <a:rPr lang="en-US" sz="900">
                <a:solidFill>
                  <a:srgbClr val="525252"/>
                </a:solidFill>
                <a:latin typeface="Arial" panose="020B0604020202020204" pitchFamily="34" charset="0"/>
                <a:cs typeface="Arial" panose="020B0604020202020204" pitchFamily="34" charset="0"/>
                <a:hlinkClick r:id="rId3"/>
              </a:rPr>
              <a:t>https://github.com/DariusBuhai/FMI-Unibuc/tree/main/Year%20III/Semester%201/SSI/Laborator/Laborator%2010</a:t>
            </a:r>
            <a:r>
              <a:rPr lang="en-US" sz="900">
                <a:solidFill>
                  <a:srgbClr val="52525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03559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2">
            <a:extLst>
              <a:ext uri="{FF2B5EF4-FFF2-40B4-BE49-F238E27FC236}">
                <a16:creationId xmlns:a16="http://schemas.microsoft.com/office/drawing/2014/main" id="{EE3524EF-326E-409E-99DE-53AD527FC428}"/>
              </a:ext>
            </a:extLst>
          </p:cNvPr>
          <p:cNvSpPr>
            <a:spLocks noGrp="1"/>
          </p:cNvSpPr>
          <p:nvPr>
            <p:ph sz="half" idx="1"/>
          </p:nvPr>
        </p:nvSpPr>
        <p:spPr>
          <a:xfrm>
            <a:off x="529395" y="1064523"/>
            <a:ext cx="4480529" cy="2888140"/>
          </a:xfrm>
        </p:spPr>
        <p:txBody>
          <a:bodyPr vert="horz" lIns="0" tIns="0" rIns="0" bIns="0" rtlCol="0" anchor="t">
            <a:noAutofit/>
          </a:bodyPr>
          <a:lstStyle/>
          <a:p>
            <a:r>
              <a:rPr lang="en-US" sz="1600" err="1"/>
              <a:t>Definiţie</a:t>
            </a:r>
            <a:r>
              <a:rPr lang="en-US" sz="1600"/>
              <a:t>: </a:t>
            </a:r>
          </a:p>
          <a:p>
            <a:r>
              <a:rPr lang="en-US" sz="1400" err="1"/>
              <a:t>Ansamblu</a:t>
            </a:r>
            <a:r>
              <a:rPr lang="en-US" sz="1400"/>
              <a:t> </a:t>
            </a:r>
            <a:r>
              <a:rPr lang="en-US" sz="1400" err="1"/>
              <a:t>distribuit</a:t>
            </a:r>
            <a:r>
              <a:rPr lang="en-US" sz="1400"/>
              <a:t> de servicii de calcul, aplicații, acces la informații și stocare de date, fără ca utilizatorul să aibă nevoie să cunoască </a:t>
            </a:r>
            <a:r>
              <a:rPr lang="en-US" sz="1400" i="1"/>
              <a:t>amplasarea </a:t>
            </a:r>
            <a:r>
              <a:rPr lang="en-US" sz="1400"/>
              <a:t>și </a:t>
            </a:r>
            <a:r>
              <a:rPr lang="en-US" sz="1400" i="1"/>
              <a:t>configurația fizică </a:t>
            </a:r>
            <a:r>
              <a:rPr lang="en-US" sz="1400"/>
              <a:t>a sistemelor care furnizează aceste servicii. </a:t>
            </a:r>
          </a:p>
          <a:p>
            <a:pPr>
              <a:spcBef>
                <a:spcPts val="1800"/>
              </a:spcBef>
            </a:pPr>
            <a:r>
              <a:rPr lang="en-US"/>
              <a:t>Exemple de </a:t>
            </a:r>
            <a:r>
              <a:rPr lang="en-US" err="1"/>
              <a:t>aplicaţii</a:t>
            </a:r>
            <a:r>
              <a:rPr lang="en-US"/>
              <a:t>: </a:t>
            </a:r>
          </a:p>
          <a:p>
            <a:pPr marL="285750" indent="-285750">
              <a:spcBef>
                <a:spcPts val="600"/>
              </a:spcBef>
              <a:buFontTx/>
              <a:buChar char="-"/>
            </a:pPr>
            <a:r>
              <a:rPr lang="en-US" sz="1400" b="1" err="1"/>
              <a:t>Stocare</a:t>
            </a:r>
            <a:r>
              <a:rPr lang="en-US" sz="1400" b="1"/>
              <a:t>: </a:t>
            </a:r>
            <a:r>
              <a:rPr lang="en-US" sz="1400"/>
              <a:t>Dropbox, Facebook</a:t>
            </a:r>
          </a:p>
          <a:p>
            <a:pPr marL="285750" indent="-285750">
              <a:spcBef>
                <a:spcPts val="600"/>
              </a:spcBef>
              <a:buFontTx/>
              <a:buChar char="-"/>
            </a:pPr>
            <a:r>
              <a:rPr lang="en-US" sz="1400" b="1" err="1"/>
              <a:t>Comunicare</a:t>
            </a:r>
            <a:r>
              <a:rPr lang="en-US" sz="1400" b="1"/>
              <a:t>: </a:t>
            </a:r>
            <a:r>
              <a:rPr lang="en-US" sz="1400"/>
              <a:t>WhatsApp, </a:t>
            </a:r>
            <a:r>
              <a:rPr lang="en-US" sz="1400" err="1"/>
              <a:t>SnapChat</a:t>
            </a:r>
            <a:endParaRPr lang="en-US" sz="1400"/>
          </a:p>
          <a:p>
            <a:pPr marL="285750" indent="-285750">
              <a:spcBef>
                <a:spcPts val="600"/>
              </a:spcBef>
              <a:buFontTx/>
              <a:buChar char="-"/>
            </a:pPr>
            <a:r>
              <a:rPr lang="en-US" sz="1400" b="1" err="1"/>
              <a:t>Educaţie</a:t>
            </a:r>
            <a:r>
              <a:rPr lang="en-US" sz="1400" b="1"/>
              <a:t>: </a:t>
            </a:r>
            <a:r>
              <a:rPr lang="en-US" sz="1400"/>
              <a:t>G Suite, Microsoft Teams</a:t>
            </a:r>
          </a:p>
          <a:p>
            <a:pPr marL="285750" indent="-285750">
              <a:spcBef>
                <a:spcPts val="600"/>
              </a:spcBef>
              <a:buFontTx/>
              <a:buChar char="-"/>
            </a:pPr>
            <a:r>
              <a:rPr lang="en-US" sz="1400" b="1"/>
              <a:t>Business: </a:t>
            </a:r>
            <a:r>
              <a:rPr lang="en-US" sz="1400"/>
              <a:t>Microsoft 365, </a:t>
            </a:r>
            <a:r>
              <a:rPr lang="en-US" sz="1400" err="1"/>
              <a:t>aplica</a:t>
            </a:r>
            <a:r>
              <a:rPr lang="ro-RO" sz="1400"/>
              <a:t>ț</a:t>
            </a:r>
            <a:r>
              <a:rPr lang="en-US" sz="1400"/>
              <a:t>ii </a:t>
            </a:r>
            <a:r>
              <a:rPr lang="en-US" sz="1400" err="1"/>
              <a:t>bancare</a:t>
            </a:r>
            <a:endParaRPr lang="en-US" sz="1400"/>
          </a:p>
          <a:p>
            <a:pPr>
              <a:spcBef>
                <a:spcPts val="0"/>
              </a:spcBef>
            </a:pPr>
            <a:endParaRPr lang="en-US" sz="1400"/>
          </a:p>
        </p:txBody>
      </p:sp>
      <p:sp>
        <p:nvSpPr>
          <p:cNvPr id="3" name="Title 2">
            <a:extLst>
              <a:ext uri="{FF2B5EF4-FFF2-40B4-BE49-F238E27FC236}">
                <a16:creationId xmlns:a16="http://schemas.microsoft.com/office/drawing/2014/main" id="{02DF43B2-1FA1-4585-9B31-86D8BA07F845}"/>
              </a:ext>
            </a:extLst>
          </p:cNvPr>
          <p:cNvSpPr>
            <a:spLocks noGrp="1"/>
          </p:cNvSpPr>
          <p:nvPr>
            <p:ph type="title"/>
          </p:nvPr>
        </p:nvSpPr>
        <p:spPr>
          <a:xfrm>
            <a:off x="455613" y="308848"/>
            <a:ext cx="8229600" cy="549990"/>
          </a:xfrm>
        </p:spPr>
        <p:txBody>
          <a:bodyPr anchor="t">
            <a:normAutofit/>
          </a:bodyPr>
          <a:lstStyle/>
          <a:p>
            <a:r>
              <a:rPr lang="en-US"/>
              <a:t>Ce este Cloud Computing?</a:t>
            </a:r>
          </a:p>
        </p:txBody>
      </p:sp>
      <p:pic>
        <p:nvPicPr>
          <p:cNvPr id="1026" name="Picture 2">
            <a:extLst>
              <a:ext uri="{FF2B5EF4-FFF2-40B4-BE49-F238E27FC236}">
                <a16:creationId xmlns:a16="http://schemas.microsoft.com/office/drawing/2014/main" id="{8D0A8BBE-DCF2-4458-B891-52607C7915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37" r="2" b="14173"/>
          <a:stretch/>
        </p:blipFill>
        <p:spPr bwMode="auto">
          <a:xfrm>
            <a:off x="5096348" y="139516"/>
            <a:ext cx="2765658" cy="14527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Logo, icon&#10;&#10;Description automatically generated">
            <a:extLst>
              <a:ext uri="{FF2B5EF4-FFF2-40B4-BE49-F238E27FC236}">
                <a16:creationId xmlns:a16="http://schemas.microsoft.com/office/drawing/2014/main" id="{961CA140-36E2-4FC2-9694-53C5B053E66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264125" y="3030906"/>
            <a:ext cx="591410" cy="591410"/>
          </a:xfrm>
          <a:prstGeom prst="rect">
            <a:avLst/>
          </a:prstGeom>
        </p:spPr>
      </p:pic>
      <p:pic>
        <p:nvPicPr>
          <p:cNvPr id="30" name="Picture 29" descr="Icon&#10;&#10;Description automatically generated">
            <a:extLst>
              <a:ext uri="{FF2B5EF4-FFF2-40B4-BE49-F238E27FC236}">
                <a16:creationId xmlns:a16="http://schemas.microsoft.com/office/drawing/2014/main" id="{31AF2271-F59F-4A98-9917-2BC1FBD16D6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380815" y="2500016"/>
            <a:ext cx="1152111" cy="649639"/>
          </a:xfrm>
          <a:prstGeom prst="rect">
            <a:avLst/>
          </a:prstGeom>
        </p:spPr>
      </p:pic>
      <p:pic>
        <p:nvPicPr>
          <p:cNvPr id="65" name="Picture 64" descr="A picture containing logo&#10;&#10;Description automatically generated">
            <a:extLst>
              <a:ext uri="{FF2B5EF4-FFF2-40B4-BE49-F238E27FC236}">
                <a16:creationId xmlns:a16="http://schemas.microsoft.com/office/drawing/2014/main" id="{609B3545-0777-483D-B2B5-ED50C53D034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416127" y="3696855"/>
            <a:ext cx="1052455" cy="420982"/>
          </a:xfrm>
          <a:prstGeom prst="rect">
            <a:avLst/>
          </a:prstGeom>
        </p:spPr>
      </p:pic>
      <p:pic>
        <p:nvPicPr>
          <p:cNvPr id="72" name="Picture 71" descr="Icon&#10;&#10;Description automatically generated">
            <a:extLst>
              <a:ext uri="{FF2B5EF4-FFF2-40B4-BE49-F238E27FC236}">
                <a16:creationId xmlns:a16="http://schemas.microsoft.com/office/drawing/2014/main" id="{713E0592-485A-4F1F-83F3-ED68B876DB34}"/>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161195" y="3123022"/>
            <a:ext cx="374008" cy="374008"/>
          </a:xfrm>
          <a:prstGeom prst="rect">
            <a:avLst/>
          </a:prstGeom>
        </p:spPr>
      </p:pic>
      <p:pic>
        <p:nvPicPr>
          <p:cNvPr id="75" name="Picture 74" descr="A picture containing floor, building&#10;&#10;Description automatically generated">
            <a:extLst>
              <a:ext uri="{FF2B5EF4-FFF2-40B4-BE49-F238E27FC236}">
                <a16:creationId xmlns:a16="http://schemas.microsoft.com/office/drawing/2014/main" id="{2A23AE3F-B8A2-46DC-9206-3DD9542B3DAD}"/>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990753" y="2573225"/>
            <a:ext cx="436690" cy="406122"/>
          </a:xfrm>
          <a:prstGeom prst="rect">
            <a:avLst/>
          </a:prstGeom>
        </p:spPr>
      </p:pic>
      <p:pic>
        <p:nvPicPr>
          <p:cNvPr id="78" name="Picture 77" descr="Icon&#10;&#10;Description automatically generated">
            <a:extLst>
              <a:ext uri="{FF2B5EF4-FFF2-40B4-BE49-F238E27FC236}">
                <a16:creationId xmlns:a16="http://schemas.microsoft.com/office/drawing/2014/main" id="{A93E923A-1011-4851-90A9-AB6791078010}"/>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778698" y="2624582"/>
            <a:ext cx="322860" cy="322859"/>
          </a:xfrm>
          <a:prstGeom prst="rect">
            <a:avLst/>
          </a:prstGeom>
        </p:spPr>
      </p:pic>
      <p:pic>
        <p:nvPicPr>
          <p:cNvPr id="81" name="Picture 80">
            <a:extLst>
              <a:ext uri="{FF2B5EF4-FFF2-40B4-BE49-F238E27FC236}">
                <a16:creationId xmlns:a16="http://schemas.microsoft.com/office/drawing/2014/main" id="{60083586-7DBD-49FB-AA4B-DAAD011F306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519359" y="3821920"/>
            <a:ext cx="1183799" cy="724764"/>
          </a:xfrm>
          <a:prstGeom prst="rect">
            <a:avLst/>
          </a:prstGeom>
        </p:spPr>
      </p:pic>
      <p:pic>
        <p:nvPicPr>
          <p:cNvPr id="85" name="Picture 84" descr="Logo&#10;&#10;Description automatically generated">
            <a:extLst>
              <a:ext uri="{FF2B5EF4-FFF2-40B4-BE49-F238E27FC236}">
                <a16:creationId xmlns:a16="http://schemas.microsoft.com/office/drawing/2014/main" id="{A29F6454-3890-4D77-A4EA-DCEB5EC94B17}"/>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6965798" y="3636600"/>
            <a:ext cx="1029557" cy="370640"/>
          </a:xfrm>
          <a:prstGeom prst="rect">
            <a:avLst/>
          </a:prstGeom>
        </p:spPr>
      </p:pic>
      <p:pic>
        <p:nvPicPr>
          <p:cNvPr id="4" name="Picture 3" descr="Icon&#10;&#10;Description automatically generated">
            <a:extLst>
              <a:ext uri="{FF2B5EF4-FFF2-40B4-BE49-F238E27FC236}">
                <a16:creationId xmlns:a16="http://schemas.microsoft.com/office/drawing/2014/main" id="{DEBC2665-BC49-4834-ADE5-1111398D8F99}"/>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2561243" y="4078977"/>
            <a:ext cx="724764" cy="724764"/>
          </a:xfrm>
          <a:prstGeom prst="rect">
            <a:avLst/>
          </a:prstGeom>
        </p:spPr>
      </p:pic>
      <p:pic>
        <p:nvPicPr>
          <p:cNvPr id="6" name="Picture 2" descr="Conceptual clipart illustration of cloud computing showing laptops and tablets accessing a cloud of computer power above Earth.">
            <a:extLst>
              <a:ext uri="{FF2B5EF4-FFF2-40B4-BE49-F238E27FC236}">
                <a16:creationId xmlns:a16="http://schemas.microsoft.com/office/drawing/2014/main" id="{29B5DE2B-5EBF-4184-98CA-94F00775A0E6}"/>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6131" b="9797"/>
          <a:stretch/>
        </p:blipFill>
        <p:spPr bwMode="auto">
          <a:xfrm>
            <a:off x="7212594" y="1601830"/>
            <a:ext cx="1886026" cy="15856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F4733C-829A-42F0-A3DA-0F878DFF24BB}"/>
              </a:ext>
            </a:extLst>
          </p:cNvPr>
          <p:cNvSpPr/>
          <p:nvPr/>
        </p:nvSpPr>
        <p:spPr>
          <a:xfrm>
            <a:off x="448683" y="3973682"/>
            <a:ext cx="2061783" cy="369332"/>
          </a:xfrm>
          <a:prstGeom prst="rect">
            <a:avLst/>
          </a:prstGeom>
        </p:spPr>
        <p:txBody>
          <a:bodyPr wrap="none">
            <a:spAutoFit/>
          </a:bodyPr>
          <a:lstStyle/>
          <a:p>
            <a:pPr marL="285750" indent="-285750">
              <a:buFontTx/>
              <a:buChar char="-"/>
            </a:pPr>
            <a:r>
              <a:rPr lang="en-US" b="1">
                <a:solidFill>
                  <a:srgbClr val="00B050"/>
                </a:solidFill>
              </a:rPr>
              <a:t>Alte exemple</a:t>
            </a:r>
            <a:r>
              <a:rPr lang="en-US">
                <a:solidFill>
                  <a:srgbClr val="00B050"/>
                </a:solidFill>
              </a:rPr>
              <a:t>? </a:t>
            </a:r>
          </a:p>
        </p:txBody>
      </p:sp>
    </p:spTree>
    <p:extLst>
      <p:ext uri="{BB962C8B-B14F-4D97-AF65-F5344CB8AC3E}">
        <p14:creationId xmlns:p14="http://schemas.microsoft.com/office/powerpoint/2010/main" val="1362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4C1A-021C-2BE9-649A-6B8BAB19E17F}"/>
              </a:ext>
            </a:extLst>
          </p:cNvPr>
          <p:cNvSpPr>
            <a:spLocks noGrp="1"/>
          </p:cNvSpPr>
          <p:nvPr>
            <p:ph type="title"/>
          </p:nvPr>
        </p:nvSpPr>
        <p:spPr/>
        <p:txBody>
          <a:bodyPr/>
          <a:lstStyle/>
          <a:p>
            <a:r>
              <a:rPr lang="en-US"/>
              <a:t>Practice: Playing with the RSA key pair </a:t>
            </a:r>
          </a:p>
        </p:txBody>
      </p:sp>
      <p:sp>
        <p:nvSpPr>
          <p:cNvPr id="10" name="TextBox 9">
            <a:extLst>
              <a:ext uri="{FF2B5EF4-FFF2-40B4-BE49-F238E27FC236}">
                <a16:creationId xmlns:a16="http://schemas.microsoft.com/office/drawing/2014/main" id="{8934AA8D-257C-B121-EDA5-AAEE8C0CA366}"/>
              </a:ext>
            </a:extLst>
          </p:cNvPr>
          <p:cNvSpPr txBox="1"/>
          <p:nvPr/>
        </p:nvSpPr>
        <p:spPr>
          <a:xfrm>
            <a:off x="284115" y="895826"/>
            <a:ext cx="8575771" cy="3583032"/>
          </a:xfrm>
          <a:prstGeom prst="rect">
            <a:avLst/>
          </a:prstGeom>
          <a:noFill/>
        </p:spPr>
        <p:txBody>
          <a:bodyPr wrap="square">
            <a:spAutoFit/>
          </a:bodyPr>
          <a:lstStyle/>
          <a:p>
            <a:pPr defTabSz="685800">
              <a:spcBef>
                <a:spcPts val="450"/>
              </a:spcBef>
            </a:pPr>
            <a:r>
              <a:rPr lang="en-US" sz="1500">
                <a:solidFill>
                  <a:srgbClr val="1F2328"/>
                </a:solidFill>
                <a:latin typeface="Arial" panose="020B0604020202020204" pitchFamily="34" charset="0"/>
                <a:cs typeface="Arial" panose="020B0604020202020204" pitchFamily="34" charset="0"/>
              </a:rPr>
              <a:t>Generate an RSA private key, 2048 bit long modulus </a:t>
            </a:r>
          </a:p>
          <a:p>
            <a:pPr defTabSz="685800">
              <a:spcBef>
                <a:spcPts val="450"/>
              </a:spcBef>
            </a:pPr>
            <a:r>
              <a:rPr lang="en-US" sz="1500">
                <a:solidFill>
                  <a:srgbClr val="FFFF00"/>
                </a:solidFill>
                <a:highlight>
                  <a:srgbClr val="000000"/>
                </a:highlight>
                <a:latin typeface="Courier New" panose="02070309020205020404" pitchFamily="49" charset="0"/>
                <a:cs typeface="Courier New" panose="02070309020205020404" pitchFamily="49" charset="0"/>
              </a:rPr>
              <a:t>$ </a:t>
            </a:r>
            <a:r>
              <a:rPr lang="en-US" sz="1500" err="1">
                <a:solidFill>
                  <a:srgbClr val="FFFF00"/>
                </a:solidFill>
                <a:highlight>
                  <a:srgbClr val="000000"/>
                </a:highlight>
                <a:latin typeface="Courier New" panose="02070309020205020404" pitchFamily="49" charset="0"/>
                <a:cs typeface="Courier New" panose="02070309020205020404" pitchFamily="49" charset="0"/>
              </a:rPr>
              <a:t>openssl</a:t>
            </a:r>
            <a:r>
              <a:rPr lang="en-US" sz="1500">
                <a:solidFill>
                  <a:srgbClr val="FFFF00"/>
                </a:solidFill>
                <a:highlight>
                  <a:srgbClr val="000000"/>
                </a:highlight>
                <a:latin typeface="Courier New" panose="02070309020205020404" pitchFamily="49" charset="0"/>
                <a:cs typeface="Courier New" panose="02070309020205020404" pitchFamily="49" charset="0"/>
              </a:rPr>
              <a:t> </a:t>
            </a:r>
            <a:r>
              <a:rPr lang="en-US" sz="1500" err="1">
                <a:solidFill>
                  <a:srgbClr val="FFFF00"/>
                </a:solidFill>
                <a:highlight>
                  <a:srgbClr val="000000"/>
                </a:highlight>
                <a:latin typeface="Courier New" panose="02070309020205020404" pitchFamily="49" charset="0"/>
                <a:cs typeface="Courier New" panose="02070309020205020404" pitchFamily="49" charset="0"/>
              </a:rPr>
              <a:t>genrsa</a:t>
            </a:r>
            <a:r>
              <a:rPr lang="en-US" sz="1500">
                <a:solidFill>
                  <a:srgbClr val="FFFF00"/>
                </a:solidFill>
                <a:highlight>
                  <a:srgbClr val="000000"/>
                </a:highlight>
                <a:latin typeface="Courier New" panose="02070309020205020404" pitchFamily="49" charset="0"/>
                <a:cs typeface="Courier New" panose="02070309020205020404" pitchFamily="49" charset="0"/>
              </a:rPr>
              <a:t> -out </a:t>
            </a:r>
            <a:r>
              <a:rPr lang="en-US" sz="1500" err="1">
                <a:solidFill>
                  <a:srgbClr val="FFFF00"/>
                </a:solidFill>
                <a:highlight>
                  <a:srgbClr val="000000"/>
                </a:highlight>
                <a:latin typeface="Courier New" panose="02070309020205020404" pitchFamily="49" charset="0"/>
                <a:cs typeface="Courier New" panose="02070309020205020404" pitchFamily="49" charset="0"/>
              </a:rPr>
              <a:t>ana_sk.pem</a:t>
            </a:r>
            <a:r>
              <a:rPr lang="en-US" sz="1500">
                <a:solidFill>
                  <a:srgbClr val="FFFF00"/>
                </a:solidFill>
                <a:highlight>
                  <a:srgbClr val="000000"/>
                </a:highlight>
                <a:latin typeface="Courier New" panose="02070309020205020404" pitchFamily="49" charset="0"/>
                <a:cs typeface="Courier New" panose="02070309020205020404" pitchFamily="49" charset="0"/>
              </a:rPr>
              <a:t> 2048</a:t>
            </a:r>
          </a:p>
          <a:p>
            <a:pPr defTabSz="685800">
              <a:spcBef>
                <a:spcPts val="450"/>
              </a:spcBef>
            </a:pPr>
            <a:endParaRPr lang="en-US" sz="900">
              <a:solidFill>
                <a:srgbClr val="1F2328"/>
              </a:solidFill>
              <a:latin typeface="Arial" panose="020B0604020202020204" pitchFamily="34" charset="0"/>
              <a:cs typeface="Arial" panose="020B0604020202020204" pitchFamily="34" charset="0"/>
            </a:endParaRPr>
          </a:p>
          <a:p>
            <a:pPr defTabSz="685800">
              <a:spcBef>
                <a:spcPts val="450"/>
              </a:spcBef>
            </a:pPr>
            <a:r>
              <a:rPr lang="en-US" sz="1500">
                <a:solidFill>
                  <a:srgbClr val="1F2328"/>
                </a:solidFill>
                <a:latin typeface="Arial" panose="020B0604020202020204" pitchFamily="34" charset="0"/>
                <a:cs typeface="Arial" panose="020B0604020202020204" pitchFamily="34" charset="0"/>
              </a:rPr>
              <a:t>Decode the key, display the value of n and the p, q primes:</a:t>
            </a:r>
          </a:p>
          <a:p>
            <a:pPr defTabSz="685800"/>
            <a:r>
              <a:rPr lang="en-US" sz="1500">
                <a:solidFill>
                  <a:srgbClr val="FFFF00"/>
                </a:solidFill>
                <a:highlight>
                  <a:srgbClr val="000000"/>
                </a:highlight>
                <a:latin typeface="Courier New" panose="02070309020205020404" pitchFamily="49" charset="0"/>
                <a:cs typeface="Courier New" panose="02070309020205020404" pitchFamily="49" charset="0"/>
              </a:rPr>
              <a:t>$ </a:t>
            </a:r>
            <a:r>
              <a:rPr lang="en-US" sz="1500" err="1">
                <a:solidFill>
                  <a:srgbClr val="FFFF00"/>
                </a:solidFill>
                <a:highlight>
                  <a:srgbClr val="000000"/>
                </a:highlight>
                <a:latin typeface="Courier New" panose="02070309020205020404" pitchFamily="49" charset="0"/>
                <a:cs typeface="Courier New" panose="02070309020205020404" pitchFamily="49" charset="0"/>
              </a:rPr>
              <a:t>openssl</a:t>
            </a:r>
            <a:r>
              <a:rPr lang="en-US" sz="1500">
                <a:solidFill>
                  <a:srgbClr val="FFFF00"/>
                </a:solidFill>
                <a:highlight>
                  <a:srgbClr val="000000"/>
                </a:highlight>
                <a:latin typeface="Courier New" panose="02070309020205020404" pitchFamily="49" charset="0"/>
                <a:cs typeface="Courier New" panose="02070309020205020404" pitchFamily="49" charset="0"/>
              </a:rPr>
              <a:t> </a:t>
            </a:r>
            <a:r>
              <a:rPr lang="en-US" sz="1500" err="1">
                <a:solidFill>
                  <a:srgbClr val="FFFF00"/>
                </a:solidFill>
                <a:highlight>
                  <a:srgbClr val="000000"/>
                </a:highlight>
                <a:latin typeface="Courier New" panose="02070309020205020404" pitchFamily="49" charset="0"/>
                <a:cs typeface="Courier New" panose="02070309020205020404" pitchFamily="49" charset="0"/>
              </a:rPr>
              <a:t>rsa</a:t>
            </a:r>
            <a:r>
              <a:rPr lang="en-US" sz="1500">
                <a:solidFill>
                  <a:srgbClr val="FFFF00"/>
                </a:solidFill>
                <a:highlight>
                  <a:srgbClr val="000000"/>
                </a:highlight>
                <a:latin typeface="Courier New" panose="02070309020205020404" pitchFamily="49" charset="0"/>
                <a:cs typeface="Courier New" panose="02070309020205020404" pitchFamily="49" charset="0"/>
              </a:rPr>
              <a:t> -in </a:t>
            </a:r>
            <a:r>
              <a:rPr lang="en-US" sz="1500" err="1">
                <a:solidFill>
                  <a:srgbClr val="FFFF00"/>
                </a:solidFill>
                <a:highlight>
                  <a:srgbClr val="000000"/>
                </a:highlight>
                <a:latin typeface="Courier New" panose="02070309020205020404" pitchFamily="49" charset="0"/>
                <a:cs typeface="Courier New" panose="02070309020205020404" pitchFamily="49" charset="0"/>
              </a:rPr>
              <a:t>ana_sk.pem</a:t>
            </a:r>
            <a:r>
              <a:rPr lang="en-US" sz="1500">
                <a:solidFill>
                  <a:srgbClr val="FFFF00"/>
                </a:solidFill>
                <a:highlight>
                  <a:srgbClr val="000000"/>
                </a:highlight>
                <a:latin typeface="Courier New" panose="02070309020205020404" pitchFamily="49" charset="0"/>
                <a:cs typeface="Courier New" panose="02070309020205020404" pitchFamily="49" charset="0"/>
              </a:rPr>
              <a:t> –text </a:t>
            </a:r>
            <a:br>
              <a:rPr lang="en-US" sz="1500">
                <a:solidFill>
                  <a:srgbClr val="FFFF00"/>
                </a:solidFill>
                <a:highlight>
                  <a:srgbClr val="000000"/>
                </a:highlight>
                <a:latin typeface="Courier New" panose="02070309020205020404" pitchFamily="49" charset="0"/>
                <a:cs typeface="Courier New" panose="02070309020205020404" pitchFamily="49" charset="0"/>
              </a:rPr>
            </a:br>
            <a:r>
              <a:rPr lang="en-US" sz="1500">
                <a:solidFill>
                  <a:srgbClr val="FFFF00"/>
                </a:solidFill>
                <a:highlight>
                  <a:srgbClr val="000000"/>
                </a:highlight>
                <a:latin typeface="Courier New" panose="02070309020205020404" pitchFamily="49" charset="0"/>
                <a:cs typeface="Courier New" panose="02070309020205020404" pitchFamily="49" charset="0"/>
              </a:rPr>
              <a:t>$ cat / type </a:t>
            </a:r>
            <a:r>
              <a:rPr lang="en-US" sz="1500" err="1">
                <a:solidFill>
                  <a:srgbClr val="FFFF00"/>
                </a:solidFill>
                <a:highlight>
                  <a:srgbClr val="000000"/>
                </a:highlight>
                <a:latin typeface="Courier New" panose="02070309020205020404" pitchFamily="49" charset="0"/>
                <a:cs typeface="Courier New" panose="02070309020205020404" pitchFamily="49" charset="0"/>
              </a:rPr>
              <a:t>ana_sk.pem</a:t>
            </a:r>
            <a:endParaRPr lang="en-US" sz="1500">
              <a:solidFill>
                <a:srgbClr val="FFFF00"/>
              </a:solidFill>
              <a:highlight>
                <a:srgbClr val="000000"/>
              </a:highlight>
              <a:latin typeface="Courier New" panose="02070309020205020404" pitchFamily="49" charset="0"/>
              <a:cs typeface="Courier New" panose="02070309020205020404" pitchFamily="49" charset="0"/>
            </a:endParaRPr>
          </a:p>
          <a:p>
            <a:pPr defTabSz="685800">
              <a:spcBef>
                <a:spcPts val="450"/>
              </a:spcBef>
            </a:pPr>
            <a:endParaRPr lang="en-US" sz="900">
              <a:solidFill>
                <a:srgbClr val="1F2328"/>
              </a:solidFill>
              <a:latin typeface="Arial" panose="020B0604020202020204" pitchFamily="34" charset="0"/>
              <a:cs typeface="Arial" panose="020B0604020202020204" pitchFamily="34" charset="0"/>
            </a:endParaRPr>
          </a:p>
          <a:p>
            <a:pPr defTabSz="685800">
              <a:spcBef>
                <a:spcPts val="450"/>
              </a:spcBef>
            </a:pPr>
            <a:r>
              <a:rPr lang="en-US" sz="1500">
                <a:solidFill>
                  <a:srgbClr val="1F2328"/>
                </a:solidFill>
                <a:latin typeface="Arial" panose="020B0604020202020204" pitchFamily="34" charset="0"/>
                <a:cs typeface="Arial" panose="020B0604020202020204" pitchFamily="34" charset="0"/>
              </a:rPr>
              <a:t>Pick a strong password and generate a new key, protected by this password and AES256:</a:t>
            </a:r>
          </a:p>
          <a:p>
            <a:pPr defTabSz="685800"/>
            <a:r>
              <a:rPr lang="en-US" sz="1350">
                <a:solidFill>
                  <a:srgbClr val="FFFF00"/>
                </a:solidFill>
                <a:highlight>
                  <a:srgbClr val="000000"/>
                </a:highlight>
                <a:latin typeface="Courier New" panose="02070309020205020404" pitchFamily="49" charset="0"/>
                <a:cs typeface="Courier New" panose="02070309020205020404" pitchFamily="49" charset="0"/>
              </a:rPr>
              <a:t>$ </a:t>
            </a:r>
            <a:r>
              <a:rPr lang="en-US" sz="1500" err="1">
                <a:solidFill>
                  <a:srgbClr val="FFFF00"/>
                </a:solidFill>
                <a:highlight>
                  <a:srgbClr val="000000"/>
                </a:highlight>
                <a:latin typeface="Courier New" panose="02070309020205020404" pitchFamily="49" charset="0"/>
                <a:cs typeface="Courier New" panose="02070309020205020404" pitchFamily="49" charset="0"/>
              </a:rPr>
              <a:t>openssl</a:t>
            </a:r>
            <a:r>
              <a:rPr lang="en-US" sz="1500">
                <a:solidFill>
                  <a:srgbClr val="FFFF00"/>
                </a:solidFill>
                <a:highlight>
                  <a:srgbClr val="000000"/>
                </a:highlight>
                <a:latin typeface="Courier New" panose="02070309020205020404" pitchFamily="49" charset="0"/>
                <a:cs typeface="Courier New" panose="02070309020205020404" pitchFamily="49" charset="0"/>
              </a:rPr>
              <a:t> </a:t>
            </a:r>
            <a:r>
              <a:rPr lang="en-US" sz="1500" err="1">
                <a:solidFill>
                  <a:srgbClr val="FFFF00"/>
                </a:solidFill>
                <a:highlight>
                  <a:srgbClr val="000000"/>
                </a:highlight>
                <a:latin typeface="Courier New" panose="02070309020205020404" pitchFamily="49" charset="0"/>
                <a:cs typeface="Courier New" panose="02070309020205020404" pitchFamily="49" charset="0"/>
              </a:rPr>
              <a:t>genrsa</a:t>
            </a:r>
            <a:r>
              <a:rPr lang="en-US" sz="1500">
                <a:solidFill>
                  <a:srgbClr val="FFFF00"/>
                </a:solidFill>
                <a:highlight>
                  <a:srgbClr val="000000"/>
                </a:highlight>
                <a:latin typeface="Courier New" panose="02070309020205020404" pitchFamily="49" charset="0"/>
                <a:cs typeface="Courier New" panose="02070309020205020404" pitchFamily="49" charset="0"/>
              </a:rPr>
              <a:t> -aes256 -out </a:t>
            </a:r>
            <a:r>
              <a:rPr lang="en-US" sz="1500" err="1">
                <a:solidFill>
                  <a:srgbClr val="FFFF00"/>
                </a:solidFill>
                <a:highlight>
                  <a:srgbClr val="000000"/>
                </a:highlight>
                <a:latin typeface="Courier New" panose="02070309020205020404" pitchFamily="49" charset="0"/>
                <a:cs typeface="Courier New" panose="02070309020205020404" pitchFamily="49" charset="0"/>
              </a:rPr>
              <a:t>ana_sk_protected.pem</a:t>
            </a:r>
            <a:r>
              <a:rPr lang="en-US" sz="1500">
                <a:solidFill>
                  <a:srgbClr val="FFFF00"/>
                </a:solidFill>
                <a:highlight>
                  <a:srgbClr val="000000"/>
                </a:highlight>
                <a:latin typeface="Courier New" panose="02070309020205020404" pitchFamily="49" charset="0"/>
                <a:cs typeface="Courier New" panose="02070309020205020404" pitchFamily="49" charset="0"/>
              </a:rPr>
              <a:t> 2048 </a:t>
            </a:r>
          </a:p>
          <a:p>
            <a:pPr defTabSz="685800"/>
            <a:r>
              <a:rPr lang="en-US" sz="1500">
                <a:solidFill>
                  <a:srgbClr val="FFFF00"/>
                </a:solidFill>
                <a:highlight>
                  <a:srgbClr val="000000"/>
                </a:highlight>
                <a:latin typeface="Courier New" panose="02070309020205020404" pitchFamily="49" charset="0"/>
                <a:cs typeface="Courier New" panose="02070309020205020404" pitchFamily="49" charset="0"/>
              </a:rPr>
              <a:t>$ cat / type </a:t>
            </a:r>
            <a:r>
              <a:rPr lang="en-US" sz="1500" err="1">
                <a:solidFill>
                  <a:srgbClr val="FFFF00"/>
                </a:solidFill>
                <a:highlight>
                  <a:srgbClr val="000000"/>
                </a:highlight>
                <a:latin typeface="Courier New" panose="02070309020205020404" pitchFamily="49" charset="0"/>
                <a:cs typeface="Courier New" panose="02070309020205020404" pitchFamily="49" charset="0"/>
              </a:rPr>
              <a:t>ana_sk_protected.pem</a:t>
            </a:r>
            <a:endParaRPr lang="en-US" sz="1500">
              <a:solidFill>
                <a:srgbClr val="FFFF00"/>
              </a:solidFill>
              <a:highlight>
                <a:srgbClr val="000000"/>
              </a:highlight>
              <a:latin typeface="Courier New" panose="02070309020205020404" pitchFamily="49" charset="0"/>
              <a:cs typeface="Courier New" panose="02070309020205020404" pitchFamily="49" charset="0"/>
            </a:endParaRPr>
          </a:p>
          <a:p>
            <a:pPr defTabSz="685800"/>
            <a:r>
              <a:rPr lang="en-US" sz="1500">
                <a:solidFill>
                  <a:srgbClr val="FFFF00"/>
                </a:solidFill>
                <a:highlight>
                  <a:srgbClr val="000000"/>
                </a:highlight>
                <a:latin typeface="Courier New" panose="02070309020205020404" pitchFamily="49" charset="0"/>
                <a:cs typeface="Courier New" panose="02070309020205020404" pitchFamily="49" charset="0"/>
              </a:rPr>
              <a:t>$  </a:t>
            </a:r>
            <a:endParaRPr lang="en-US" sz="1350">
              <a:solidFill>
                <a:srgbClr val="FFFF00"/>
              </a:solidFill>
              <a:highlight>
                <a:srgbClr val="000000"/>
              </a:highlight>
              <a:latin typeface="Courier New" panose="02070309020205020404" pitchFamily="49" charset="0"/>
              <a:cs typeface="Courier New" panose="02070309020205020404" pitchFamily="49" charset="0"/>
            </a:endParaRPr>
          </a:p>
          <a:p>
            <a:pPr defTabSz="685800">
              <a:spcBef>
                <a:spcPts val="450"/>
              </a:spcBef>
            </a:pPr>
            <a:endParaRPr lang="en-US" sz="1050">
              <a:solidFill>
                <a:srgbClr val="1F2328"/>
              </a:solidFill>
              <a:latin typeface="Arial" panose="020B0604020202020204" pitchFamily="34" charset="0"/>
              <a:cs typeface="Arial" panose="020B0604020202020204" pitchFamily="34" charset="0"/>
            </a:endParaRPr>
          </a:p>
          <a:p>
            <a:pPr defTabSz="685800">
              <a:spcBef>
                <a:spcPts val="450"/>
              </a:spcBef>
            </a:pPr>
            <a:r>
              <a:rPr lang="en-US" sz="1500">
                <a:solidFill>
                  <a:srgbClr val="1F2328"/>
                </a:solidFill>
                <a:latin typeface="Arial" panose="020B0604020202020204" pitchFamily="34" charset="0"/>
                <a:cs typeface="Arial" panose="020B0604020202020204" pitchFamily="34" charset="0"/>
              </a:rPr>
              <a:t>Decode this new key, find out the values for the modulus the exponent:</a:t>
            </a:r>
          </a:p>
          <a:p>
            <a:pPr indent="-214313" defTabSz="685800">
              <a:spcBef>
                <a:spcPts val="450"/>
              </a:spcBef>
            </a:pPr>
            <a:r>
              <a:rPr lang="en-US" sz="1500">
                <a:solidFill>
                  <a:srgbClr val="FFFF00"/>
                </a:solidFill>
                <a:highlight>
                  <a:srgbClr val="000000"/>
                </a:highlight>
                <a:latin typeface="Courier New" panose="02070309020205020404" pitchFamily="49" charset="0"/>
                <a:cs typeface="Courier New" panose="02070309020205020404" pitchFamily="49" charset="0"/>
              </a:rPr>
              <a:t>$ </a:t>
            </a:r>
            <a:r>
              <a:rPr lang="en-US" sz="1500" err="1">
                <a:solidFill>
                  <a:srgbClr val="FFFF00"/>
                </a:solidFill>
                <a:highlight>
                  <a:srgbClr val="000000"/>
                </a:highlight>
                <a:latin typeface="Courier New" panose="02070309020205020404" pitchFamily="49" charset="0"/>
                <a:cs typeface="Courier New" panose="02070309020205020404" pitchFamily="49" charset="0"/>
              </a:rPr>
              <a:t>openssl</a:t>
            </a:r>
            <a:r>
              <a:rPr lang="en-US" sz="1500">
                <a:solidFill>
                  <a:srgbClr val="FFFF00"/>
                </a:solidFill>
                <a:highlight>
                  <a:srgbClr val="000000"/>
                </a:highlight>
                <a:latin typeface="Courier New" panose="02070309020205020404" pitchFamily="49" charset="0"/>
                <a:cs typeface="Courier New" panose="02070309020205020404" pitchFamily="49" charset="0"/>
              </a:rPr>
              <a:t> </a:t>
            </a:r>
            <a:r>
              <a:rPr lang="en-US" sz="1500" err="1">
                <a:solidFill>
                  <a:srgbClr val="FFFF00"/>
                </a:solidFill>
                <a:highlight>
                  <a:srgbClr val="000000"/>
                </a:highlight>
                <a:latin typeface="Courier New" panose="02070309020205020404" pitchFamily="49" charset="0"/>
                <a:cs typeface="Courier New" panose="02070309020205020404" pitchFamily="49" charset="0"/>
              </a:rPr>
              <a:t>rsa</a:t>
            </a:r>
            <a:r>
              <a:rPr lang="en-US" sz="1500">
                <a:solidFill>
                  <a:srgbClr val="FFFF00"/>
                </a:solidFill>
                <a:highlight>
                  <a:srgbClr val="000000"/>
                </a:highlight>
                <a:latin typeface="Courier New" panose="02070309020205020404" pitchFamily="49" charset="0"/>
                <a:cs typeface="Courier New" panose="02070309020205020404" pitchFamily="49" charset="0"/>
              </a:rPr>
              <a:t> -</a:t>
            </a:r>
            <a:r>
              <a:rPr lang="en-US" sz="1500" err="1">
                <a:solidFill>
                  <a:srgbClr val="FFFF00"/>
                </a:solidFill>
                <a:highlight>
                  <a:srgbClr val="000000"/>
                </a:highlight>
                <a:latin typeface="Courier New" panose="02070309020205020404" pitchFamily="49" charset="0"/>
                <a:cs typeface="Courier New" panose="02070309020205020404" pitchFamily="49" charset="0"/>
              </a:rPr>
              <a:t>RSAPublicKey_in</a:t>
            </a:r>
            <a:r>
              <a:rPr lang="en-US" sz="1500">
                <a:solidFill>
                  <a:srgbClr val="FFFF00"/>
                </a:solidFill>
                <a:highlight>
                  <a:srgbClr val="000000"/>
                </a:highlight>
                <a:latin typeface="Courier New" panose="02070309020205020404" pitchFamily="49" charset="0"/>
                <a:cs typeface="Courier New" panose="02070309020205020404" pitchFamily="49" charset="0"/>
              </a:rPr>
              <a:t> -in </a:t>
            </a:r>
            <a:r>
              <a:rPr lang="en-US" sz="1500" err="1">
                <a:solidFill>
                  <a:srgbClr val="FFFF00"/>
                </a:solidFill>
                <a:highlight>
                  <a:srgbClr val="000000"/>
                </a:highlight>
                <a:latin typeface="Courier New" panose="02070309020205020404" pitchFamily="49" charset="0"/>
                <a:cs typeface="Courier New" panose="02070309020205020404" pitchFamily="49" charset="0"/>
              </a:rPr>
              <a:t>ana_sk.pem</a:t>
            </a:r>
            <a:r>
              <a:rPr lang="en-US" sz="1500">
                <a:solidFill>
                  <a:srgbClr val="FFFF00"/>
                </a:solidFill>
                <a:highlight>
                  <a:srgbClr val="000000"/>
                </a:highlight>
                <a:latin typeface="Courier New" panose="02070309020205020404" pitchFamily="49" charset="0"/>
                <a:cs typeface="Courier New" panose="02070309020205020404" pitchFamily="49" charset="0"/>
              </a:rPr>
              <a:t> -text</a:t>
            </a:r>
          </a:p>
        </p:txBody>
      </p:sp>
      <p:sp>
        <p:nvSpPr>
          <p:cNvPr id="12" name="TextBox 11">
            <a:extLst>
              <a:ext uri="{FF2B5EF4-FFF2-40B4-BE49-F238E27FC236}">
                <a16:creationId xmlns:a16="http://schemas.microsoft.com/office/drawing/2014/main" id="{6DB21AA0-C8EE-2742-6918-2F2F064E0559}"/>
              </a:ext>
            </a:extLst>
          </p:cNvPr>
          <p:cNvSpPr txBox="1"/>
          <p:nvPr/>
        </p:nvSpPr>
        <p:spPr>
          <a:xfrm>
            <a:off x="1991041" y="4509196"/>
            <a:ext cx="5825321" cy="369332"/>
          </a:xfrm>
          <a:prstGeom prst="rect">
            <a:avLst/>
          </a:prstGeom>
          <a:noFill/>
        </p:spPr>
        <p:txBody>
          <a:bodyPr wrap="square">
            <a:spAutoFit/>
          </a:bodyPr>
          <a:lstStyle/>
          <a:p>
            <a:pPr defTabSz="685800"/>
            <a:r>
              <a:rPr lang="en-US" sz="900">
                <a:solidFill>
                  <a:srgbClr val="525252"/>
                </a:solidFill>
                <a:latin typeface="Arial" panose="020B0604020202020204" pitchFamily="34" charset="0"/>
                <a:cs typeface="Arial" panose="020B0604020202020204" pitchFamily="34" charset="0"/>
                <a:hlinkClick r:id="rId3"/>
              </a:rPr>
              <a:t>https://github.com/DariusBuhai/FMI-Unibuc/tree/main/Year%20III/Semester%201/SSI/Laborator/Laborator%2010</a:t>
            </a:r>
            <a:r>
              <a:rPr lang="en-US" sz="900">
                <a:solidFill>
                  <a:srgbClr val="52525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744550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a:bodyPr>
          <a:lstStyle/>
          <a:p>
            <a:r>
              <a:rPr lang="en-US" b="0"/>
              <a:t>Session Keys</a:t>
            </a:r>
            <a:endParaRPr lang="en-US"/>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294967295"/>
          </p:nvPr>
        </p:nvSpPr>
        <p:spPr>
          <a:xfrm>
            <a:off x="6914712" y="4832317"/>
            <a:ext cx="2057400" cy="273844"/>
          </a:xfrm>
          <a:prstGeom prst="rect">
            <a:avLst/>
          </a:prstGeom>
        </p:spPr>
        <p:txBody>
          <a:bodyPr/>
          <a:lstStyle/>
          <a:p>
            <a:pPr defTabSz="685800"/>
            <a:r>
              <a:rPr lang="en-US" sz="1350">
                <a:solidFill>
                  <a:srgbClr val="525252"/>
                </a:solidFill>
                <a:latin typeface="IntelOne Display Regular"/>
              </a:rPr>
              <a:t>Security: 8- </a:t>
            </a:r>
            <a:fld id="{C4204591-24BD-A542-B9D5-F8D8A88D2FEE}" type="slidenum">
              <a:rPr lang="en-US" sz="1350">
                <a:solidFill>
                  <a:srgbClr val="525252"/>
                </a:solidFill>
                <a:latin typeface="IntelOne Display Regular"/>
              </a:rPr>
              <a:pPr defTabSz="685800"/>
              <a:t>51</a:t>
            </a:fld>
            <a:endParaRPr lang="en-US" sz="1350">
              <a:solidFill>
                <a:srgbClr val="525252"/>
              </a:solidFill>
              <a:latin typeface="IntelOne Display Regular"/>
            </a:endParaRPr>
          </a:p>
        </p:txBody>
      </p:sp>
      <p:sp>
        <p:nvSpPr>
          <p:cNvPr id="5" name="Rectangle 3">
            <a:extLst>
              <a:ext uri="{FF2B5EF4-FFF2-40B4-BE49-F238E27FC236}">
                <a16:creationId xmlns:a16="http://schemas.microsoft.com/office/drawing/2014/main" id="{DB9CF750-12CC-3F42-84BE-176B87ACB504}"/>
              </a:ext>
            </a:extLst>
          </p:cNvPr>
          <p:cNvSpPr txBox="1">
            <a:spLocks noChangeArrowheads="1"/>
          </p:cNvSpPr>
          <p:nvPr/>
        </p:nvSpPr>
        <p:spPr>
          <a:xfrm>
            <a:off x="404871" y="1015551"/>
            <a:ext cx="8132843"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254794" defTabSz="685800">
              <a:spcBef>
                <a:spcPts val="750"/>
              </a:spcBef>
            </a:pPr>
            <a:r>
              <a:rPr lang="en-US" sz="2400">
                <a:solidFill>
                  <a:srgbClr val="525252"/>
                </a:solidFill>
                <a:latin typeface="Arial" panose="020B0604020202020204" pitchFamily="34" charset="0"/>
                <a:cs typeface="Arial" panose="020B0604020202020204" pitchFamily="34" charset="0"/>
              </a:rPr>
              <a:t>exponentiation in RSA is computationally intensive</a:t>
            </a:r>
          </a:p>
          <a:p>
            <a:pPr marL="264319" indent="-254794" defTabSz="685800">
              <a:spcBef>
                <a:spcPts val="750"/>
              </a:spcBef>
            </a:pPr>
            <a:r>
              <a:rPr lang="en-US" sz="2400">
                <a:solidFill>
                  <a:srgbClr val="525252"/>
                </a:solidFill>
                <a:latin typeface="Arial" panose="020B0604020202020204" pitchFamily="34" charset="0"/>
                <a:cs typeface="Arial" panose="020B0604020202020204" pitchFamily="34" charset="0"/>
              </a:rPr>
              <a:t>DES is at least 100 times faster than RSA</a:t>
            </a:r>
          </a:p>
          <a:p>
            <a:pPr marL="264319" indent="-254794" defTabSz="685800">
              <a:spcBef>
                <a:spcPts val="750"/>
              </a:spcBef>
            </a:pPr>
            <a:r>
              <a:rPr lang="en-US" sz="2400">
                <a:solidFill>
                  <a:srgbClr val="525252"/>
                </a:solidFill>
                <a:latin typeface="Arial" panose="020B0604020202020204" pitchFamily="34" charset="0"/>
                <a:cs typeface="Arial" panose="020B0604020202020204" pitchFamily="34" charset="0"/>
              </a:rPr>
              <a:t>use public key crypto to establish secure connection, then establish second key – symmetric session key – for encrypting data</a:t>
            </a:r>
          </a:p>
          <a:p>
            <a:pPr marL="264319" indent="-166688" defTabSz="685800">
              <a:spcBef>
                <a:spcPct val="60000"/>
              </a:spcBef>
              <a:buNone/>
            </a:pPr>
            <a:r>
              <a:rPr lang="en-US" sz="2400">
                <a:solidFill>
                  <a:srgbClr val="0012A0"/>
                </a:solidFill>
                <a:latin typeface="Arial" panose="020B0604020202020204" pitchFamily="34" charset="0"/>
                <a:cs typeface="Arial" panose="020B0604020202020204" pitchFamily="34" charset="0"/>
              </a:rPr>
              <a:t>session key, K</a:t>
            </a:r>
            <a:r>
              <a:rPr lang="en-US" sz="2400" baseline="-25000">
                <a:solidFill>
                  <a:srgbClr val="0012A0"/>
                </a:solidFill>
                <a:latin typeface="Arial" panose="020B0604020202020204" pitchFamily="34" charset="0"/>
                <a:cs typeface="Arial" panose="020B0604020202020204" pitchFamily="34" charset="0"/>
              </a:rPr>
              <a:t>S</a:t>
            </a:r>
          </a:p>
          <a:p>
            <a:pPr marL="342900" indent="-166688" defTabSz="685800">
              <a:spcBef>
                <a:spcPts val="750"/>
              </a:spcBef>
            </a:pPr>
            <a:r>
              <a:rPr lang="en-US" sz="2100">
                <a:solidFill>
                  <a:srgbClr val="525252"/>
                </a:solidFill>
                <a:latin typeface="Arial" panose="020B0604020202020204" pitchFamily="34" charset="0"/>
                <a:cs typeface="Arial" panose="020B0604020202020204" pitchFamily="34" charset="0"/>
              </a:rPr>
              <a:t>Bob and Ana use RSA to exchange a symmetric session key K</a:t>
            </a:r>
            <a:r>
              <a:rPr lang="en-US" sz="2100" baseline="-25000">
                <a:solidFill>
                  <a:srgbClr val="525252"/>
                </a:solidFill>
                <a:latin typeface="Arial" panose="020B0604020202020204" pitchFamily="34" charset="0"/>
                <a:cs typeface="Arial" panose="020B0604020202020204" pitchFamily="34" charset="0"/>
              </a:rPr>
              <a:t>S</a:t>
            </a:r>
          </a:p>
          <a:p>
            <a:pPr marL="342900" indent="-166688" defTabSz="685800">
              <a:spcBef>
                <a:spcPts val="750"/>
              </a:spcBef>
            </a:pPr>
            <a:r>
              <a:rPr lang="en-US" sz="2100">
                <a:solidFill>
                  <a:srgbClr val="525252"/>
                </a:solidFill>
                <a:latin typeface="Arial" panose="020B0604020202020204" pitchFamily="34" charset="0"/>
                <a:cs typeface="Arial" panose="020B0604020202020204" pitchFamily="34" charset="0"/>
              </a:rPr>
              <a:t>once both have K</a:t>
            </a:r>
            <a:r>
              <a:rPr lang="en-US" sz="2100" baseline="-25000">
                <a:solidFill>
                  <a:srgbClr val="525252"/>
                </a:solidFill>
                <a:latin typeface="Arial" panose="020B0604020202020204" pitchFamily="34" charset="0"/>
                <a:cs typeface="Arial" panose="020B0604020202020204" pitchFamily="34" charset="0"/>
              </a:rPr>
              <a:t>S</a:t>
            </a:r>
            <a:r>
              <a:rPr lang="en-US" sz="2100">
                <a:solidFill>
                  <a:srgbClr val="525252"/>
                </a:solidFill>
                <a:latin typeface="Arial" panose="020B0604020202020204" pitchFamily="34" charset="0"/>
                <a:cs typeface="Arial" panose="020B0604020202020204" pitchFamily="34" charset="0"/>
              </a:rPr>
              <a:t>, they use symmetric key cryptography</a:t>
            </a:r>
          </a:p>
          <a:p>
            <a:pPr marL="264319" indent="-166688" defTabSz="685800">
              <a:spcBef>
                <a:spcPts val="750"/>
              </a:spcBef>
            </a:pPr>
            <a:endParaRPr lang="en-US" sz="2100">
              <a:solidFill>
                <a:srgbClr val="525252"/>
              </a:solidFill>
              <a:latin typeface="Gill Sans MT" charset="0"/>
            </a:endParaRPr>
          </a:p>
        </p:txBody>
      </p:sp>
    </p:spTree>
    <p:extLst>
      <p:ext uri="{BB962C8B-B14F-4D97-AF65-F5344CB8AC3E}">
        <p14:creationId xmlns:p14="http://schemas.microsoft.com/office/powerpoint/2010/main" val="1684520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0E61-1F66-6B1D-856D-978DC1F2AD59}"/>
              </a:ext>
            </a:extLst>
          </p:cNvPr>
          <p:cNvSpPr>
            <a:spLocks noGrp="1"/>
          </p:cNvSpPr>
          <p:nvPr>
            <p:ph type="title"/>
          </p:nvPr>
        </p:nvSpPr>
        <p:spPr/>
        <p:txBody>
          <a:bodyPr/>
          <a:lstStyle/>
          <a:p>
            <a:r>
              <a:rPr lang="en-US"/>
              <a:t>Practice: Session Keys</a:t>
            </a:r>
          </a:p>
        </p:txBody>
      </p:sp>
      <p:sp>
        <p:nvSpPr>
          <p:cNvPr id="3" name="Content Placeholder 2">
            <a:extLst>
              <a:ext uri="{FF2B5EF4-FFF2-40B4-BE49-F238E27FC236}">
                <a16:creationId xmlns:a16="http://schemas.microsoft.com/office/drawing/2014/main" id="{1AF5CCC4-C299-2005-DAF6-09F684714E78}"/>
              </a:ext>
            </a:extLst>
          </p:cNvPr>
          <p:cNvSpPr>
            <a:spLocks noGrp="1"/>
          </p:cNvSpPr>
          <p:nvPr>
            <p:ph idx="1"/>
          </p:nvPr>
        </p:nvSpPr>
        <p:spPr>
          <a:xfrm>
            <a:off x="285750" y="1066137"/>
            <a:ext cx="8351044" cy="3412994"/>
          </a:xfrm>
        </p:spPr>
        <p:txBody>
          <a:bodyPr>
            <a:normAutofit fontScale="62500" lnSpcReduction="20000"/>
          </a:bodyPr>
          <a:lstStyle/>
          <a:p>
            <a:pPr marL="0" indent="0">
              <a:lnSpc>
                <a:spcPct val="120000"/>
              </a:lnSpc>
              <a:spcBef>
                <a:spcPts val="0"/>
              </a:spcBef>
              <a:buNone/>
            </a:pPr>
            <a:r>
              <a:rPr lang="en-US" b="0" i="0">
                <a:solidFill>
                  <a:srgbClr val="1F2328"/>
                </a:solidFill>
                <a:effectLst/>
              </a:rPr>
              <a:t>// Encrypt the file bob_message.txt using RSA and the previously generated key</a:t>
            </a:r>
          </a:p>
          <a:p>
            <a:pPr marL="0" indent="0">
              <a:lnSpc>
                <a:spcPct val="120000"/>
              </a:lnSpc>
              <a:spcBef>
                <a:spcPts val="0"/>
              </a:spcBef>
              <a:buNone/>
            </a:pPr>
            <a:r>
              <a:rPr lang="en-US" sz="1950">
                <a:solidFill>
                  <a:srgbClr val="FFFF00"/>
                </a:solidFill>
                <a:highlight>
                  <a:srgbClr val="000000"/>
                </a:highlight>
                <a:latin typeface="Courier New" panose="02070309020205020404" pitchFamily="49" charset="0"/>
                <a:cs typeface="Courier New" panose="02070309020205020404" pitchFamily="49" charset="0"/>
              </a:rPr>
              <a:t>$ </a:t>
            </a:r>
            <a:r>
              <a:rPr lang="en-US" sz="1950" err="1">
                <a:solidFill>
                  <a:srgbClr val="FFFF00"/>
                </a:solidFill>
                <a:highlight>
                  <a:srgbClr val="000000"/>
                </a:highlight>
                <a:latin typeface="Courier New" panose="02070309020205020404" pitchFamily="49" charset="0"/>
                <a:cs typeface="Courier New" panose="02070309020205020404" pitchFamily="49" charset="0"/>
              </a:rPr>
              <a:t>openssl</a:t>
            </a:r>
            <a:r>
              <a:rPr lang="en-US" sz="1950">
                <a:solidFill>
                  <a:srgbClr val="FFFF00"/>
                </a:solidFill>
                <a:highlight>
                  <a:srgbClr val="000000"/>
                </a:highlight>
                <a:latin typeface="Courier New" panose="02070309020205020404" pitchFamily="49" charset="0"/>
                <a:cs typeface="Courier New" panose="02070309020205020404" pitchFamily="49" charset="0"/>
              </a:rPr>
              <a:t> </a:t>
            </a:r>
            <a:r>
              <a:rPr lang="en-US" sz="1950" err="1">
                <a:solidFill>
                  <a:srgbClr val="FFFF00"/>
                </a:solidFill>
                <a:highlight>
                  <a:srgbClr val="000000"/>
                </a:highlight>
                <a:latin typeface="Courier New" panose="02070309020205020404" pitchFamily="49" charset="0"/>
                <a:cs typeface="Courier New" panose="02070309020205020404" pitchFamily="49" charset="0"/>
              </a:rPr>
              <a:t>pkeyutl</a:t>
            </a:r>
            <a:r>
              <a:rPr lang="en-US" sz="1950">
                <a:solidFill>
                  <a:srgbClr val="FFFF00"/>
                </a:solidFill>
                <a:highlight>
                  <a:srgbClr val="000000"/>
                </a:highlight>
                <a:latin typeface="Courier New" panose="02070309020205020404" pitchFamily="49" charset="0"/>
                <a:cs typeface="Courier New" panose="02070309020205020404" pitchFamily="49" charset="0"/>
              </a:rPr>
              <a:t> -sign -in bob_message.txt -</a:t>
            </a:r>
            <a:r>
              <a:rPr lang="en-US" sz="1950" err="1">
                <a:solidFill>
                  <a:srgbClr val="FFFF00"/>
                </a:solidFill>
                <a:highlight>
                  <a:srgbClr val="000000"/>
                </a:highlight>
                <a:latin typeface="Courier New" panose="02070309020205020404" pitchFamily="49" charset="0"/>
                <a:cs typeface="Courier New" panose="02070309020205020404" pitchFamily="49" charset="0"/>
              </a:rPr>
              <a:t>inkey</a:t>
            </a:r>
            <a:r>
              <a:rPr lang="en-US" sz="1950">
                <a:solidFill>
                  <a:srgbClr val="FFFF00"/>
                </a:solidFill>
                <a:highlight>
                  <a:srgbClr val="000000"/>
                </a:highlight>
                <a:latin typeface="Courier New" panose="02070309020205020404" pitchFamily="49" charset="0"/>
                <a:cs typeface="Courier New" panose="02070309020205020404" pitchFamily="49" charset="0"/>
              </a:rPr>
              <a:t> </a:t>
            </a:r>
            <a:r>
              <a:rPr lang="en-US" sz="1950" err="1">
                <a:solidFill>
                  <a:srgbClr val="FFFF00"/>
                </a:solidFill>
                <a:highlight>
                  <a:srgbClr val="000000"/>
                </a:highlight>
                <a:latin typeface="Courier New" panose="02070309020205020404" pitchFamily="49" charset="0"/>
                <a:cs typeface="Courier New" panose="02070309020205020404" pitchFamily="49" charset="0"/>
              </a:rPr>
              <a:t>ana_sk.pem</a:t>
            </a:r>
            <a:r>
              <a:rPr lang="en-US" sz="1950">
                <a:solidFill>
                  <a:srgbClr val="FFFF00"/>
                </a:solidFill>
                <a:highlight>
                  <a:srgbClr val="000000"/>
                </a:highlight>
                <a:latin typeface="Courier New" panose="02070309020205020404" pitchFamily="49" charset="0"/>
                <a:cs typeface="Courier New" panose="02070309020205020404" pitchFamily="49" charset="0"/>
              </a:rPr>
              <a:t> -out encryptedBob.txt</a:t>
            </a:r>
          </a:p>
          <a:p>
            <a:pPr marL="0" indent="0">
              <a:lnSpc>
                <a:spcPct val="120000"/>
              </a:lnSpc>
              <a:spcBef>
                <a:spcPts val="0"/>
              </a:spcBef>
              <a:buNone/>
            </a:pPr>
            <a:endParaRPr lang="en-US"/>
          </a:p>
          <a:p>
            <a:pPr marL="0" indent="0">
              <a:lnSpc>
                <a:spcPct val="120000"/>
              </a:lnSpc>
              <a:spcBef>
                <a:spcPts val="0"/>
              </a:spcBef>
              <a:buNone/>
            </a:pPr>
            <a:r>
              <a:rPr lang="en-US"/>
              <a:t>For large files (bob_large_message.txt) generate a 256 bit key (32 bytes) and encrypt with AES</a:t>
            </a:r>
          </a:p>
          <a:p>
            <a:pPr marL="0" indent="0">
              <a:lnSpc>
                <a:spcPct val="120000"/>
              </a:lnSpc>
              <a:spcBef>
                <a:spcPts val="0"/>
              </a:spcBef>
              <a:buNone/>
            </a:pPr>
            <a:r>
              <a:rPr lang="en-US" sz="1950">
                <a:solidFill>
                  <a:srgbClr val="FFFF00"/>
                </a:solidFill>
                <a:highlight>
                  <a:srgbClr val="000000"/>
                </a:highlight>
                <a:latin typeface="Courier New" panose="02070309020205020404" pitchFamily="49" charset="0"/>
                <a:cs typeface="Courier New" panose="02070309020205020404" pitchFamily="49" charset="0"/>
              </a:rPr>
              <a:t>$ </a:t>
            </a:r>
            <a:r>
              <a:rPr lang="en-US" sz="1950" err="1">
                <a:solidFill>
                  <a:srgbClr val="FFFF00"/>
                </a:solidFill>
                <a:highlight>
                  <a:srgbClr val="000000"/>
                </a:highlight>
                <a:latin typeface="Courier New" panose="02070309020205020404" pitchFamily="49" charset="0"/>
                <a:cs typeface="Courier New" panose="02070309020205020404" pitchFamily="49" charset="0"/>
              </a:rPr>
              <a:t>openssl</a:t>
            </a:r>
            <a:r>
              <a:rPr lang="en-US" sz="1950">
                <a:solidFill>
                  <a:srgbClr val="FFFF00"/>
                </a:solidFill>
                <a:highlight>
                  <a:srgbClr val="000000"/>
                </a:highlight>
                <a:latin typeface="Courier New" panose="02070309020205020404" pitchFamily="49" charset="0"/>
                <a:cs typeface="Courier New" panose="02070309020205020404" pitchFamily="49" charset="0"/>
              </a:rPr>
              <a:t> rand 32 &gt; </a:t>
            </a:r>
            <a:r>
              <a:rPr lang="en-US" sz="1950" err="1">
                <a:solidFill>
                  <a:srgbClr val="FFFF00"/>
                </a:solidFill>
                <a:highlight>
                  <a:srgbClr val="000000"/>
                </a:highlight>
                <a:latin typeface="Courier New" panose="02070309020205020404" pitchFamily="49" charset="0"/>
                <a:cs typeface="Courier New" panose="02070309020205020404" pitchFamily="49" charset="0"/>
              </a:rPr>
              <a:t>bob_symetric_key.key</a:t>
            </a:r>
            <a:endParaRPr lang="en-US" sz="1950">
              <a:solidFill>
                <a:srgbClr val="FFFF00"/>
              </a:solidFill>
              <a:highlight>
                <a:srgbClr val="000000"/>
              </a:highligh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950">
                <a:solidFill>
                  <a:srgbClr val="FFFF00"/>
                </a:solidFill>
                <a:highlight>
                  <a:srgbClr val="000000"/>
                </a:highlight>
                <a:latin typeface="Courier New" panose="02070309020205020404" pitchFamily="49" charset="0"/>
                <a:cs typeface="Courier New" panose="02070309020205020404" pitchFamily="49" charset="0"/>
              </a:rPr>
              <a:t>$ </a:t>
            </a:r>
            <a:r>
              <a:rPr lang="en-US" sz="1950" err="1">
                <a:solidFill>
                  <a:srgbClr val="FFFF00"/>
                </a:solidFill>
                <a:highlight>
                  <a:srgbClr val="000000"/>
                </a:highlight>
                <a:latin typeface="Courier New" panose="02070309020205020404" pitchFamily="49" charset="0"/>
                <a:cs typeface="Courier New" panose="02070309020205020404" pitchFamily="49" charset="0"/>
              </a:rPr>
              <a:t>openssl</a:t>
            </a:r>
            <a:r>
              <a:rPr lang="en-US" sz="1950">
                <a:solidFill>
                  <a:srgbClr val="FFFF00"/>
                </a:solidFill>
                <a:highlight>
                  <a:srgbClr val="000000"/>
                </a:highlight>
                <a:latin typeface="Courier New" panose="02070309020205020404" pitchFamily="49" charset="0"/>
                <a:cs typeface="Courier New" panose="02070309020205020404" pitchFamily="49" charset="0"/>
              </a:rPr>
              <a:t> enc -aes256 -a -in bob_largemessage.txt -out </a:t>
            </a:r>
            <a:r>
              <a:rPr lang="en-US" sz="1950" err="1">
                <a:solidFill>
                  <a:srgbClr val="FFFF00"/>
                </a:solidFill>
                <a:highlight>
                  <a:srgbClr val="000000"/>
                </a:highlight>
                <a:latin typeface="Courier New" panose="02070309020205020404" pitchFamily="49" charset="0"/>
                <a:cs typeface="Courier New" panose="02070309020205020404" pitchFamily="49" charset="0"/>
              </a:rPr>
              <a:t>bob_message_encrypted.enc</a:t>
            </a:r>
            <a:r>
              <a:rPr lang="en-US" sz="1950">
                <a:solidFill>
                  <a:srgbClr val="FFFF00"/>
                </a:solidFill>
                <a:highlight>
                  <a:srgbClr val="000000"/>
                </a:highlight>
                <a:latin typeface="Courier New" panose="02070309020205020404" pitchFamily="49" charset="0"/>
                <a:cs typeface="Courier New" panose="02070309020205020404" pitchFamily="49" charset="0"/>
              </a:rPr>
              <a:t> -</a:t>
            </a:r>
            <a:r>
              <a:rPr lang="en-US" sz="1950" err="1">
                <a:solidFill>
                  <a:srgbClr val="FFFF00"/>
                </a:solidFill>
                <a:highlight>
                  <a:srgbClr val="000000"/>
                </a:highlight>
                <a:latin typeface="Courier New" panose="02070309020205020404" pitchFamily="49" charset="0"/>
                <a:cs typeface="Courier New" panose="02070309020205020404" pitchFamily="49" charset="0"/>
              </a:rPr>
              <a:t>kfile</a:t>
            </a:r>
            <a:r>
              <a:rPr lang="en-US" sz="1950">
                <a:solidFill>
                  <a:srgbClr val="FFFF00"/>
                </a:solidFill>
                <a:highlight>
                  <a:srgbClr val="000000"/>
                </a:highlight>
                <a:latin typeface="Courier New" panose="02070309020205020404" pitchFamily="49" charset="0"/>
                <a:cs typeface="Courier New" panose="02070309020205020404" pitchFamily="49" charset="0"/>
              </a:rPr>
              <a:t> </a:t>
            </a:r>
            <a:r>
              <a:rPr lang="en-US" sz="1950" err="1">
                <a:solidFill>
                  <a:srgbClr val="FFFF00"/>
                </a:solidFill>
                <a:highlight>
                  <a:srgbClr val="000000"/>
                </a:highlight>
                <a:latin typeface="Courier New" panose="02070309020205020404" pitchFamily="49" charset="0"/>
                <a:cs typeface="Courier New" panose="02070309020205020404" pitchFamily="49" charset="0"/>
              </a:rPr>
              <a:t>bob_symetric_key.key</a:t>
            </a:r>
            <a:r>
              <a:rPr lang="en-US" sz="1950">
                <a:solidFill>
                  <a:srgbClr val="FFFF00"/>
                </a:solidFill>
                <a:highlight>
                  <a:srgbClr val="000000"/>
                </a:highlight>
                <a:latin typeface="Courier New" panose="02070309020205020404" pitchFamily="49" charset="0"/>
                <a:cs typeface="Courier New" panose="02070309020205020404" pitchFamily="49" charset="0"/>
              </a:rPr>
              <a:t> </a:t>
            </a:r>
            <a:endParaRPr lang="en-US" sz="1950"/>
          </a:p>
          <a:p>
            <a:pPr marL="0" indent="0">
              <a:lnSpc>
                <a:spcPct val="120000"/>
              </a:lnSpc>
              <a:spcBef>
                <a:spcPts val="0"/>
              </a:spcBef>
              <a:buNone/>
            </a:pPr>
            <a:endParaRPr lang="en-US"/>
          </a:p>
          <a:p>
            <a:pPr marL="0" indent="0">
              <a:lnSpc>
                <a:spcPct val="120000"/>
              </a:lnSpc>
              <a:spcBef>
                <a:spcPts val="0"/>
              </a:spcBef>
              <a:buNone/>
            </a:pPr>
            <a:r>
              <a:rPr lang="en-US"/>
              <a:t>Encrypt the AES key using asymmetric encryption, using RSA.</a:t>
            </a:r>
          </a:p>
          <a:p>
            <a:pPr marL="0" indent="0">
              <a:lnSpc>
                <a:spcPct val="120000"/>
              </a:lnSpc>
              <a:spcBef>
                <a:spcPts val="0"/>
              </a:spcBef>
              <a:buNone/>
            </a:pPr>
            <a:r>
              <a:rPr lang="en-US" sz="1950" err="1">
                <a:solidFill>
                  <a:srgbClr val="FFFF00"/>
                </a:solidFill>
                <a:highlight>
                  <a:srgbClr val="000000"/>
                </a:highlight>
                <a:latin typeface="Courier New" panose="02070309020205020404" pitchFamily="49" charset="0"/>
                <a:cs typeface="Courier New" panose="02070309020205020404" pitchFamily="49" charset="0"/>
              </a:rPr>
              <a:t>openssl</a:t>
            </a:r>
            <a:r>
              <a:rPr lang="en-US" sz="1950">
                <a:solidFill>
                  <a:srgbClr val="FFFF00"/>
                </a:solidFill>
                <a:highlight>
                  <a:srgbClr val="000000"/>
                </a:highlight>
                <a:latin typeface="Courier New" panose="02070309020205020404" pitchFamily="49" charset="0"/>
                <a:cs typeface="Courier New" panose="02070309020205020404" pitchFamily="49" charset="0"/>
              </a:rPr>
              <a:t> </a:t>
            </a:r>
            <a:r>
              <a:rPr lang="en-US" sz="1950" err="1">
                <a:solidFill>
                  <a:srgbClr val="FFFF00"/>
                </a:solidFill>
                <a:highlight>
                  <a:srgbClr val="000000"/>
                </a:highlight>
                <a:latin typeface="Courier New" panose="02070309020205020404" pitchFamily="49" charset="0"/>
                <a:cs typeface="Courier New" panose="02070309020205020404" pitchFamily="49" charset="0"/>
              </a:rPr>
              <a:t>pkeyutl</a:t>
            </a:r>
            <a:r>
              <a:rPr lang="en-US" sz="1950">
                <a:solidFill>
                  <a:srgbClr val="FFFF00"/>
                </a:solidFill>
                <a:highlight>
                  <a:srgbClr val="000000"/>
                </a:highlight>
                <a:latin typeface="Courier New" panose="02070309020205020404" pitchFamily="49" charset="0"/>
                <a:cs typeface="Courier New" panose="02070309020205020404" pitchFamily="49" charset="0"/>
              </a:rPr>
              <a:t> -sign -in </a:t>
            </a:r>
            <a:r>
              <a:rPr lang="en-US" sz="1950" err="1">
                <a:solidFill>
                  <a:srgbClr val="FFFF00"/>
                </a:solidFill>
                <a:highlight>
                  <a:srgbClr val="000000"/>
                </a:highlight>
                <a:latin typeface="Courier New" panose="02070309020205020404" pitchFamily="49" charset="0"/>
                <a:cs typeface="Courier New" panose="02070309020205020404" pitchFamily="49" charset="0"/>
              </a:rPr>
              <a:t>bob_symetric_key.key</a:t>
            </a:r>
            <a:r>
              <a:rPr lang="en-US" sz="1950">
                <a:solidFill>
                  <a:srgbClr val="FFFF00"/>
                </a:solidFill>
                <a:highlight>
                  <a:srgbClr val="000000"/>
                </a:highlight>
                <a:latin typeface="Courier New" panose="02070309020205020404" pitchFamily="49" charset="0"/>
                <a:cs typeface="Courier New" panose="02070309020205020404" pitchFamily="49" charset="0"/>
              </a:rPr>
              <a:t> -</a:t>
            </a:r>
            <a:r>
              <a:rPr lang="en-US" sz="1950" err="1">
                <a:solidFill>
                  <a:srgbClr val="FFFF00"/>
                </a:solidFill>
                <a:highlight>
                  <a:srgbClr val="000000"/>
                </a:highlight>
                <a:latin typeface="Courier New" panose="02070309020205020404" pitchFamily="49" charset="0"/>
                <a:cs typeface="Courier New" panose="02070309020205020404" pitchFamily="49" charset="0"/>
              </a:rPr>
              <a:t>inkey</a:t>
            </a:r>
            <a:r>
              <a:rPr lang="en-US" sz="1950">
                <a:solidFill>
                  <a:srgbClr val="FFFF00"/>
                </a:solidFill>
                <a:highlight>
                  <a:srgbClr val="000000"/>
                </a:highlight>
                <a:latin typeface="Courier New" panose="02070309020205020404" pitchFamily="49" charset="0"/>
                <a:cs typeface="Courier New" panose="02070309020205020404" pitchFamily="49" charset="0"/>
              </a:rPr>
              <a:t> </a:t>
            </a:r>
            <a:r>
              <a:rPr lang="en-US" sz="1950" err="1">
                <a:solidFill>
                  <a:srgbClr val="FFFF00"/>
                </a:solidFill>
                <a:highlight>
                  <a:srgbClr val="000000"/>
                </a:highlight>
                <a:latin typeface="Courier New" panose="02070309020205020404" pitchFamily="49" charset="0"/>
                <a:cs typeface="Courier New" panose="02070309020205020404" pitchFamily="49" charset="0"/>
              </a:rPr>
              <a:t>ana_sk.pem</a:t>
            </a:r>
            <a:r>
              <a:rPr lang="en-US" sz="1950">
                <a:solidFill>
                  <a:srgbClr val="FFFF00"/>
                </a:solidFill>
                <a:highlight>
                  <a:srgbClr val="000000"/>
                </a:highlight>
                <a:latin typeface="Courier New" panose="02070309020205020404" pitchFamily="49" charset="0"/>
                <a:cs typeface="Courier New" panose="02070309020205020404" pitchFamily="49" charset="0"/>
              </a:rPr>
              <a:t> -out </a:t>
            </a:r>
            <a:r>
              <a:rPr lang="en-US" sz="1950" err="1">
                <a:solidFill>
                  <a:srgbClr val="FFFF00"/>
                </a:solidFill>
                <a:highlight>
                  <a:srgbClr val="000000"/>
                </a:highlight>
                <a:latin typeface="Courier New" panose="02070309020205020404" pitchFamily="49" charset="0"/>
                <a:cs typeface="Courier New" panose="02070309020205020404" pitchFamily="49" charset="0"/>
              </a:rPr>
              <a:t>bob_symetric_key_encrypted.key</a:t>
            </a:r>
            <a:endParaRPr lang="en-US" sz="1950">
              <a:solidFill>
                <a:srgbClr val="FFFF00"/>
              </a:solidFill>
              <a:highlight>
                <a:srgbClr val="000000"/>
              </a:highlight>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a:p>
          <a:p>
            <a:pPr marL="0" indent="0">
              <a:lnSpc>
                <a:spcPct val="120000"/>
              </a:lnSpc>
              <a:spcBef>
                <a:spcPts val="0"/>
              </a:spcBef>
              <a:buNone/>
            </a:pPr>
            <a:r>
              <a:rPr lang="en-US"/>
              <a:t>Decrypt and obtain the initial message</a:t>
            </a:r>
          </a:p>
          <a:p>
            <a:pPr marL="0" indent="0">
              <a:lnSpc>
                <a:spcPct val="120000"/>
              </a:lnSpc>
              <a:spcBef>
                <a:spcPts val="0"/>
              </a:spcBef>
              <a:buNone/>
            </a:pPr>
            <a:r>
              <a:rPr lang="en-US" sz="1950" err="1">
                <a:solidFill>
                  <a:srgbClr val="FFFF00"/>
                </a:solidFill>
                <a:highlight>
                  <a:srgbClr val="000000"/>
                </a:highlight>
                <a:latin typeface="Courier New" panose="02070309020205020404" pitchFamily="49" charset="0"/>
                <a:cs typeface="Courier New" panose="02070309020205020404" pitchFamily="49" charset="0"/>
              </a:rPr>
              <a:t>openssl</a:t>
            </a:r>
            <a:r>
              <a:rPr lang="en-US" sz="1950">
                <a:solidFill>
                  <a:srgbClr val="FFFF00"/>
                </a:solidFill>
                <a:highlight>
                  <a:srgbClr val="000000"/>
                </a:highlight>
                <a:latin typeface="Courier New" panose="02070309020205020404" pitchFamily="49" charset="0"/>
                <a:cs typeface="Courier New" panose="02070309020205020404" pitchFamily="49" charset="0"/>
              </a:rPr>
              <a:t> enc -aes256 -d -in bob_message_encrypted.rtf -</a:t>
            </a:r>
            <a:r>
              <a:rPr lang="en-US" sz="1950" err="1">
                <a:solidFill>
                  <a:srgbClr val="FFFF00"/>
                </a:solidFill>
                <a:highlight>
                  <a:srgbClr val="000000"/>
                </a:highlight>
                <a:latin typeface="Courier New" panose="02070309020205020404" pitchFamily="49" charset="0"/>
                <a:cs typeface="Courier New" panose="02070309020205020404" pitchFamily="49" charset="0"/>
              </a:rPr>
              <a:t>kfile</a:t>
            </a:r>
            <a:r>
              <a:rPr lang="en-US" sz="1950">
                <a:solidFill>
                  <a:srgbClr val="FFFF00"/>
                </a:solidFill>
                <a:highlight>
                  <a:srgbClr val="000000"/>
                </a:highlight>
                <a:latin typeface="Courier New" panose="02070309020205020404" pitchFamily="49" charset="0"/>
                <a:cs typeface="Courier New" panose="02070309020205020404" pitchFamily="49" charset="0"/>
              </a:rPr>
              <a:t> </a:t>
            </a:r>
            <a:r>
              <a:rPr lang="en-US" sz="1950" err="1">
                <a:solidFill>
                  <a:srgbClr val="FFFF00"/>
                </a:solidFill>
                <a:highlight>
                  <a:srgbClr val="000000"/>
                </a:highlight>
                <a:latin typeface="Courier New" panose="02070309020205020404" pitchFamily="49" charset="0"/>
                <a:cs typeface="Courier New" panose="02070309020205020404" pitchFamily="49" charset="0"/>
              </a:rPr>
              <a:t>bob_symetric_key.key</a:t>
            </a:r>
            <a:r>
              <a:rPr lang="en-US" sz="1950">
                <a:solidFill>
                  <a:srgbClr val="FFFF00"/>
                </a:solidFill>
                <a:highlight>
                  <a:srgbClr val="000000"/>
                </a:highligh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663793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0EE1-BCD4-A744-A0B1-90639F009FBC}"/>
              </a:ext>
            </a:extLst>
          </p:cNvPr>
          <p:cNvSpPr>
            <a:spLocks noGrp="1"/>
          </p:cNvSpPr>
          <p:nvPr>
            <p:ph type="title"/>
          </p:nvPr>
        </p:nvSpPr>
        <p:spPr/>
        <p:txBody>
          <a:bodyPr/>
          <a:lstStyle/>
          <a:p>
            <a:r>
              <a:rPr lang="en-US">
                <a:latin typeface="Arial" panose="020B0604020202020204" pitchFamily="34" charset="0"/>
              </a:rPr>
              <a:t>Aplicaţii / Applications</a:t>
            </a:r>
          </a:p>
        </p:txBody>
      </p:sp>
      <p:sp>
        <p:nvSpPr>
          <p:cNvPr id="3" name="Content Placeholder 2">
            <a:extLst>
              <a:ext uri="{FF2B5EF4-FFF2-40B4-BE49-F238E27FC236}">
                <a16:creationId xmlns:a16="http://schemas.microsoft.com/office/drawing/2014/main" id="{3142B431-9C33-A639-B69A-7B0F5F9DAF5A}"/>
              </a:ext>
            </a:extLst>
          </p:cNvPr>
          <p:cNvSpPr>
            <a:spLocks noGrp="1"/>
          </p:cNvSpPr>
          <p:nvPr>
            <p:ph sz="half" idx="1"/>
          </p:nvPr>
        </p:nvSpPr>
        <p:spPr>
          <a:xfrm>
            <a:off x="397906" y="1369219"/>
            <a:ext cx="4203551" cy="3263504"/>
          </a:xfrm>
        </p:spPr>
        <p:txBody>
          <a:bodyPr>
            <a:normAutofit lnSpcReduction="10000"/>
          </a:bodyPr>
          <a:lstStyle/>
          <a:p>
            <a:pPr>
              <a:tabLst>
                <a:tab pos="814388" algn="l"/>
              </a:tabLst>
            </a:pPr>
            <a:r>
              <a:rPr lang="en-US"/>
              <a:t>Email securizat / Secure email</a:t>
            </a:r>
          </a:p>
          <a:p>
            <a:pPr lvl="1">
              <a:tabLst>
                <a:tab pos="814388" algn="l"/>
              </a:tabLst>
            </a:pPr>
            <a:r>
              <a:rPr lang="en-US"/>
              <a:t>Criptat si/sau semnat </a:t>
            </a:r>
          </a:p>
          <a:p>
            <a:pPr lvl="1"/>
            <a:r>
              <a:rPr lang="en-US"/>
              <a:t>cheia publica publicata online </a:t>
            </a:r>
          </a:p>
          <a:p>
            <a:pPr lvl="1"/>
            <a:r>
              <a:rPr lang="en-US"/>
              <a:t>PGP key</a:t>
            </a:r>
          </a:p>
          <a:p>
            <a:endParaRPr lang="en-US"/>
          </a:p>
          <a:p>
            <a:r>
              <a:rPr lang="en-US"/>
              <a:t>Semnarea pachetelor software (Windows DLLs, distributii Linux)</a:t>
            </a:r>
          </a:p>
          <a:p>
            <a:endParaRPr lang="en-US"/>
          </a:p>
          <a:p>
            <a:pPr algn="r"/>
            <a:r>
              <a:rPr lang="en-US"/>
              <a:t>Semnarea in GIT</a:t>
            </a:r>
          </a:p>
          <a:p>
            <a:endParaRPr lang="en-US"/>
          </a:p>
          <a:p>
            <a:pPr marL="342900" lvl="1" indent="0">
              <a:buNone/>
            </a:pPr>
            <a:endParaRPr lang="en-US"/>
          </a:p>
        </p:txBody>
      </p:sp>
      <p:sp>
        <p:nvSpPr>
          <p:cNvPr id="4" name="Content Placeholder 3">
            <a:extLst>
              <a:ext uri="{FF2B5EF4-FFF2-40B4-BE49-F238E27FC236}">
                <a16:creationId xmlns:a16="http://schemas.microsoft.com/office/drawing/2014/main" id="{624376F0-13EE-6337-6BC5-5BA4357BCC94}"/>
              </a:ext>
            </a:extLst>
          </p:cNvPr>
          <p:cNvSpPr>
            <a:spLocks noGrp="1"/>
          </p:cNvSpPr>
          <p:nvPr>
            <p:ph sz="half" idx="2"/>
          </p:nvPr>
        </p:nvSpPr>
        <p:spPr>
          <a:xfrm>
            <a:off x="4629150" y="1369219"/>
            <a:ext cx="3886200" cy="1764627"/>
          </a:xfrm>
        </p:spPr>
        <p:txBody>
          <a:bodyPr>
            <a:normAutofit lnSpcReduction="10000"/>
          </a:bodyPr>
          <a:lstStyle/>
          <a:p>
            <a:r>
              <a:rPr lang="en-US"/>
              <a:t>Private/Instant messaging:</a:t>
            </a:r>
          </a:p>
          <a:p>
            <a:pPr lvl="1"/>
            <a:r>
              <a:rPr lang="en-US"/>
              <a:t>Signal</a:t>
            </a:r>
          </a:p>
          <a:p>
            <a:pPr lvl="1"/>
            <a:r>
              <a:rPr lang="en-US"/>
              <a:t>WhatsApp</a:t>
            </a:r>
          </a:p>
          <a:p>
            <a:pPr lvl="1"/>
            <a:r>
              <a:rPr lang="en-US"/>
              <a:t>Telegram</a:t>
            </a:r>
          </a:p>
          <a:p>
            <a:pPr marL="0" indent="0">
              <a:buNone/>
            </a:pPr>
            <a:r>
              <a:rPr lang="en-US"/>
              <a:t>	</a:t>
            </a:r>
            <a:r>
              <a:rPr lang="en-US" sz="1800"/>
              <a:t>(Cheia publica este pe server)</a:t>
            </a:r>
          </a:p>
        </p:txBody>
      </p:sp>
      <p:sp>
        <p:nvSpPr>
          <p:cNvPr id="5" name="Content Placeholder 3">
            <a:extLst>
              <a:ext uri="{FF2B5EF4-FFF2-40B4-BE49-F238E27FC236}">
                <a16:creationId xmlns:a16="http://schemas.microsoft.com/office/drawing/2014/main" id="{BA78B96B-7E7F-E9BF-591C-48BA0A4AFD17}"/>
              </a:ext>
            </a:extLst>
          </p:cNvPr>
          <p:cNvSpPr txBox="1">
            <a:spLocks/>
          </p:cNvSpPr>
          <p:nvPr/>
        </p:nvSpPr>
        <p:spPr>
          <a:xfrm>
            <a:off x="455056" y="3000970"/>
            <a:ext cx="4203551" cy="61033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endParaRPr lang="en-US" sz="2100">
              <a:solidFill>
                <a:srgbClr val="525252"/>
              </a:solidFill>
            </a:endParaRPr>
          </a:p>
        </p:txBody>
      </p:sp>
      <p:pic>
        <p:nvPicPr>
          <p:cNvPr id="8" name="Picture 7" descr="A red and black sign&#10;&#10;Description automatically generated with low confidence">
            <a:extLst>
              <a:ext uri="{FF2B5EF4-FFF2-40B4-BE49-F238E27FC236}">
                <a16:creationId xmlns:a16="http://schemas.microsoft.com/office/drawing/2014/main" id="{459B0792-4262-8657-B4AF-F5402000DD4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67213" y="3764026"/>
            <a:ext cx="715972" cy="715972"/>
          </a:xfrm>
          <a:prstGeom prst="rect">
            <a:avLst/>
          </a:prstGeom>
        </p:spPr>
      </p:pic>
      <p:pic>
        <p:nvPicPr>
          <p:cNvPr id="11" name="Picture 10" descr="Chart&#10;&#10;Description automatically generated">
            <a:extLst>
              <a:ext uri="{FF2B5EF4-FFF2-40B4-BE49-F238E27FC236}">
                <a16:creationId xmlns:a16="http://schemas.microsoft.com/office/drawing/2014/main" id="{C706912E-D94C-DC14-4A26-A0CF752A003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446981" y="1730229"/>
            <a:ext cx="425908" cy="425908"/>
          </a:xfrm>
          <a:prstGeom prst="rect">
            <a:avLst/>
          </a:prstGeom>
        </p:spPr>
      </p:pic>
      <p:pic>
        <p:nvPicPr>
          <p:cNvPr id="14" name="Picture 13">
            <a:extLst>
              <a:ext uri="{FF2B5EF4-FFF2-40B4-BE49-F238E27FC236}">
                <a16:creationId xmlns:a16="http://schemas.microsoft.com/office/drawing/2014/main" id="{4089F8CF-8A7B-5B70-2F5B-5B716D5BABBD}"/>
              </a:ext>
            </a:extLst>
          </p:cNvPr>
          <p:cNvPicPr>
            <a:picLocks noChangeAspect="1"/>
          </p:cNvPicPr>
          <p:nvPr/>
        </p:nvPicPr>
        <p:blipFill>
          <a:blip r:embed="rId7"/>
          <a:stretch>
            <a:fillRect/>
          </a:stretch>
        </p:blipFill>
        <p:spPr>
          <a:xfrm>
            <a:off x="6826273" y="2067389"/>
            <a:ext cx="563558" cy="534658"/>
          </a:xfrm>
          <a:prstGeom prst="rect">
            <a:avLst/>
          </a:prstGeom>
        </p:spPr>
      </p:pic>
      <p:pic>
        <p:nvPicPr>
          <p:cNvPr id="16" name="Picture 15" descr="Icon&#10;&#10;Description automatically generated">
            <a:extLst>
              <a:ext uri="{FF2B5EF4-FFF2-40B4-BE49-F238E27FC236}">
                <a16:creationId xmlns:a16="http://schemas.microsoft.com/office/drawing/2014/main" id="{66661415-B8E8-0E8B-B94A-8D201BD216E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0859" t="1131" r="17006" b="-1"/>
          <a:stretch/>
        </p:blipFill>
        <p:spPr>
          <a:xfrm>
            <a:off x="6290471" y="1730229"/>
            <a:ext cx="563559" cy="534658"/>
          </a:xfrm>
          <a:prstGeom prst="rect">
            <a:avLst/>
          </a:prstGeom>
        </p:spPr>
      </p:pic>
      <p:pic>
        <p:nvPicPr>
          <p:cNvPr id="19" name="Picture 18" descr="Icon&#10;&#10;Description automatically generated">
            <a:extLst>
              <a:ext uri="{FF2B5EF4-FFF2-40B4-BE49-F238E27FC236}">
                <a16:creationId xmlns:a16="http://schemas.microsoft.com/office/drawing/2014/main" id="{A60ED835-EE05-8FBB-C65A-BCFD9F2EDB8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082518" y="2156137"/>
            <a:ext cx="715972" cy="715972"/>
          </a:xfrm>
          <a:prstGeom prst="rect">
            <a:avLst/>
          </a:prstGeom>
        </p:spPr>
      </p:pic>
      <p:sp>
        <p:nvSpPr>
          <p:cNvPr id="6" name="Content Placeholder 2">
            <a:extLst>
              <a:ext uri="{FF2B5EF4-FFF2-40B4-BE49-F238E27FC236}">
                <a16:creationId xmlns:a16="http://schemas.microsoft.com/office/drawing/2014/main" id="{3C5AA73E-E4C6-D3D2-6283-1E0DA083E979}"/>
              </a:ext>
            </a:extLst>
          </p:cNvPr>
          <p:cNvSpPr txBox="1">
            <a:spLocks/>
          </p:cNvSpPr>
          <p:nvPr/>
        </p:nvSpPr>
        <p:spPr>
          <a:xfrm>
            <a:off x="4918746" y="3616185"/>
            <a:ext cx="2425304" cy="1099952"/>
          </a:xfrm>
          <a:prstGeom prst="rect">
            <a:avLst/>
          </a:prstGeom>
          <a:solidFill>
            <a:schemeClr val="tx1"/>
          </a:solidFill>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sz="1350">
                <a:solidFill>
                  <a:srgbClr val="FFFF00"/>
                </a:solidFill>
                <a:latin typeface="Courier New" panose="02070309020205020404" pitchFamily="49" charset="0"/>
                <a:cs typeface="Courier New" panose="02070309020205020404" pitchFamily="49" charset="0"/>
              </a:rPr>
              <a:t>&gt; git log</a:t>
            </a:r>
          </a:p>
          <a:p>
            <a:pPr marL="0" indent="0" defTabSz="685800">
              <a:spcBef>
                <a:spcPts val="750"/>
              </a:spcBef>
              <a:buNone/>
            </a:pPr>
            <a:r>
              <a:rPr lang="en-US" sz="1350">
                <a:solidFill>
                  <a:srgbClr val="FFFF00"/>
                </a:solidFill>
                <a:latin typeface="Courier New" panose="02070309020205020404" pitchFamily="49" charset="0"/>
                <a:cs typeface="Courier New" panose="02070309020205020404" pitchFamily="49" charset="0"/>
              </a:rPr>
              <a:t>&gt; git tag</a:t>
            </a:r>
          </a:p>
          <a:p>
            <a:pPr marL="0" indent="0" defTabSz="685800">
              <a:spcBef>
                <a:spcPts val="750"/>
              </a:spcBef>
              <a:buNone/>
            </a:pPr>
            <a:r>
              <a:rPr lang="en-US" sz="1350">
                <a:solidFill>
                  <a:srgbClr val="FFFF00"/>
                </a:solidFill>
                <a:latin typeface="Courier New" panose="02070309020205020404" pitchFamily="49" charset="0"/>
                <a:cs typeface="Courier New" panose="02070309020205020404" pitchFamily="49" charset="0"/>
              </a:rPr>
              <a:t>&gt; git cat-file –p v1.3</a:t>
            </a:r>
          </a:p>
          <a:p>
            <a:pPr marL="0" indent="0" defTabSz="685800">
              <a:spcBef>
                <a:spcPts val="750"/>
              </a:spcBef>
              <a:buNone/>
            </a:pPr>
            <a:r>
              <a:rPr lang="en-US" sz="1350">
                <a:solidFill>
                  <a:srgbClr val="FFFF00"/>
                </a:solidFill>
                <a:latin typeface="Courier New" panose="02070309020205020404" pitchFamily="49" charset="0"/>
                <a:cs typeface="Courier New" panose="02070309020205020404" pitchFamily="49" charset="0"/>
              </a:rPr>
              <a:t>&gt; git tag –v v1.3</a:t>
            </a:r>
          </a:p>
        </p:txBody>
      </p:sp>
    </p:spTree>
    <p:extLst>
      <p:ext uri="{BB962C8B-B14F-4D97-AF65-F5344CB8AC3E}">
        <p14:creationId xmlns:p14="http://schemas.microsoft.com/office/powerpoint/2010/main" val="3329813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a:bodyPr>
          <a:lstStyle/>
          <a:p>
            <a:r>
              <a:rPr lang="en-US" b="0"/>
              <a:t>Authentication</a:t>
            </a:r>
            <a:endParaRPr lang="en-US"/>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6914712" y="4832317"/>
            <a:ext cx="2057400" cy="273844"/>
          </a:xfrm>
          <a:prstGeom prst="rect">
            <a:avLst/>
          </a:prstGeom>
        </p:spPr>
        <p:txBody>
          <a:bodyPr vert="horz" lIns="68580" tIns="34290" rIns="68580" bIns="34290" rtlCol="0" anchor="ctr"/>
          <a:lstStyle>
            <a:defPPr>
              <a:defRPr lang="en-US"/>
            </a:defPPr>
            <a:lvl1pPr marL="0" algn="r" defTabSz="685800" rtl="0" eaLnBrk="1" latinLnBrk="0" hangingPunct="1">
              <a:defRPr sz="825" kern="1200">
                <a:solidFill>
                  <a:schemeClr val="bg1">
                    <a:lumMod val="5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solidFill>
                  <a:srgbClr val="FFFFFF">
                    <a:lumMod val="50000"/>
                  </a:srgbClr>
                </a:solidFill>
                <a:latin typeface="IntelOne Display Regular"/>
              </a:rPr>
              <a:t>Security: 8- </a:t>
            </a:r>
            <a:fld id="{C4204591-24BD-A542-B9D5-F8D8A88D2FEE}" type="slidenum">
              <a:rPr lang="en-US">
                <a:solidFill>
                  <a:srgbClr val="FFFFFF">
                    <a:lumMod val="50000"/>
                  </a:srgbClr>
                </a:solidFill>
                <a:latin typeface="IntelOne Display Regular"/>
              </a:rPr>
              <a:pPr/>
              <a:t>54</a:t>
            </a:fld>
            <a:endParaRPr lang="en-US">
              <a:solidFill>
                <a:srgbClr val="FFFFFF">
                  <a:lumMod val="50000"/>
                </a:srgbClr>
              </a:solidFill>
              <a:latin typeface="IntelOne Display Regular"/>
            </a:endParaRPr>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569015" y="1080881"/>
            <a:ext cx="7263020" cy="725091"/>
          </a:xfrm>
          <a:prstGeom prst="rect">
            <a:avLst/>
          </a:prstGeom>
        </p:spPr>
        <p:txBody>
          <a:bodyPr vert="horz" lIns="68580" tIns="34290" rIns="68580" bIns="3429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pPr>
            <a:r>
              <a:rPr lang="en-US" sz="2400">
                <a:solidFill>
                  <a:srgbClr val="C00000"/>
                </a:solidFill>
                <a:latin typeface="Arial" panose="020B0604020202020204" pitchFamily="34" charset="0"/>
                <a:cs typeface="Arial" panose="020B0604020202020204" pitchFamily="34" charset="0"/>
              </a:rPr>
              <a:t>Goal: </a:t>
            </a:r>
            <a:r>
              <a:rPr lang="en-US" sz="2400">
                <a:solidFill>
                  <a:srgbClr val="525252"/>
                </a:solidFill>
                <a:latin typeface="Arial" panose="020B0604020202020204" pitchFamily="34" charset="0"/>
                <a:cs typeface="Arial" panose="020B0604020202020204" pitchFamily="34" charset="0"/>
              </a:rPr>
              <a:t>Bob wants Ana to “</a:t>
            </a:r>
            <a:r>
              <a:rPr lang="en-US" altLang="ja-JP" sz="2400">
                <a:solidFill>
                  <a:srgbClr val="525252"/>
                </a:solidFill>
                <a:latin typeface="Arial" panose="020B0604020202020204" pitchFamily="34" charset="0"/>
                <a:cs typeface="Arial" panose="020B0604020202020204" pitchFamily="34" charset="0"/>
              </a:rPr>
              <a:t>prove” her identity to him</a:t>
            </a:r>
            <a:endParaRPr lang="en-US" sz="2400">
              <a:solidFill>
                <a:srgbClr val="525252"/>
              </a:solidFill>
              <a:latin typeface="Arial" panose="020B0604020202020204" pitchFamily="34" charset="0"/>
              <a:cs typeface="Arial" panose="020B0604020202020204" pitchFamily="34" charset="0"/>
            </a:endParaRPr>
          </a:p>
        </p:txBody>
      </p:sp>
      <p:sp>
        <p:nvSpPr>
          <p:cNvPr id="7" name="Text Box 4">
            <a:extLst>
              <a:ext uri="{FF2B5EF4-FFF2-40B4-BE49-F238E27FC236}">
                <a16:creationId xmlns:a16="http://schemas.microsoft.com/office/drawing/2014/main" id="{C358FB6B-F335-1447-A7D4-10C7808F4A36}"/>
              </a:ext>
            </a:extLst>
          </p:cNvPr>
          <p:cNvSpPr txBox="1">
            <a:spLocks noChangeArrowheads="1"/>
          </p:cNvSpPr>
          <p:nvPr/>
        </p:nvSpPr>
        <p:spPr bwMode="auto">
          <a:xfrm>
            <a:off x="2140499" y="1805972"/>
            <a:ext cx="2831224"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defRPr/>
            </a:pPr>
            <a:r>
              <a:rPr lang="en-US" sz="2400">
                <a:solidFill>
                  <a:srgbClr val="525252"/>
                </a:solidFill>
                <a:latin typeface="IntelOne Display Regular"/>
              </a:rPr>
              <a:t>Ana says </a:t>
            </a:r>
            <a:r>
              <a:rPr lang="en-US" altLang="ja-JP" sz="2400">
                <a:solidFill>
                  <a:srgbClr val="525252"/>
                </a:solidFill>
                <a:latin typeface="IntelOne Display Regular"/>
              </a:rPr>
              <a:t>“</a:t>
            </a:r>
            <a:r>
              <a:rPr lang="en-US" sz="2400">
                <a:solidFill>
                  <a:srgbClr val="525252"/>
                </a:solidFill>
                <a:latin typeface="IntelOne Display Regular"/>
              </a:rPr>
              <a:t>I am Ana</a:t>
            </a:r>
            <a:r>
              <a:rPr lang="en-US" altLang="ja-JP" sz="2400">
                <a:solidFill>
                  <a:srgbClr val="525252"/>
                </a:solidFill>
                <a:latin typeface="IntelOne Display Regular"/>
              </a:rPr>
              <a:t>”</a:t>
            </a:r>
            <a:endParaRPr lang="en-US" sz="2400">
              <a:solidFill>
                <a:srgbClr val="525252"/>
              </a:solidFill>
              <a:latin typeface="IntelOne Display Regular"/>
            </a:endParaRPr>
          </a:p>
        </p:txBody>
      </p:sp>
      <p:sp>
        <p:nvSpPr>
          <p:cNvPr id="8" name="Text Box 5">
            <a:extLst>
              <a:ext uri="{FF2B5EF4-FFF2-40B4-BE49-F238E27FC236}">
                <a16:creationId xmlns:a16="http://schemas.microsoft.com/office/drawing/2014/main" id="{57C063F1-1B01-9C4C-B6DC-5164EA97A3D9}"/>
              </a:ext>
            </a:extLst>
          </p:cNvPr>
          <p:cNvSpPr txBox="1">
            <a:spLocks noChangeArrowheads="1"/>
          </p:cNvSpPr>
          <p:nvPr/>
        </p:nvSpPr>
        <p:spPr bwMode="auto">
          <a:xfrm>
            <a:off x="4327960" y="2753709"/>
            <a:ext cx="2209259" cy="4154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defRPr/>
            </a:pPr>
            <a:r>
              <a:rPr lang="en-US" sz="2100" i="1">
                <a:solidFill>
                  <a:srgbClr val="525252"/>
                </a:solidFill>
                <a:latin typeface="IntelOne Display Regular"/>
                <a:cs typeface="Arial" charset="0"/>
              </a:rPr>
              <a:t>failure scenario??</a:t>
            </a:r>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23" y="2661617"/>
            <a:ext cx="523875" cy="6465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3655" y="2729482"/>
            <a:ext cx="609600" cy="622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Line 9">
            <a:extLst>
              <a:ext uri="{FF2B5EF4-FFF2-40B4-BE49-F238E27FC236}">
                <a16:creationId xmlns:a16="http://schemas.microsoft.com/office/drawing/2014/main" id="{B1406D73-30A7-2643-BADF-4EEA27B2F064}"/>
              </a:ext>
            </a:extLst>
          </p:cNvPr>
          <p:cNvSpPr>
            <a:spLocks noChangeShapeType="1"/>
          </p:cNvSpPr>
          <p:nvPr/>
        </p:nvSpPr>
        <p:spPr bwMode="auto">
          <a:xfrm>
            <a:off x="1545380" y="3056904"/>
            <a:ext cx="1402556"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defRPr/>
            </a:pPr>
            <a:endParaRPr lang="en-US" sz="1350">
              <a:solidFill>
                <a:srgbClr val="525252"/>
              </a:solidFill>
              <a:latin typeface="IntelOne Display Regular"/>
            </a:endParaRPr>
          </a:p>
        </p:txBody>
      </p:sp>
      <p:sp>
        <p:nvSpPr>
          <p:cNvPr id="13" name="Text Box 10">
            <a:extLst>
              <a:ext uri="{FF2B5EF4-FFF2-40B4-BE49-F238E27FC236}">
                <a16:creationId xmlns:a16="http://schemas.microsoft.com/office/drawing/2014/main" id="{C6581AAA-994B-4F43-B1B3-AE73B307A50A}"/>
              </a:ext>
            </a:extLst>
          </p:cNvPr>
          <p:cNvSpPr txBox="1">
            <a:spLocks noChangeArrowheads="1"/>
          </p:cNvSpPr>
          <p:nvPr/>
        </p:nvSpPr>
        <p:spPr bwMode="auto">
          <a:xfrm>
            <a:off x="1475133" y="2673109"/>
            <a:ext cx="1382110" cy="4154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defRPr/>
            </a:pPr>
            <a:r>
              <a:rPr lang="en-US" sz="2100">
                <a:solidFill>
                  <a:srgbClr val="525252"/>
                </a:solidFill>
                <a:latin typeface="IntelOne Display Regular"/>
                <a:cs typeface="Arial" charset="0"/>
              </a:rPr>
              <a:t>“I am Ana</a:t>
            </a:r>
            <a:r>
              <a:rPr lang="en-US" altLang="ja-JP" sz="2100">
                <a:solidFill>
                  <a:srgbClr val="525252"/>
                </a:solidFill>
                <a:latin typeface="IntelOne Display Regular"/>
                <a:cs typeface="Arial" charset="0"/>
              </a:rPr>
              <a:t>”</a:t>
            </a:r>
            <a:endParaRPr lang="en-US" sz="2100">
              <a:solidFill>
                <a:srgbClr val="525252"/>
              </a:solidFill>
              <a:latin typeface="IntelOne Display Regular"/>
              <a:cs typeface="Arial" charset="0"/>
            </a:endParaRPr>
          </a:p>
        </p:txBody>
      </p:sp>
      <p:pic>
        <p:nvPicPr>
          <p:cNvPr id="3" name="Picture 2" descr="Attacker Images – Browse 80,901 Stock Photos, Vectors, and ...">
            <a:extLst>
              <a:ext uri="{FF2B5EF4-FFF2-40B4-BE49-F238E27FC236}">
                <a16:creationId xmlns:a16="http://schemas.microsoft.com/office/drawing/2014/main" id="{F9F658E2-BD51-679F-FDAE-9D0C5A856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62" t="12477" r="16227" b="13464"/>
          <a:stretch/>
        </p:blipFill>
        <p:spPr bwMode="auto">
          <a:xfrm>
            <a:off x="1864306" y="3640678"/>
            <a:ext cx="764703" cy="84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03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a:bodyPr>
          <a:lstStyle/>
          <a:p>
            <a:r>
              <a:rPr lang="en-US" sz="3000"/>
              <a:t>Authentication</a:t>
            </a:r>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569015" y="1080881"/>
            <a:ext cx="7263020" cy="725091"/>
          </a:xfrm>
          <a:prstGeom prst="rect">
            <a:avLst/>
          </a:prstGeom>
        </p:spPr>
        <p:txBody>
          <a:bodyPr vert="horz" lIns="68580" tIns="34290" rIns="68580" bIns="3429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pPr>
            <a:r>
              <a:rPr lang="en-US" sz="2100">
                <a:solidFill>
                  <a:srgbClr val="C00000"/>
                </a:solidFill>
                <a:latin typeface="Arial" panose="020B0604020202020204" pitchFamily="34" charset="0"/>
                <a:cs typeface="Arial" panose="020B0604020202020204" pitchFamily="34" charset="0"/>
              </a:rPr>
              <a:t>Goal: </a:t>
            </a:r>
            <a:r>
              <a:rPr lang="en-US" sz="2100">
                <a:solidFill>
                  <a:srgbClr val="525252"/>
                </a:solidFill>
                <a:latin typeface="Arial" panose="020B0604020202020204" pitchFamily="34" charset="0"/>
                <a:cs typeface="Arial" panose="020B0604020202020204" pitchFamily="34" charset="0"/>
              </a:rPr>
              <a:t>Bob wants Ana to “</a:t>
            </a:r>
            <a:r>
              <a:rPr lang="en-US" altLang="ja-JP" sz="2100">
                <a:solidFill>
                  <a:srgbClr val="525252"/>
                </a:solidFill>
                <a:latin typeface="Arial" panose="020B0604020202020204" pitchFamily="34" charset="0"/>
                <a:cs typeface="Arial" panose="020B0604020202020204" pitchFamily="34" charset="0"/>
              </a:rPr>
              <a:t>prove” her identity to him</a:t>
            </a:r>
            <a:endParaRPr lang="en-US" sz="2100">
              <a:solidFill>
                <a:srgbClr val="525252"/>
              </a:solidFill>
              <a:latin typeface="Arial" panose="020B0604020202020204" pitchFamily="34" charset="0"/>
              <a:cs typeface="Arial" panose="020B0604020202020204" pitchFamily="34" charset="0"/>
            </a:endParaRPr>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23" y="1830084"/>
            <a:ext cx="523875" cy="6465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3655" y="1897950"/>
            <a:ext cx="609600" cy="622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 Box 5">
            <a:extLst>
              <a:ext uri="{FF2B5EF4-FFF2-40B4-BE49-F238E27FC236}">
                <a16:creationId xmlns:a16="http://schemas.microsoft.com/office/drawing/2014/main" id="{65C1FDF6-1546-0A4A-9B22-9D9CCA784978}"/>
              </a:ext>
            </a:extLst>
          </p:cNvPr>
          <p:cNvSpPr txBox="1">
            <a:spLocks noChangeArrowheads="1"/>
          </p:cNvSpPr>
          <p:nvPr/>
        </p:nvSpPr>
        <p:spPr bwMode="auto">
          <a:xfrm>
            <a:off x="4363394" y="1844568"/>
            <a:ext cx="1814770" cy="12464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a:defRPr/>
            </a:pPr>
            <a:r>
              <a:rPr lang="en-US" sz="1500" i="1">
                <a:solidFill>
                  <a:srgbClr val="525252"/>
                </a:solidFill>
                <a:latin typeface="Arial" panose="020B0604020202020204" pitchFamily="34" charset="0"/>
                <a:cs typeface="Arial" panose="020B0604020202020204" pitchFamily="34" charset="0"/>
              </a:rPr>
              <a:t>in a network, Bob can not </a:t>
            </a:r>
            <a:r>
              <a:rPr lang="en-US" altLang="ja-JP" sz="1500" i="1">
                <a:solidFill>
                  <a:srgbClr val="525252"/>
                </a:solidFill>
                <a:latin typeface="Arial" panose="020B0604020202020204" pitchFamily="34" charset="0"/>
                <a:cs typeface="Arial" panose="020B0604020202020204" pitchFamily="34" charset="0"/>
              </a:rPr>
              <a:t>“</a:t>
            </a:r>
            <a:r>
              <a:rPr lang="en-US" sz="1500" i="1">
                <a:solidFill>
                  <a:srgbClr val="525252"/>
                </a:solidFill>
                <a:latin typeface="Arial" panose="020B0604020202020204" pitchFamily="34" charset="0"/>
                <a:cs typeface="Arial" panose="020B0604020202020204" pitchFamily="34" charset="0"/>
              </a:rPr>
              <a:t>see</a:t>
            </a:r>
            <a:r>
              <a:rPr lang="en-US" altLang="ja-JP" sz="1500" i="1">
                <a:solidFill>
                  <a:srgbClr val="525252"/>
                </a:solidFill>
                <a:latin typeface="Arial" panose="020B0604020202020204" pitchFamily="34" charset="0"/>
                <a:cs typeface="Arial" panose="020B0604020202020204" pitchFamily="34" charset="0"/>
              </a:rPr>
              <a:t>”</a:t>
            </a:r>
            <a:r>
              <a:rPr lang="en-US" sz="1500" i="1">
                <a:solidFill>
                  <a:srgbClr val="525252"/>
                </a:solidFill>
                <a:latin typeface="Arial" panose="020B0604020202020204" pitchFamily="34" charset="0"/>
                <a:cs typeface="Arial" panose="020B0604020202020204" pitchFamily="34" charset="0"/>
              </a:rPr>
              <a:t> Ana, so an attacker simply declares himself to be Ana</a:t>
            </a:r>
          </a:p>
        </p:txBody>
      </p:sp>
      <p:sp>
        <p:nvSpPr>
          <p:cNvPr id="15" name="Line 9">
            <a:extLst>
              <a:ext uri="{FF2B5EF4-FFF2-40B4-BE49-F238E27FC236}">
                <a16:creationId xmlns:a16="http://schemas.microsoft.com/office/drawing/2014/main" id="{08D195E9-D0C5-1447-B41F-4771B5A058EB}"/>
              </a:ext>
            </a:extLst>
          </p:cNvPr>
          <p:cNvSpPr>
            <a:spLocks noChangeShapeType="1"/>
          </p:cNvSpPr>
          <p:nvPr/>
        </p:nvSpPr>
        <p:spPr bwMode="auto">
          <a:xfrm flipV="1">
            <a:off x="2595252" y="2394441"/>
            <a:ext cx="579835" cy="77033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defRPr/>
            </a:pPr>
            <a:r>
              <a:rPr lang="en-US" sz="1350">
                <a:solidFill>
                  <a:srgbClr val="525252"/>
                </a:solidFill>
                <a:latin typeface="Arial" panose="020B0604020202020204" pitchFamily="34" charset="0"/>
                <a:cs typeface="Arial" panose="020B0604020202020204" pitchFamily="34" charset="0"/>
              </a:rPr>
              <a:t> </a:t>
            </a:r>
          </a:p>
        </p:txBody>
      </p:sp>
      <p:sp>
        <p:nvSpPr>
          <p:cNvPr id="16" name="Text Box 10">
            <a:extLst>
              <a:ext uri="{FF2B5EF4-FFF2-40B4-BE49-F238E27FC236}">
                <a16:creationId xmlns:a16="http://schemas.microsoft.com/office/drawing/2014/main" id="{C14E974A-5022-614B-8E01-236452893AB9}"/>
              </a:ext>
            </a:extLst>
          </p:cNvPr>
          <p:cNvSpPr txBox="1">
            <a:spLocks noChangeArrowheads="1"/>
          </p:cNvSpPr>
          <p:nvPr/>
        </p:nvSpPr>
        <p:spPr bwMode="auto">
          <a:xfrm>
            <a:off x="2861873" y="2790919"/>
            <a:ext cx="1249125"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defRPr/>
            </a:pPr>
            <a:r>
              <a:rPr lang="en-US" altLang="ja-JP" sz="1800">
                <a:solidFill>
                  <a:srgbClr val="525252"/>
                </a:solidFill>
                <a:latin typeface="Arial" panose="020B0604020202020204" pitchFamily="34" charset="0"/>
                <a:cs typeface="Arial" panose="020B0604020202020204" pitchFamily="34" charset="0"/>
              </a:rPr>
              <a:t>“</a:t>
            </a:r>
            <a:r>
              <a:rPr lang="en-US" sz="1800">
                <a:solidFill>
                  <a:srgbClr val="525252"/>
                </a:solidFill>
                <a:latin typeface="Arial" panose="020B0604020202020204" pitchFamily="34" charset="0"/>
                <a:cs typeface="Arial" panose="020B0604020202020204" pitchFamily="34" charset="0"/>
              </a:rPr>
              <a:t>I am Ana</a:t>
            </a:r>
            <a:r>
              <a:rPr lang="en-US" altLang="ja-JP" sz="1800">
                <a:solidFill>
                  <a:srgbClr val="525252"/>
                </a:solidFill>
                <a:latin typeface="Arial" panose="020B0604020202020204" pitchFamily="34" charset="0"/>
                <a:cs typeface="Arial" panose="020B0604020202020204" pitchFamily="34" charset="0"/>
              </a:rPr>
              <a:t>”</a:t>
            </a:r>
            <a:endParaRPr lang="en-US" sz="1800">
              <a:solidFill>
                <a:srgbClr val="525252"/>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0E8E5351-9AD4-834D-8CEE-AD5E09FB2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704" y="1696379"/>
            <a:ext cx="2442018"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ttacker Images – Browse 80,901 Stock Photos, Vectors, and ...">
            <a:extLst>
              <a:ext uri="{FF2B5EF4-FFF2-40B4-BE49-F238E27FC236}">
                <a16:creationId xmlns:a16="http://schemas.microsoft.com/office/drawing/2014/main" id="{83B564F8-0B49-FEA4-E549-E32E8C7A91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662" t="12477" r="16227" b="13464"/>
          <a:stretch/>
        </p:blipFill>
        <p:spPr bwMode="auto">
          <a:xfrm>
            <a:off x="1827831" y="2876869"/>
            <a:ext cx="764703" cy="84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516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9" y="216994"/>
            <a:ext cx="3297121" cy="670967"/>
          </a:xfrm>
        </p:spPr>
        <p:txBody>
          <a:bodyPr>
            <a:normAutofit fontScale="90000"/>
          </a:bodyPr>
          <a:lstStyle/>
          <a:p>
            <a:r>
              <a:rPr lang="en-US" b="0"/>
              <a:t>Digital signatures </a:t>
            </a:r>
            <a:endParaRPr lang="en-US"/>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6914712" y="4832317"/>
            <a:ext cx="2057400" cy="273844"/>
          </a:xfrm>
          <a:prstGeom prst="rect">
            <a:avLst/>
          </a:prstGeom>
        </p:spPr>
        <p:txBody>
          <a:bodyPr vert="horz" lIns="68580" tIns="34290" rIns="68580" bIns="34290" rtlCol="0" anchor="ctr"/>
          <a:lstStyle>
            <a:defPPr>
              <a:defRPr lang="en-US"/>
            </a:defPPr>
            <a:lvl1pPr marL="0" algn="r" defTabSz="685800" rtl="0" eaLnBrk="1" latinLnBrk="0" hangingPunct="1">
              <a:defRPr sz="825" kern="1200">
                <a:solidFill>
                  <a:schemeClr val="bg1">
                    <a:lumMod val="5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solidFill>
                  <a:srgbClr val="FFFFFF">
                    <a:lumMod val="50000"/>
                  </a:srgbClr>
                </a:solidFill>
                <a:latin typeface="IntelOne Display Regular"/>
              </a:rPr>
              <a:t>Security: 8- </a:t>
            </a:r>
            <a:fld id="{C4204591-24BD-A542-B9D5-F8D8A88D2FEE}" type="slidenum">
              <a:rPr lang="en-US">
                <a:solidFill>
                  <a:srgbClr val="FFFFFF">
                    <a:lumMod val="50000"/>
                  </a:srgbClr>
                </a:solidFill>
                <a:latin typeface="IntelOne Display Regular"/>
              </a:rPr>
              <a:pPr/>
              <a:t>56</a:t>
            </a:fld>
            <a:endParaRPr lang="en-US">
              <a:solidFill>
                <a:srgbClr val="FFFFFF">
                  <a:lumMod val="50000"/>
                </a:srgbClr>
              </a:solidFill>
              <a:latin typeface="IntelOne Display Regular"/>
            </a:endParaRPr>
          </a:p>
        </p:txBody>
      </p:sp>
      <p:sp>
        <p:nvSpPr>
          <p:cNvPr id="56" name="Rectangle 11">
            <a:extLst>
              <a:ext uri="{FF2B5EF4-FFF2-40B4-BE49-F238E27FC236}">
                <a16:creationId xmlns:a16="http://schemas.microsoft.com/office/drawing/2014/main" id="{02B7BF4C-C3E8-E34C-B98E-4BD63E5307C8}"/>
              </a:ext>
            </a:extLst>
          </p:cNvPr>
          <p:cNvSpPr txBox="1">
            <a:spLocks noChangeArrowheads="1"/>
          </p:cNvSpPr>
          <p:nvPr/>
        </p:nvSpPr>
        <p:spPr>
          <a:xfrm>
            <a:off x="470971" y="2470532"/>
            <a:ext cx="8232085" cy="2094362"/>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68580" tIns="34290" rIns="68580" bIns="3429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685800">
              <a:spcBef>
                <a:spcPts val="750"/>
              </a:spcBef>
              <a:buNone/>
            </a:pPr>
            <a:r>
              <a:rPr lang="en-US" sz="1800">
                <a:solidFill>
                  <a:srgbClr val="C00000"/>
                </a:solidFill>
                <a:latin typeface="Arial" panose="020B0604020202020204" pitchFamily="34" charset="0"/>
                <a:cs typeface="Arial" panose="020B0604020202020204" pitchFamily="34" charset="0"/>
              </a:rPr>
              <a:t>Bob thus verifies that:</a:t>
            </a:r>
          </a:p>
          <a:p>
            <a:pPr marL="391716" lvl="1" indent="-215504" defTabSz="685800">
              <a:spcBef>
                <a:spcPts val="375"/>
              </a:spcBef>
              <a:buClr>
                <a:srgbClr val="0012A0"/>
              </a:buClr>
              <a:buFont typeface="Wingdings" charset="2"/>
              <a:buChar char="§"/>
            </a:pPr>
            <a:r>
              <a:rPr lang="en-US" sz="1800">
                <a:solidFill>
                  <a:srgbClr val="525252"/>
                </a:solidFill>
                <a:latin typeface="Arial" panose="020B0604020202020204" pitchFamily="34" charset="0"/>
                <a:cs typeface="Arial" panose="020B0604020202020204" pitchFamily="34" charset="0"/>
              </a:rPr>
              <a:t>Ana signed m</a:t>
            </a:r>
          </a:p>
          <a:p>
            <a:pPr marL="391716" lvl="1" indent="-215504" defTabSz="685800">
              <a:spcBef>
                <a:spcPts val="375"/>
              </a:spcBef>
              <a:buClr>
                <a:srgbClr val="0012A0"/>
              </a:buClr>
              <a:buFont typeface="Wingdings" charset="2"/>
              <a:buChar char="§"/>
            </a:pPr>
            <a:r>
              <a:rPr lang="en-US" sz="1800">
                <a:solidFill>
                  <a:srgbClr val="525252"/>
                </a:solidFill>
                <a:latin typeface="Arial" panose="020B0604020202020204" pitchFamily="34" charset="0"/>
                <a:cs typeface="Arial" panose="020B0604020202020204" pitchFamily="34" charset="0"/>
              </a:rPr>
              <a:t>no one else signed m</a:t>
            </a:r>
          </a:p>
          <a:p>
            <a:pPr marL="391716" lvl="1" indent="-215504" defTabSz="685800">
              <a:spcBef>
                <a:spcPts val="375"/>
              </a:spcBef>
              <a:buClr>
                <a:srgbClr val="0012A0"/>
              </a:buClr>
              <a:buFont typeface="Wingdings" charset="2"/>
              <a:buChar char="§"/>
            </a:pPr>
            <a:r>
              <a:rPr lang="en-US" sz="1800">
                <a:solidFill>
                  <a:srgbClr val="525252"/>
                </a:solidFill>
                <a:latin typeface="Arial" panose="020B0604020202020204" pitchFamily="34" charset="0"/>
                <a:cs typeface="Arial" panose="020B0604020202020204" pitchFamily="34" charset="0"/>
              </a:rPr>
              <a:t>Ana signed m and not m’</a:t>
            </a:r>
            <a:endParaRPr lang="en-US" altLang="ja-JP" sz="1800">
              <a:solidFill>
                <a:srgbClr val="525252"/>
              </a:solidFill>
              <a:latin typeface="Arial" panose="020B0604020202020204" pitchFamily="34" charset="0"/>
              <a:cs typeface="Arial" panose="020B0604020202020204" pitchFamily="34" charset="0"/>
            </a:endParaRPr>
          </a:p>
          <a:p>
            <a:pPr marL="285750" indent="-285750" defTabSz="685800">
              <a:spcBef>
                <a:spcPts val="750"/>
              </a:spcBef>
              <a:buNone/>
            </a:pPr>
            <a:r>
              <a:rPr lang="en-US" sz="1800">
                <a:solidFill>
                  <a:srgbClr val="C00000"/>
                </a:solidFill>
                <a:latin typeface="Arial" panose="020B0604020202020204" pitchFamily="34" charset="0"/>
                <a:cs typeface="Arial" panose="020B0604020202020204" pitchFamily="34" charset="0"/>
              </a:rPr>
              <a:t>non-repudiation:</a:t>
            </a:r>
          </a:p>
          <a:p>
            <a:pPr marL="600075" lvl="1" indent="-257175" defTabSz="685800">
              <a:spcBef>
                <a:spcPts val="375"/>
              </a:spcBef>
              <a:buFont typeface="Wingdings" charset="0"/>
              <a:buChar char="ü"/>
            </a:pPr>
            <a:r>
              <a:rPr lang="en-US" sz="1800">
                <a:solidFill>
                  <a:srgbClr val="525252"/>
                </a:solidFill>
                <a:latin typeface="Arial" panose="020B0604020202020204" pitchFamily="34" charset="0"/>
                <a:cs typeface="Arial" panose="020B0604020202020204" pitchFamily="34" charset="0"/>
              </a:rPr>
              <a:t>Bob can take m, and the signature PRIV</a:t>
            </a:r>
            <a:r>
              <a:rPr lang="en-US" sz="1800" baseline="-25000">
                <a:solidFill>
                  <a:srgbClr val="525252"/>
                </a:solidFill>
                <a:latin typeface="Arial" panose="020B0604020202020204" pitchFamily="34" charset="0"/>
                <a:cs typeface="Arial" panose="020B0604020202020204" pitchFamily="34" charset="0"/>
              </a:rPr>
              <a:t>B</a:t>
            </a:r>
            <a:r>
              <a:rPr lang="en-US" sz="1800">
                <a:solidFill>
                  <a:srgbClr val="525252"/>
                </a:solidFill>
                <a:latin typeface="Arial" panose="020B0604020202020204" pitchFamily="34" charset="0"/>
                <a:cs typeface="Arial" panose="020B0604020202020204" pitchFamily="34" charset="0"/>
              </a:rPr>
              <a:t>(m) to court and prove that Ana signed m</a:t>
            </a:r>
          </a:p>
          <a:p>
            <a:pPr marL="285750" indent="-285750" defTabSz="685800">
              <a:spcBef>
                <a:spcPts val="750"/>
              </a:spcBef>
              <a:buFont typeface="Wingdings" charset="0"/>
              <a:buChar char="ü"/>
            </a:pPr>
            <a:endParaRPr lang="en-US" sz="1800">
              <a:solidFill>
                <a:srgbClr val="525252"/>
              </a:solidFill>
              <a:latin typeface="Arial" panose="020B0604020202020204" pitchFamily="34" charset="0"/>
              <a:cs typeface="Arial" panose="020B0604020202020204" pitchFamily="34" charset="0"/>
            </a:endParaRPr>
          </a:p>
        </p:txBody>
      </p:sp>
      <p:sp>
        <p:nvSpPr>
          <p:cNvPr id="58" name="Rectangle 3">
            <a:extLst>
              <a:ext uri="{FF2B5EF4-FFF2-40B4-BE49-F238E27FC236}">
                <a16:creationId xmlns:a16="http://schemas.microsoft.com/office/drawing/2014/main" id="{5E59394B-2781-2E4C-8768-154AB5B6D7E0}"/>
              </a:ext>
            </a:extLst>
          </p:cNvPr>
          <p:cNvSpPr txBox="1">
            <a:spLocks noChangeArrowheads="1"/>
          </p:cNvSpPr>
          <p:nvPr/>
        </p:nvSpPr>
        <p:spPr bwMode="auto">
          <a:xfrm>
            <a:off x="470971" y="1044386"/>
            <a:ext cx="8535154" cy="1426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208360" indent="-208360" defTabSz="685800">
              <a:lnSpc>
                <a:spcPct val="110000"/>
              </a:lnSpc>
              <a:spcBef>
                <a:spcPct val="20000"/>
              </a:spcBef>
              <a:buClr>
                <a:srgbClr val="0012A0"/>
              </a:buClr>
              <a:buSzPct val="100000"/>
              <a:buFont typeface="Wingdings" charset="2"/>
              <a:buChar char="§"/>
            </a:pPr>
            <a:r>
              <a:rPr lang="en-US" sz="1800">
                <a:solidFill>
                  <a:srgbClr val="525252"/>
                </a:solidFill>
                <a:latin typeface="Arial" panose="020B0604020202020204" pitchFamily="34" charset="0"/>
                <a:cs typeface="Arial" panose="020B0604020202020204" pitchFamily="34" charset="0"/>
              </a:rPr>
              <a:t>Bob receives msg m, with signature: m, PRIV</a:t>
            </a:r>
            <a:r>
              <a:rPr lang="en-US" sz="1800" baseline="-25000">
                <a:solidFill>
                  <a:srgbClr val="525252"/>
                </a:solidFill>
                <a:latin typeface="Arial" panose="020B0604020202020204" pitchFamily="34" charset="0"/>
                <a:cs typeface="Arial" panose="020B0604020202020204" pitchFamily="34" charset="0"/>
              </a:rPr>
              <a:t>A</a:t>
            </a:r>
            <a:r>
              <a:rPr lang="en-US" sz="1800">
                <a:solidFill>
                  <a:srgbClr val="525252"/>
                </a:solidFill>
                <a:latin typeface="Arial" panose="020B0604020202020204" pitchFamily="34" charset="0"/>
                <a:cs typeface="Arial" panose="020B0604020202020204" pitchFamily="34" charset="0"/>
              </a:rPr>
              <a:t>(m)</a:t>
            </a:r>
          </a:p>
          <a:p>
            <a:pPr marL="208360" indent="-208360" defTabSz="685800">
              <a:lnSpc>
                <a:spcPct val="110000"/>
              </a:lnSpc>
              <a:spcBef>
                <a:spcPct val="20000"/>
              </a:spcBef>
              <a:buClr>
                <a:srgbClr val="0012A0"/>
              </a:buClr>
              <a:buSzPct val="100000"/>
              <a:buFont typeface="Wingdings" charset="2"/>
              <a:buChar char="§"/>
            </a:pPr>
            <a:r>
              <a:rPr lang="en-US" sz="1800">
                <a:solidFill>
                  <a:srgbClr val="525252"/>
                </a:solidFill>
                <a:latin typeface="Arial" panose="020B0604020202020204" pitchFamily="34" charset="0"/>
                <a:cs typeface="Arial" panose="020B0604020202020204" pitchFamily="34" charset="0"/>
              </a:rPr>
              <a:t>Bob verifies m is signed by Ana by applying Ana’</a:t>
            </a:r>
            <a:r>
              <a:rPr lang="en-US" altLang="ja-JP" sz="1800">
                <a:solidFill>
                  <a:srgbClr val="525252"/>
                </a:solidFill>
                <a:latin typeface="Arial" panose="020B0604020202020204" pitchFamily="34" charset="0"/>
                <a:cs typeface="Arial" panose="020B0604020202020204" pitchFamily="34" charset="0"/>
              </a:rPr>
              <a:t>s public key PUB</a:t>
            </a:r>
            <a:r>
              <a:rPr lang="en-US" altLang="ja-JP" sz="1800" baseline="-25000">
                <a:solidFill>
                  <a:srgbClr val="525252"/>
                </a:solidFill>
                <a:latin typeface="Arial" panose="020B0604020202020204" pitchFamily="34" charset="0"/>
                <a:cs typeface="Arial" panose="020B0604020202020204" pitchFamily="34" charset="0"/>
              </a:rPr>
              <a:t>A</a:t>
            </a:r>
            <a:r>
              <a:rPr lang="en-US" altLang="ja-JP" sz="1800">
                <a:solidFill>
                  <a:srgbClr val="525252"/>
                </a:solidFill>
                <a:latin typeface="Arial" panose="020B0604020202020204" pitchFamily="34" charset="0"/>
                <a:cs typeface="Arial" panose="020B0604020202020204" pitchFamily="34" charset="0"/>
              </a:rPr>
              <a:t> to m</a:t>
            </a:r>
            <a:r>
              <a:rPr lang="en-US" altLang="ja-JP" sz="1800">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rPr>
              <a:t>→</a:t>
            </a:r>
            <a:r>
              <a:rPr lang="en-US" altLang="ja-JP" sz="1800">
                <a:solidFill>
                  <a:srgbClr val="525252"/>
                </a:solidFill>
                <a:latin typeface="Arial" panose="020B0604020202020204" pitchFamily="34" charset="0"/>
                <a:cs typeface="Arial" panose="020B0604020202020204" pitchFamily="34" charset="0"/>
              </a:rPr>
              <a:t> PUB</a:t>
            </a:r>
            <a:r>
              <a:rPr lang="en-US" altLang="ja-JP" sz="1800" baseline="-25000">
                <a:solidFill>
                  <a:srgbClr val="525252"/>
                </a:solidFill>
                <a:latin typeface="Arial" panose="020B0604020202020204" pitchFamily="34" charset="0"/>
                <a:cs typeface="Arial" panose="020B0604020202020204" pitchFamily="34" charset="0"/>
              </a:rPr>
              <a:t>A</a:t>
            </a:r>
            <a:r>
              <a:rPr lang="en-US" altLang="ja-JP" sz="1800">
                <a:solidFill>
                  <a:srgbClr val="525252"/>
                </a:solidFill>
                <a:latin typeface="Arial" panose="020B0604020202020204" pitchFamily="34" charset="0"/>
                <a:cs typeface="Arial" panose="020B0604020202020204" pitchFamily="34" charset="0"/>
              </a:rPr>
              <a:t>(m) then checks PUB</a:t>
            </a:r>
            <a:r>
              <a:rPr lang="en-US" altLang="ja-JP" sz="1800" baseline="-25000">
                <a:solidFill>
                  <a:srgbClr val="525252"/>
                </a:solidFill>
                <a:latin typeface="Arial" panose="020B0604020202020204" pitchFamily="34" charset="0"/>
                <a:cs typeface="Arial" panose="020B0604020202020204" pitchFamily="34" charset="0"/>
              </a:rPr>
              <a:t>A</a:t>
            </a:r>
            <a:r>
              <a:rPr lang="en-US" altLang="ja-JP" sz="1800">
                <a:solidFill>
                  <a:srgbClr val="525252"/>
                </a:solidFill>
                <a:latin typeface="Arial" panose="020B0604020202020204" pitchFamily="34" charset="0"/>
                <a:cs typeface="Arial" panose="020B0604020202020204" pitchFamily="34" charset="0"/>
              </a:rPr>
              <a:t>(PRIV</a:t>
            </a:r>
            <a:r>
              <a:rPr lang="en-US" altLang="ja-JP" sz="1800" baseline="-25000">
                <a:solidFill>
                  <a:srgbClr val="525252"/>
                </a:solidFill>
                <a:latin typeface="Arial" panose="020B0604020202020204" pitchFamily="34" charset="0"/>
                <a:cs typeface="Arial" panose="020B0604020202020204" pitchFamily="34" charset="0"/>
              </a:rPr>
              <a:t>A</a:t>
            </a:r>
            <a:r>
              <a:rPr lang="en-US" altLang="ja-JP" sz="1800">
                <a:solidFill>
                  <a:srgbClr val="525252"/>
                </a:solidFill>
                <a:latin typeface="Arial" panose="020B0604020202020204" pitchFamily="34" charset="0"/>
                <a:cs typeface="Arial" panose="020B0604020202020204" pitchFamily="34" charset="0"/>
              </a:rPr>
              <a:t>(m) ) = m.</a:t>
            </a:r>
          </a:p>
          <a:p>
            <a:pPr marL="208360" indent="-208360" defTabSz="685800">
              <a:lnSpc>
                <a:spcPct val="110000"/>
              </a:lnSpc>
              <a:spcBef>
                <a:spcPct val="20000"/>
              </a:spcBef>
              <a:buClr>
                <a:srgbClr val="0012A0"/>
              </a:buClr>
              <a:buSzPct val="100000"/>
              <a:buFont typeface="Wingdings" charset="2"/>
              <a:buChar char="§"/>
            </a:pPr>
            <a:r>
              <a:rPr lang="en-US" sz="1800">
                <a:solidFill>
                  <a:srgbClr val="525252"/>
                </a:solidFill>
                <a:latin typeface="Arial" panose="020B0604020202020204" pitchFamily="34" charset="0"/>
                <a:cs typeface="Arial" panose="020B0604020202020204" pitchFamily="34" charset="0"/>
              </a:rPr>
              <a:t>If </a:t>
            </a:r>
            <a:r>
              <a:rPr lang="en-US" altLang="ja-JP" sz="1800">
                <a:solidFill>
                  <a:srgbClr val="525252"/>
                </a:solidFill>
                <a:latin typeface="Arial" panose="020B0604020202020204" pitchFamily="34" charset="0"/>
                <a:cs typeface="Arial" panose="020B0604020202020204" pitchFamily="34" charset="0"/>
              </a:rPr>
              <a:t>PUB</a:t>
            </a:r>
            <a:r>
              <a:rPr lang="en-US" altLang="ja-JP" sz="1800" baseline="-25000">
                <a:solidFill>
                  <a:srgbClr val="525252"/>
                </a:solidFill>
                <a:latin typeface="Arial" panose="020B0604020202020204" pitchFamily="34" charset="0"/>
                <a:cs typeface="Arial" panose="020B0604020202020204" pitchFamily="34" charset="0"/>
              </a:rPr>
              <a:t>A</a:t>
            </a:r>
            <a:r>
              <a:rPr lang="en-US" altLang="ja-JP" sz="1800">
                <a:solidFill>
                  <a:srgbClr val="525252"/>
                </a:solidFill>
                <a:latin typeface="Arial" panose="020B0604020202020204" pitchFamily="34" charset="0"/>
                <a:cs typeface="Arial" panose="020B0604020202020204" pitchFamily="34" charset="0"/>
              </a:rPr>
              <a:t>(PRIV</a:t>
            </a:r>
            <a:r>
              <a:rPr lang="en-US" altLang="ja-JP" sz="1800" baseline="-25000">
                <a:solidFill>
                  <a:srgbClr val="525252"/>
                </a:solidFill>
                <a:latin typeface="Arial" panose="020B0604020202020204" pitchFamily="34" charset="0"/>
                <a:cs typeface="Arial" panose="020B0604020202020204" pitchFamily="34" charset="0"/>
              </a:rPr>
              <a:t>A</a:t>
            </a:r>
            <a:r>
              <a:rPr lang="en-US" altLang="ja-JP" sz="1800">
                <a:solidFill>
                  <a:srgbClr val="525252"/>
                </a:solidFill>
                <a:latin typeface="Arial" panose="020B0604020202020204" pitchFamily="34" charset="0"/>
                <a:cs typeface="Arial" panose="020B0604020202020204" pitchFamily="34" charset="0"/>
              </a:rPr>
              <a:t>(m) ) = m</a:t>
            </a:r>
            <a:r>
              <a:rPr lang="en-US" sz="1800">
                <a:solidFill>
                  <a:srgbClr val="525252"/>
                </a:solidFill>
                <a:latin typeface="Arial" panose="020B0604020202020204" pitchFamily="34" charset="0"/>
                <a:cs typeface="Arial" panose="020B0604020202020204" pitchFamily="34" charset="0"/>
              </a:rPr>
              <a:t>, whoever signed m must have used Ana’</a:t>
            </a:r>
            <a:r>
              <a:rPr lang="en-US" altLang="ja-JP" sz="1800">
                <a:solidFill>
                  <a:srgbClr val="525252"/>
                </a:solidFill>
                <a:latin typeface="Arial" panose="020B0604020202020204" pitchFamily="34" charset="0"/>
                <a:cs typeface="Arial" panose="020B0604020202020204" pitchFamily="34" charset="0"/>
              </a:rPr>
              <a:t>s private key</a:t>
            </a:r>
          </a:p>
        </p:txBody>
      </p:sp>
    </p:spTree>
    <p:extLst>
      <p:ext uri="{BB962C8B-B14F-4D97-AF65-F5344CB8AC3E}">
        <p14:creationId xmlns:p14="http://schemas.microsoft.com/office/powerpoint/2010/main" val="2205224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9" y="216994"/>
            <a:ext cx="3297121" cy="670967"/>
          </a:xfrm>
        </p:spPr>
        <p:txBody>
          <a:bodyPr>
            <a:normAutofit fontScale="90000"/>
          </a:bodyPr>
          <a:lstStyle/>
          <a:p>
            <a:r>
              <a:rPr lang="en-US" b="0"/>
              <a:t>Message digests</a:t>
            </a:r>
            <a:endParaRPr lang="en-US"/>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6914712" y="4832317"/>
            <a:ext cx="2057400" cy="273844"/>
          </a:xfrm>
          <a:prstGeom prst="rect">
            <a:avLst/>
          </a:prstGeom>
        </p:spPr>
        <p:txBody>
          <a:bodyPr vert="horz" lIns="68580" tIns="34290" rIns="68580" bIns="34290" rtlCol="0" anchor="ctr"/>
          <a:lstStyle>
            <a:defPPr>
              <a:defRPr lang="en-US"/>
            </a:defPPr>
            <a:lvl1pPr marL="0" algn="r" defTabSz="685800" rtl="0" eaLnBrk="1" latinLnBrk="0" hangingPunct="1">
              <a:defRPr sz="825" kern="1200">
                <a:solidFill>
                  <a:schemeClr val="bg1">
                    <a:lumMod val="5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solidFill>
                  <a:srgbClr val="FFFFFF">
                    <a:lumMod val="50000"/>
                  </a:srgbClr>
                </a:solidFill>
                <a:latin typeface="IntelOne Display Regular"/>
              </a:rPr>
              <a:t>Security: 8- </a:t>
            </a:r>
            <a:fld id="{C4204591-24BD-A542-B9D5-F8D8A88D2FEE}" type="slidenum">
              <a:rPr lang="en-US">
                <a:solidFill>
                  <a:srgbClr val="FFFFFF">
                    <a:lumMod val="50000"/>
                  </a:srgbClr>
                </a:solidFill>
                <a:latin typeface="IntelOne Display Regular"/>
              </a:rPr>
              <a:pPr/>
              <a:t>57</a:t>
            </a:fld>
            <a:endParaRPr lang="en-US">
              <a:solidFill>
                <a:srgbClr val="FFFFFF">
                  <a:lumMod val="50000"/>
                </a:srgbClr>
              </a:solidFill>
              <a:latin typeface="IntelOne Display Regular"/>
            </a:endParaRPr>
          </a:p>
        </p:txBody>
      </p:sp>
      <p:sp>
        <p:nvSpPr>
          <p:cNvPr id="18" name="Rectangle 4">
            <a:extLst>
              <a:ext uri="{FF2B5EF4-FFF2-40B4-BE49-F238E27FC236}">
                <a16:creationId xmlns:a16="http://schemas.microsoft.com/office/drawing/2014/main" id="{5609ECB0-3A94-1341-9EBB-C98248A1F3FF}"/>
              </a:ext>
            </a:extLst>
          </p:cNvPr>
          <p:cNvSpPr txBox="1">
            <a:spLocks noChangeArrowheads="1"/>
          </p:cNvSpPr>
          <p:nvPr/>
        </p:nvSpPr>
        <p:spPr>
          <a:xfrm>
            <a:off x="485405" y="3082754"/>
            <a:ext cx="8140148" cy="1573127"/>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pPr>
            <a:r>
              <a:rPr lang="en-US" sz="2100">
                <a:solidFill>
                  <a:srgbClr val="C00000"/>
                </a:solidFill>
                <a:latin typeface="Arial" panose="020B0604020202020204" pitchFamily="34" charset="0"/>
                <a:cs typeface="Arial" panose="020B0604020202020204" pitchFamily="34" charset="0"/>
              </a:rPr>
              <a:t>Hash function properties:</a:t>
            </a:r>
          </a:p>
          <a:p>
            <a:pPr marL="431006" indent="-205979" defTabSz="685800">
              <a:spcBef>
                <a:spcPts val="450"/>
              </a:spcBef>
            </a:pPr>
            <a:r>
              <a:rPr lang="en-US" sz="1800">
                <a:solidFill>
                  <a:srgbClr val="525252"/>
                </a:solidFill>
                <a:latin typeface="Arial" panose="020B0604020202020204" pitchFamily="34" charset="0"/>
                <a:cs typeface="Arial" panose="020B0604020202020204" pitchFamily="34" charset="0"/>
              </a:rPr>
              <a:t>many-to-1</a:t>
            </a:r>
          </a:p>
          <a:p>
            <a:pPr marL="431006" indent="-205979" defTabSz="685800">
              <a:spcBef>
                <a:spcPts val="450"/>
              </a:spcBef>
            </a:pPr>
            <a:r>
              <a:rPr lang="en-US" sz="1800">
                <a:solidFill>
                  <a:srgbClr val="525252"/>
                </a:solidFill>
                <a:latin typeface="Arial" panose="020B0604020202020204" pitchFamily="34" charset="0"/>
                <a:cs typeface="Arial" panose="020B0604020202020204" pitchFamily="34" charset="0"/>
              </a:rPr>
              <a:t>produces fixed-size msg digest (fingerprint)</a:t>
            </a:r>
          </a:p>
          <a:p>
            <a:pPr marL="431006" indent="-205979" defTabSz="685800">
              <a:spcBef>
                <a:spcPts val="450"/>
              </a:spcBef>
            </a:pPr>
            <a:r>
              <a:rPr lang="en-US" sz="1800">
                <a:solidFill>
                  <a:srgbClr val="525252"/>
                </a:solidFill>
                <a:latin typeface="Arial" panose="020B0604020202020204" pitchFamily="34" charset="0"/>
                <a:cs typeface="Arial" panose="020B0604020202020204" pitchFamily="34" charset="0"/>
              </a:rPr>
              <a:t>not-reversible: cannot determine m from H(m)</a:t>
            </a:r>
            <a:endParaRPr lang="en-US" sz="1800" i="1">
              <a:solidFill>
                <a:srgbClr val="525252"/>
              </a:solidFill>
              <a:latin typeface="Arial" panose="020B0604020202020204" pitchFamily="34" charset="0"/>
              <a:cs typeface="Arial" panose="020B0604020202020204" pitchFamily="34" charset="0"/>
            </a:endParaRPr>
          </a:p>
          <a:p>
            <a:pPr marL="264319" indent="-166688" defTabSz="685800">
              <a:spcBef>
                <a:spcPts val="750"/>
              </a:spcBef>
              <a:buNone/>
            </a:pPr>
            <a:endParaRPr lang="en-US" sz="1800">
              <a:solidFill>
                <a:srgbClr val="525252"/>
              </a:solidFill>
              <a:latin typeface="Arial" panose="020B0604020202020204" pitchFamily="34" charset="0"/>
              <a:cs typeface="Arial" panose="020B0604020202020204" pitchFamily="34" charset="0"/>
            </a:endParaRPr>
          </a:p>
          <a:p>
            <a:pPr marL="264319" indent="-166688" defTabSz="685800">
              <a:spcBef>
                <a:spcPts val="750"/>
              </a:spcBef>
              <a:buNone/>
            </a:pPr>
            <a:endParaRPr lang="en-US" sz="1350">
              <a:solidFill>
                <a:srgbClr val="525252"/>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76711DE-5BCA-8145-BDA5-E821E6B7FBF9}"/>
              </a:ext>
            </a:extLst>
          </p:cNvPr>
          <p:cNvGrpSpPr/>
          <p:nvPr/>
        </p:nvGrpSpPr>
        <p:grpSpPr>
          <a:xfrm>
            <a:off x="2715911" y="2193442"/>
            <a:ext cx="3431381" cy="756617"/>
            <a:chOff x="6463887" y="636104"/>
            <a:chExt cx="4575174" cy="1008822"/>
          </a:xfrm>
        </p:grpSpPr>
        <p:grpSp>
          <p:nvGrpSpPr>
            <p:cNvPr id="4" name="Group 3">
              <a:extLst>
                <a:ext uri="{FF2B5EF4-FFF2-40B4-BE49-F238E27FC236}">
                  <a16:creationId xmlns:a16="http://schemas.microsoft.com/office/drawing/2014/main" id="{8EDFE7CF-2327-6543-8885-7E6CEA2AE74D}"/>
                </a:ext>
              </a:extLst>
            </p:cNvPr>
            <p:cNvGrpSpPr/>
            <p:nvPr/>
          </p:nvGrpSpPr>
          <p:grpSpPr>
            <a:xfrm>
              <a:off x="6463887" y="636104"/>
              <a:ext cx="1384938" cy="1008822"/>
              <a:chOff x="434147" y="4121426"/>
              <a:chExt cx="1384938" cy="1008822"/>
            </a:xfrm>
          </p:grpSpPr>
          <p:pic>
            <p:nvPicPr>
              <p:cNvPr id="16" name="Picture 15">
                <a:extLst>
                  <a:ext uri="{FF2B5EF4-FFF2-40B4-BE49-F238E27FC236}">
                    <a16:creationId xmlns:a16="http://schemas.microsoft.com/office/drawing/2014/main" id="{8F172699-9F33-624E-8D39-A7D9A08A61D7}"/>
                  </a:ext>
                </a:extLst>
              </p:cNvPr>
              <p:cNvPicPr>
                <a:picLocks noChangeAspect="1"/>
              </p:cNvPicPr>
              <p:nvPr/>
            </p:nvPicPr>
            <p:blipFill>
              <a:blip r:embed="rId3"/>
              <a:stretch>
                <a:fillRect/>
              </a:stretch>
            </p:blipFill>
            <p:spPr>
              <a:xfrm>
                <a:off x="447019" y="4121426"/>
                <a:ext cx="1372066" cy="1008822"/>
              </a:xfrm>
              <a:prstGeom prst="rect">
                <a:avLst/>
              </a:prstGeom>
            </p:spPr>
          </p:pic>
          <p:sp>
            <p:nvSpPr>
              <p:cNvPr id="21" name="Text Box 7">
                <a:extLst>
                  <a:ext uri="{FF2B5EF4-FFF2-40B4-BE49-F238E27FC236}">
                    <a16:creationId xmlns:a16="http://schemas.microsoft.com/office/drawing/2014/main" id="{486B9566-CED3-D045-B265-EC988F3660A5}"/>
                  </a:ext>
                </a:extLst>
              </p:cNvPr>
              <p:cNvSpPr txBox="1">
                <a:spLocks noChangeArrowheads="1"/>
              </p:cNvSpPr>
              <p:nvPr/>
            </p:nvSpPr>
            <p:spPr bwMode="auto">
              <a:xfrm>
                <a:off x="434147" y="4139581"/>
                <a:ext cx="1343025" cy="86177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lnSpc>
                    <a:spcPct val="80000"/>
                  </a:lnSpc>
                  <a:defRPr/>
                </a:pPr>
                <a:r>
                  <a:rPr lang="en-US" sz="1500">
                    <a:solidFill>
                      <a:srgbClr val="C00000"/>
                    </a:solidFill>
                    <a:latin typeface="Arial" panose="020B0604020202020204" pitchFamily="34" charset="0"/>
                    <a:cs typeface="Arial" panose="020B0604020202020204" pitchFamily="34" charset="0"/>
                  </a:rPr>
                  <a:t>large </a:t>
                </a:r>
              </a:p>
              <a:p>
                <a:pPr algn="ctr" defTabSz="685800">
                  <a:lnSpc>
                    <a:spcPct val="80000"/>
                  </a:lnSpc>
                  <a:defRPr/>
                </a:pPr>
                <a:r>
                  <a:rPr lang="en-US" sz="1500">
                    <a:solidFill>
                      <a:srgbClr val="C00000"/>
                    </a:solidFill>
                    <a:latin typeface="Arial" panose="020B0604020202020204" pitchFamily="34" charset="0"/>
                    <a:cs typeface="Arial" panose="020B0604020202020204" pitchFamily="34" charset="0"/>
                  </a:rPr>
                  <a:t>message</a:t>
                </a:r>
              </a:p>
              <a:p>
                <a:pPr algn="ctr" defTabSz="685800">
                  <a:lnSpc>
                    <a:spcPct val="80000"/>
                  </a:lnSpc>
                  <a:defRPr/>
                </a:pPr>
                <a:r>
                  <a:rPr lang="en-US" sz="1500">
                    <a:solidFill>
                      <a:srgbClr val="C00000"/>
                    </a:solidFill>
                    <a:latin typeface="Arial" panose="020B0604020202020204" pitchFamily="34" charset="0"/>
                    <a:cs typeface="Arial" panose="020B0604020202020204" pitchFamily="34" charset="0"/>
                  </a:rPr>
                  <a:t>m</a:t>
                </a:r>
              </a:p>
            </p:txBody>
          </p:sp>
        </p:grpSp>
        <p:sp>
          <p:nvSpPr>
            <p:cNvPr id="22" name="Rectangle 8">
              <a:extLst>
                <a:ext uri="{FF2B5EF4-FFF2-40B4-BE49-F238E27FC236}">
                  <a16:creationId xmlns:a16="http://schemas.microsoft.com/office/drawing/2014/main" id="{5199ACEC-B6E5-AA4B-809E-E39426DE3BA8}"/>
                </a:ext>
              </a:extLst>
            </p:cNvPr>
            <p:cNvSpPr>
              <a:spLocks noChangeArrowheads="1"/>
            </p:cNvSpPr>
            <p:nvPr/>
          </p:nvSpPr>
          <p:spPr bwMode="auto">
            <a:xfrm>
              <a:off x="8362607" y="781257"/>
              <a:ext cx="1108075" cy="758825"/>
            </a:xfrm>
            <a:prstGeom prst="rect">
              <a:avLst/>
            </a:prstGeom>
            <a:solidFill>
              <a:srgbClr val="0012A0"/>
            </a:solidFill>
            <a:ln w="9525">
              <a:solidFill>
                <a:schemeClr val="tx1"/>
              </a:solidFill>
              <a:miter lim="800000"/>
              <a:headEnd/>
              <a:tailEnd/>
            </a:ln>
          </p:spPr>
          <p:txBody>
            <a:bodyPr wrap="none" anchor="ctr"/>
            <a:lstStyle/>
            <a:p>
              <a:pPr defTabSz="685800"/>
              <a:endParaRPr lang="en-US" sz="1200">
                <a:solidFill>
                  <a:srgbClr val="525252"/>
                </a:solidFill>
                <a:latin typeface="Arial" panose="020B0604020202020204" pitchFamily="34" charset="0"/>
                <a:cs typeface="Arial" panose="020B0604020202020204" pitchFamily="34" charset="0"/>
              </a:endParaRPr>
            </a:p>
          </p:txBody>
        </p:sp>
        <p:sp>
          <p:nvSpPr>
            <p:cNvPr id="23" name="Text Box 9">
              <a:extLst>
                <a:ext uri="{FF2B5EF4-FFF2-40B4-BE49-F238E27FC236}">
                  <a16:creationId xmlns:a16="http://schemas.microsoft.com/office/drawing/2014/main" id="{0D215AFC-9F10-E34D-9606-16C9F04FD853}"/>
                </a:ext>
              </a:extLst>
            </p:cNvPr>
            <p:cNvSpPr txBox="1">
              <a:spLocks noChangeArrowheads="1"/>
            </p:cNvSpPr>
            <p:nvPr/>
          </p:nvSpPr>
          <p:spPr bwMode="auto">
            <a:xfrm>
              <a:off x="8379196" y="802999"/>
              <a:ext cx="1131079" cy="67710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defRPr/>
              </a:pPr>
              <a:r>
                <a:rPr lang="en-US" sz="1350">
                  <a:solidFill>
                    <a:srgbClr val="FFFFFF"/>
                  </a:solidFill>
                  <a:latin typeface="Arial" panose="020B0604020202020204" pitchFamily="34" charset="0"/>
                  <a:cs typeface="Arial" panose="020B0604020202020204" pitchFamily="34" charset="0"/>
                </a:rPr>
                <a:t>H: Hash</a:t>
              </a:r>
            </a:p>
            <a:p>
              <a:pPr algn="ctr" defTabSz="685800">
                <a:defRPr/>
              </a:pPr>
              <a:r>
                <a:rPr lang="en-US" sz="1350">
                  <a:solidFill>
                    <a:srgbClr val="FFFFFF"/>
                  </a:solidFill>
                  <a:latin typeface="Arial" panose="020B0604020202020204" pitchFamily="34" charset="0"/>
                  <a:cs typeface="Arial" panose="020B0604020202020204" pitchFamily="34" charset="0"/>
                </a:rPr>
                <a:t>Function</a:t>
              </a:r>
            </a:p>
          </p:txBody>
        </p:sp>
        <p:sp>
          <p:nvSpPr>
            <p:cNvPr id="24" name="Line 10">
              <a:extLst>
                <a:ext uri="{FF2B5EF4-FFF2-40B4-BE49-F238E27FC236}">
                  <a16:creationId xmlns:a16="http://schemas.microsoft.com/office/drawing/2014/main" id="{4352C06B-013A-3C40-A71C-475F92FB7612}"/>
                </a:ext>
              </a:extLst>
            </p:cNvPr>
            <p:cNvSpPr>
              <a:spLocks noChangeShapeType="1"/>
            </p:cNvSpPr>
            <p:nvPr/>
          </p:nvSpPr>
          <p:spPr bwMode="auto">
            <a:xfrm>
              <a:off x="7842390" y="1161774"/>
              <a:ext cx="50641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525252"/>
                </a:solidFill>
                <a:latin typeface="Arial" panose="020B0604020202020204" pitchFamily="34" charset="0"/>
                <a:cs typeface="Arial" panose="020B0604020202020204" pitchFamily="34" charset="0"/>
              </a:endParaRPr>
            </a:p>
          </p:txBody>
        </p:sp>
        <p:sp>
          <p:nvSpPr>
            <p:cNvPr id="25" name="Text Box 11">
              <a:extLst>
                <a:ext uri="{FF2B5EF4-FFF2-40B4-BE49-F238E27FC236}">
                  <a16:creationId xmlns:a16="http://schemas.microsoft.com/office/drawing/2014/main" id="{40C2249D-AF39-5D43-890D-EB0748821E8D}"/>
                </a:ext>
              </a:extLst>
            </p:cNvPr>
            <p:cNvSpPr txBox="1">
              <a:spLocks noChangeArrowheads="1"/>
            </p:cNvSpPr>
            <p:nvPr/>
          </p:nvSpPr>
          <p:spPr bwMode="auto">
            <a:xfrm>
              <a:off x="9872180" y="924133"/>
              <a:ext cx="1166881" cy="49244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defRPr/>
              </a:pPr>
              <a:r>
                <a:rPr lang="en-US" sz="1800">
                  <a:solidFill>
                    <a:srgbClr val="C00000"/>
                  </a:solidFill>
                  <a:latin typeface="Arial" panose="020B0604020202020204" pitchFamily="34" charset="0"/>
                  <a:cs typeface="Arial" panose="020B0604020202020204" pitchFamily="34" charset="0"/>
                </a:rPr>
                <a:t>H(m)</a:t>
              </a:r>
            </a:p>
          </p:txBody>
        </p:sp>
        <p:sp>
          <p:nvSpPr>
            <p:cNvPr id="28" name="Line 10">
              <a:extLst>
                <a:ext uri="{FF2B5EF4-FFF2-40B4-BE49-F238E27FC236}">
                  <a16:creationId xmlns:a16="http://schemas.microsoft.com/office/drawing/2014/main" id="{9AD0E0FC-0316-CA4F-8777-C03580EC38E3}"/>
                </a:ext>
              </a:extLst>
            </p:cNvPr>
            <p:cNvSpPr>
              <a:spLocks noChangeShapeType="1"/>
            </p:cNvSpPr>
            <p:nvPr/>
          </p:nvSpPr>
          <p:spPr bwMode="auto">
            <a:xfrm>
              <a:off x="9518790" y="1194904"/>
              <a:ext cx="50641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525252"/>
                </a:solidFill>
                <a:latin typeface="Arial" panose="020B0604020202020204" pitchFamily="34" charset="0"/>
                <a:cs typeface="Arial" panose="020B0604020202020204" pitchFamily="34" charset="0"/>
              </a:endParaRPr>
            </a:p>
          </p:txBody>
        </p:sp>
      </p:grpSp>
      <p:sp>
        <p:nvSpPr>
          <p:cNvPr id="29" name="Rectangle 3">
            <a:extLst>
              <a:ext uri="{FF2B5EF4-FFF2-40B4-BE49-F238E27FC236}">
                <a16:creationId xmlns:a16="http://schemas.microsoft.com/office/drawing/2014/main" id="{FDC35326-ED1E-FE4D-9A93-19CE679A25DE}"/>
              </a:ext>
            </a:extLst>
          </p:cNvPr>
          <p:cNvSpPr txBox="1">
            <a:spLocks noChangeArrowheads="1"/>
          </p:cNvSpPr>
          <p:nvPr/>
        </p:nvSpPr>
        <p:spPr>
          <a:xfrm>
            <a:off x="647233" y="1026630"/>
            <a:ext cx="8288045" cy="1209675"/>
          </a:xfrm>
          <a:prstGeom prst="rect">
            <a:avLst/>
          </a:prstGeom>
        </p:spPr>
        <p:txBody>
          <a:bodyPr vert="horz" lIns="68580" tIns="34290" rIns="68580" bIns="3429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sz="2100">
                <a:solidFill>
                  <a:srgbClr val="525252"/>
                </a:solidFill>
                <a:latin typeface="Arial" panose="020B0604020202020204" pitchFamily="34" charset="0"/>
                <a:cs typeface="Arial" panose="020B0604020202020204" pitchFamily="34" charset="0"/>
              </a:rPr>
              <a:t>It is computationally expensive to encrypt long messages with public key</a:t>
            </a:r>
          </a:p>
          <a:p>
            <a:pPr marL="0" indent="0" defTabSz="685800">
              <a:spcBef>
                <a:spcPts val="750"/>
              </a:spcBef>
              <a:buNone/>
            </a:pPr>
            <a:r>
              <a:rPr lang="en-US" sz="2400">
                <a:solidFill>
                  <a:srgbClr val="C00000"/>
                </a:solidFill>
                <a:latin typeface="Arial" panose="020B0604020202020204" pitchFamily="34" charset="0"/>
                <a:cs typeface="Arial" panose="020B0604020202020204" pitchFamily="34" charset="0"/>
              </a:rPr>
              <a:t>goal: </a:t>
            </a:r>
            <a:r>
              <a:rPr lang="en-US" sz="2100">
                <a:solidFill>
                  <a:srgbClr val="525252"/>
                </a:solidFill>
                <a:latin typeface="Arial" panose="020B0604020202020204" pitchFamily="34" charset="0"/>
                <a:cs typeface="Arial" panose="020B0604020202020204" pitchFamily="34" charset="0"/>
              </a:rPr>
              <a:t>fixed-length, easy-to-compute digital “</a:t>
            </a:r>
            <a:r>
              <a:rPr lang="en-US" altLang="ja-JP" sz="2100">
                <a:solidFill>
                  <a:srgbClr val="525252"/>
                </a:solidFill>
                <a:latin typeface="Arial" panose="020B0604020202020204" pitchFamily="34" charset="0"/>
                <a:cs typeface="Arial" panose="020B0604020202020204" pitchFamily="34" charset="0"/>
              </a:rPr>
              <a:t>fingerprint”</a:t>
            </a:r>
          </a:p>
          <a:p>
            <a:pPr marL="264319" indent="-166688" defTabSz="685800">
              <a:spcBef>
                <a:spcPts val="300"/>
              </a:spcBef>
            </a:pPr>
            <a:r>
              <a:rPr lang="en-US" sz="1800">
                <a:solidFill>
                  <a:srgbClr val="525252"/>
                </a:solidFill>
                <a:latin typeface="Arial" panose="020B0604020202020204" pitchFamily="34" charset="0"/>
                <a:cs typeface="Arial" panose="020B0604020202020204" pitchFamily="34" charset="0"/>
              </a:rPr>
              <a:t>apply hash function H to </a:t>
            </a:r>
            <a:r>
              <a:rPr lang="en-US" sz="1800" i="1">
                <a:solidFill>
                  <a:srgbClr val="525252"/>
                </a:solidFill>
                <a:latin typeface="Arial" panose="020B0604020202020204" pitchFamily="34" charset="0"/>
                <a:cs typeface="Arial" panose="020B0604020202020204" pitchFamily="34" charset="0"/>
              </a:rPr>
              <a:t>m</a:t>
            </a:r>
            <a:r>
              <a:rPr lang="en-US" sz="1800">
                <a:solidFill>
                  <a:srgbClr val="525252"/>
                </a:solidFill>
                <a:latin typeface="Arial" panose="020B0604020202020204" pitchFamily="34" charset="0"/>
                <a:cs typeface="Arial" panose="020B0604020202020204" pitchFamily="34" charset="0"/>
              </a:rPr>
              <a:t>, get fixed size message digest, </a:t>
            </a:r>
            <a:r>
              <a:rPr lang="en-US" sz="1800" i="1">
                <a:solidFill>
                  <a:srgbClr val="525252"/>
                </a:solidFill>
                <a:latin typeface="Arial" panose="020B0604020202020204" pitchFamily="34" charset="0"/>
                <a:cs typeface="Arial" panose="020B0604020202020204" pitchFamily="34" charset="0"/>
              </a:rPr>
              <a:t>H(m)</a:t>
            </a:r>
            <a:endParaRPr lang="en-US" sz="1500">
              <a:solidFill>
                <a:srgbClr val="52525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3096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b="0"/>
              <a:t>Digital Signatures / </a:t>
            </a:r>
            <a:r>
              <a:rPr lang="en-US" sz="2100"/>
              <a:t>Semnaturi </a:t>
            </a:r>
            <a:r>
              <a:rPr lang="en-US" sz="2100" err="1"/>
              <a:t>Digitale</a:t>
            </a:r>
            <a:endParaRPr lang="en-US" sz="2100"/>
          </a:p>
        </p:txBody>
      </p:sp>
      <p:sp>
        <p:nvSpPr>
          <p:cNvPr id="6" name="Rectangle 3">
            <a:extLst>
              <a:ext uri="{FF2B5EF4-FFF2-40B4-BE49-F238E27FC236}">
                <a16:creationId xmlns:a16="http://schemas.microsoft.com/office/drawing/2014/main" id="{76247566-7DA7-1B43-9739-70BD8636B3D5}"/>
              </a:ext>
            </a:extLst>
          </p:cNvPr>
          <p:cNvSpPr txBox="1">
            <a:spLocks noChangeArrowheads="1"/>
          </p:cNvSpPr>
          <p:nvPr/>
        </p:nvSpPr>
        <p:spPr>
          <a:xfrm>
            <a:off x="502392" y="970102"/>
            <a:ext cx="8411817" cy="2008844"/>
          </a:xfrm>
          <a:prstGeom prst="rect">
            <a:avLst/>
          </a:prstGeom>
        </p:spPr>
        <p:txBody>
          <a:bodyPr vert="horz" lIns="68580" tIns="34290" rIns="68580" bIns="3429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pPr>
            <a:r>
              <a:rPr lang="en-US" sz="2100">
                <a:solidFill>
                  <a:srgbClr val="525252"/>
                </a:solidFill>
                <a:latin typeface="Arial" panose="020B0604020202020204" pitchFamily="34" charset="0"/>
                <a:cs typeface="Arial" panose="020B0604020202020204" pitchFamily="34" charset="0"/>
              </a:rPr>
              <a:t>sender (Bob) digitally signs document: he is document owner/creator. </a:t>
            </a:r>
          </a:p>
          <a:p>
            <a:pPr marL="264319" indent="-166688" defTabSz="685800">
              <a:spcBef>
                <a:spcPts val="750"/>
              </a:spcBef>
            </a:pPr>
            <a:r>
              <a:rPr lang="en-US" sz="2100" i="1">
                <a:solidFill>
                  <a:srgbClr val="000099"/>
                </a:solidFill>
                <a:latin typeface="Arial" panose="020B0604020202020204" pitchFamily="34" charset="0"/>
                <a:cs typeface="Arial" panose="020B0604020202020204" pitchFamily="34" charset="0"/>
              </a:rPr>
              <a:t>verifiable, nonforgeable:</a:t>
            </a:r>
            <a:r>
              <a:rPr lang="en-US" sz="2100" i="1">
                <a:solidFill>
                  <a:srgbClr val="525252"/>
                </a:solidFill>
                <a:latin typeface="Arial" panose="020B0604020202020204" pitchFamily="34" charset="0"/>
                <a:cs typeface="Arial" panose="020B0604020202020204" pitchFamily="34" charset="0"/>
              </a:rPr>
              <a:t> </a:t>
            </a:r>
            <a:r>
              <a:rPr lang="en-US" sz="2100">
                <a:solidFill>
                  <a:srgbClr val="525252"/>
                </a:solidFill>
                <a:latin typeface="Arial" panose="020B0604020202020204" pitchFamily="34" charset="0"/>
                <a:cs typeface="Arial" panose="020B0604020202020204" pitchFamily="34" charset="0"/>
              </a:rPr>
              <a:t>recipient (Ana) can prove to someone that Bob, and no one else, must have signed document </a:t>
            </a:r>
          </a:p>
          <a:p>
            <a:pPr marL="264319" indent="-166688" defTabSz="685800">
              <a:spcBef>
                <a:spcPts val="750"/>
              </a:spcBef>
            </a:pPr>
            <a:r>
              <a:rPr lang="en-US" sz="2100">
                <a:solidFill>
                  <a:srgbClr val="C00000"/>
                </a:solidFill>
                <a:latin typeface="Arial" panose="020B0604020202020204" pitchFamily="34" charset="0"/>
                <a:cs typeface="Arial" panose="020B0604020202020204" pitchFamily="34" charset="0"/>
              </a:rPr>
              <a:t>simple digital signature for message m:</a:t>
            </a:r>
          </a:p>
          <a:p>
            <a:pPr marL="521494" lvl="1" indent="-173831" defTabSz="685800">
              <a:spcBef>
                <a:spcPts val="375"/>
              </a:spcBef>
            </a:pPr>
            <a:r>
              <a:rPr lang="en-US" sz="1800">
                <a:solidFill>
                  <a:srgbClr val="525252"/>
                </a:solidFill>
                <a:latin typeface="Arial" panose="020B0604020202020204" pitchFamily="34" charset="0"/>
                <a:cs typeface="Arial" panose="020B0604020202020204" pitchFamily="34" charset="0"/>
              </a:rPr>
              <a:t>Bob signs m by encrypting with his private key PRIV</a:t>
            </a:r>
            <a:r>
              <a:rPr lang="en-US" sz="1800" baseline="-25000">
                <a:solidFill>
                  <a:srgbClr val="525252"/>
                </a:solidFill>
                <a:latin typeface="Arial" panose="020B0604020202020204" pitchFamily="34" charset="0"/>
                <a:cs typeface="Arial" panose="020B0604020202020204" pitchFamily="34" charset="0"/>
              </a:rPr>
              <a:t>B</a:t>
            </a:r>
            <a:r>
              <a:rPr lang="en-US" sz="1800">
                <a:solidFill>
                  <a:srgbClr val="525252"/>
                </a:solidFill>
                <a:latin typeface="Arial" panose="020B0604020202020204" pitchFamily="34" charset="0"/>
                <a:cs typeface="Arial" panose="020B0604020202020204" pitchFamily="34" charset="0"/>
              </a:rPr>
              <a:t>, creating “</a:t>
            </a:r>
            <a:r>
              <a:rPr lang="en-US" altLang="ja-JP" sz="1800">
                <a:solidFill>
                  <a:srgbClr val="525252"/>
                </a:solidFill>
                <a:latin typeface="Arial" panose="020B0604020202020204" pitchFamily="34" charset="0"/>
                <a:cs typeface="Arial" panose="020B0604020202020204" pitchFamily="34" charset="0"/>
              </a:rPr>
              <a:t>signed” message, PRIV</a:t>
            </a:r>
            <a:r>
              <a:rPr lang="en-US" altLang="ja-JP" sz="1800" baseline="-25000">
                <a:solidFill>
                  <a:srgbClr val="525252"/>
                </a:solidFill>
                <a:latin typeface="Arial" panose="020B0604020202020204" pitchFamily="34" charset="0"/>
                <a:cs typeface="Arial" panose="020B0604020202020204" pitchFamily="34" charset="0"/>
              </a:rPr>
              <a:t>B</a:t>
            </a:r>
            <a:r>
              <a:rPr lang="en-US" altLang="ja-JP" sz="1800">
                <a:solidFill>
                  <a:srgbClr val="525252"/>
                </a:solidFill>
                <a:latin typeface="Arial" panose="020B0604020202020204" pitchFamily="34" charset="0"/>
                <a:cs typeface="Arial" panose="020B0604020202020204" pitchFamily="34" charset="0"/>
              </a:rPr>
              <a:t>(m)</a:t>
            </a:r>
            <a:endParaRPr lang="en-US" sz="1800">
              <a:solidFill>
                <a:srgbClr val="525252"/>
              </a:solidFill>
              <a:latin typeface="Arial" panose="020B0604020202020204" pitchFamily="34" charset="0"/>
              <a:cs typeface="Arial" panose="020B0604020202020204" pitchFamily="34" charset="0"/>
            </a:endParaRPr>
          </a:p>
          <a:p>
            <a:pPr marL="264319" indent="-166688" defTabSz="685800">
              <a:spcBef>
                <a:spcPts val="750"/>
              </a:spcBef>
            </a:pPr>
            <a:endParaRPr lang="en-US" sz="2100">
              <a:solidFill>
                <a:srgbClr val="525252"/>
              </a:solidFill>
              <a:latin typeface="IntelOne Display Regular"/>
            </a:endParaRPr>
          </a:p>
        </p:txBody>
      </p:sp>
      <p:sp>
        <p:nvSpPr>
          <p:cNvPr id="31" name="Text Box 9">
            <a:extLst>
              <a:ext uri="{FF2B5EF4-FFF2-40B4-BE49-F238E27FC236}">
                <a16:creationId xmlns:a16="http://schemas.microsoft.com/office/drawing/2014/main" id="{16595CF5-7C18-5646-8CF5-290FD73438AC}"/>
              </a:ext>
            </a:extLst>
          </p:cNvPr>
          <p:cNvSpPr txBox="1">
            <a:spLocks noChangeArrowheads="1"/>
          </p:cNvSpPr>
          <p:nvPr/>
        </p:nvSpPr>
        <p:spPr bwMode="auto">
          <a:xfrm>
            <a:off x="1195025" y="2974625"/>
            <a:ext cx="2051447" cy="3231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500" kern="0">
                <a:solidFill>
                  <a:srgbClr val="C00000"/>
                </a:solidFill>
                <a:latin typeface="Arial" charset="0"/>
                <a:cs typeface="Arial" charset="0"/>
              </a:rPr>
              <a:t>Bob</a:t>
            </a:r>
            <a:r>
              <a:rPr lang="en-US" altLang="ja-JP" sz="1500" kern="0">
                <a:solidFill>
                  <a:srgbClr val="C00000"/>
                </a:solidFill>
                <a:latin typeface="Arial" charset="0"/>
                <a:cs typeface="Arial" charset="0"/>
              </a:rPr>
              <a:t>’</a:t>
            </a:r>
            <a:r>
              <a:rPr lang="en-US" sz="1500" kern="0">
                <a:solidFill>
                  <a:srgbClr val="C00000"/>
                </a:solidFill>
                <a:latin typeface="Arial" charset="0"/>
                <a:cs typeface="Arial" charset="0"/>
              </a:rPr>
              <a:t>s message, m</a:t>
            </a:r>
          </a:p>
        </p:txBody>
      </p:sp>
      <p:sp>
        <p:nvSpPr>
          <p:cNvPr id="32" name="Rectangle 10">
            <a:extLst>
              <a:ext uri="{FF2B5EF4-FFF2-40B4-BE49-F238E27FC236}">
                <a16:creationId xmlns:a16="http://schemas.microsoft.com/office/drawing/2014/main" id="{999B2F42-1C49-3242-9F33-AABB02BA69A4}"/>
              </a:ext>
            </a:extLst>
          </p:cNvPr>
          <p:cNvSpPr>
            <a:spLocks noChangeArrowheads="1"/>
          </p:cNvSpPr>
          <p:nvPr/>
        </p:nvSpPr>
        <p:spPr bwMode="auto">
          <a:xfrm>
            <a:off x="3812020" y="3546125"/>
            <a:ext cx="1137668" cy="860459"/>
          </a:xfrm>
          <a:prstGeom prst="rect">
            <a:avLst/>
          </a:prstGeom>
          <a:solidFill>
            <a:srgbClr val="0012A0"/>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p>
            <a:pPr defTabSz="685800" eaLnBrk="0" fontAlgn="base" hangingPunct="0">
              <a:spcBef>
                <a:spcPct val="0"/>
              </a:spcBef>
              <a:spcAft>
                <a:spcPct val="0"/>
              </a:spcAft>
              <a:defRPr/>
            </a:pPr>
            <a:endParaRPr lang="en-US" sz="1350" kern="0">
              <a:solidFill>
                <a:srgbClr val="000000"/>
              </a:solidFill>
              <a:latin typeface="Arial" charset="0"/>
              <a:ea typeface="ＭＳ Ｐゴシック" charset="0"/>
              <a:cs typeface="Arial" charset="0"/>
            </a:endParaRPr>
          </a:p>
        </p:txBody>
      </p:sp>
      <p:sp>
        <p:nvSpPr>
          <p:cNvPr id="33" name="Text Box 11">
            <a:extLst>
              <a:ext uri="{FF2B5EF4-FFF2-40B4-BE49-F238E27FC236}">
                <a16:creationId xmlns:a16="http://schemas.microsoft.com/office/drawing/2014/main" id="{D59055E0-0F4A-D44C-9AF9-3829B5D57627}"/>
              </a:ext>
            </a:extLst>
          </p:cNvPr>
          <p:cNvSpPr txBox="1">
            <a:spLocks noChangeArrowheads="1"/>
          </p:cNvSpPr>
          <p:nvPr/>
        </p:nvSpPr>
        <p:spPr bwMode="auto">
          <a:xfrm>
            <a:off x="3847593" y="3582257"/>
            <a:ext cx="1074333" cy="78483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500">
                <a:solidFill>
                  <a:srgbClr val="FFFFFF"/>
                </a:solidFill>
                <a:latin typeface="Arial" charset="0"/>
                <a:cs typeface="Arial" charset="0"/>
              </a:rPr>
              <a:t>Public key</a:t>
            </a:r>
          </a:p>
          <a:p>
            <a:pPr algn="ctr" defTabSz="685800" eaLnBrk="0" fontAlgn="base" hangingPunct="0">
              <a:spcBef>
                <a:spcPct val="0"/>
              </a:spcBef>
              <a:spcAft>
                <a:spcPct val="0"/>
              </a:spcAft>
              <a:defRPr/>
            </a:pPr>
            <a:r>
              <a:rPr lang="en-US" sz="1500">
                <a:solidFill>
                  <a:srgbClr val="FFFFFF"/>
                </a:solidFill>
                <a:latin typeface="Arial" charset="0"/>
                <a:cs typeface="Arial" charset="0"/>
              </a:rPr>
              <a:t>encryption</a:t>
            </a:r>
          </a:p>
          <a:p>
            <a:pPr algn="ctr" defTabSz="685800" eaLnBrk="0" fontAlgn="base" hangingPunct="0">
              <a:spcBef>
                <a:spcPct val="0"/>
              </a:spcBef>
              <a:spcAft>
                <a:spcPct val="0"/>
              </a:spcAft>
              <a:defRPr/>
            </a:pPr>
            <a:r>
              <a:rPr lang="en-US" sz="1500">
                <a:solidFill>
                  <a:srgbClr val="FFFFFF"/>
                </a:solidFill>
                <a:latin typeface="Arial" charset="0"/>
                <a:cs typeface="Arial" charset="0"/>
              </a:rPr>
              <a:t>algorithm</a:t>
            </a:r>
          </a:p>
        </p:txBody>
      </p:sp>
      <p:sp>
        <p:nvSpPr>
          <p:cNvPr id="34" name="Line 12">
            <a:extLst>
              <a:ext uri="{FF2B5EF4-FFF2-40B4-BE49-F238E27FC236}">
                <a16:creationId xmlns:a16="http://schemas.microsoft.com/office/drawing/2014/main" id="{42BF7666-AEBA-894D-81D3-7072838002DA}"/>
              </a:ext>
            </a:extLst>
          </p:cNvPr>
          <p:cNvSpPr>
            <a:spLocks noChangeShapeType="1"/>
          </p:cNvSpPr>
          <p:nvPr/>
        </p:nvSpPr>
        <p:spPr bwMode="auto">
          <a:xfrm>
            <a:off x="3153810" y="3903726"/>
            <a:ext cx="506016"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eaLnBrk="0" fontAlgn="base" hangingPunct="0">
              <a:spcBef>
                <a:spcPct val="0"/>
              </a:spcBef>
              <a:spcAft>
                <a:spcPct val="0"/>
              </a:spcAft>
              <a:defRPr/>
            </a:pPr>
            <a:endParaRPr lang="en-US" sz="1350" kern="0">
              <a:solidFill>
                <a:srgbClr val="000000"/>
              </a:solidFill>
              <a:latin typeface="Arial" charset="0"/>
              <a:ea typeface="ＭＳ Ｐゴシック" charset="0"/>
            </a:endParaRPr>
          </a:p>
        </p:txBody>
      </p:sp>
      <p:sp>
        <p:nvSpPr>
          <p:cNvPr id="35" name="Text Box 13">
            <a:extLst>
              <a:ext uri="{FF2B5EF4-FFF2-40B4-BE49-F238E27FC236}">
                <a16:creationId xmlns:a16="http://schemas.microsoft.com/office/drawing/2014/main" id="{DCB23176-B5BF-834E-BAE0-A1D3AA7AD5BD}"/>
              </a:ext>
            </a:extLst>
          </p:cNvPr>
          <p:cNvSpPr txBox="1">
            <a:spLocks noChangeArrowheads="1"/>
          </p:cNvSpPr>
          <p:nvPr/>
        </p:nvSpPr>
        <p:spPr bwMode="auto">
          <a:xfrm>
            <a:off x="4330897" y="2890863"/>
            <a:ext cx="1321594" cy="5078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eaLnBrk="0" fontAlgn="base" hangingPunct="0">
              <a:spcBef>
                <a:spcPct val="0"/>
              </a:spcBef>
              <a:spcAft>
                <a:spcPct val="0"/>
              </a:spcAft>
              <a:defRPr/>
            </a:pPr>
            <a:r>
              <a:rPr lang="en-US" sz="1350">
                <a:solidFill>
                  <a:srgbClr val="000000"/>
                </a:solidFill>
                <a:latin typeface="Arial" charset="0"/>
                <a:cs typeface="Arial" charset="0"/>
              </a:rPr>
              <a:t>Bob’s private</a:t>
            </a:r>
          </a:p>
          <a:p>
            <a:pPr defTabSz="685800" eaLnBrk="0" fontAlgn="base" hangingPunct="0">
              <a:spcBef>
                <a:spcPct val="0"/>
              </a:spcBef>
              <a:spcAft>
                <a:spcPct val="0"/>
              </a:spcAft>
              <a:defRPr/>
            </a:pPr>
            <a:r>
              <a:rPr lang="en-US" sz="1350">
                <a:solidFill>
                  <a:srgbClr val="000000"/>
                </a:solidFill>
                <a:latin typeface="Arial" charset="0"/>
                <a:cs typeface="Arial" charset="0"/>
              </a:rPr>
              <a:t>key </a:t>
            </a:r>
          </a:p>
        </p:txBody>
      </p:sp>
      <p:pic>
        <p:nvPicPr>
          <p:cNvPr id="36" name="Picture 14" descr="BS00768_[1]">
            <a:extLst>
              <a:ext uri="{FF2B5EF4-FFF2-40B4-BE49-F238E27FC236}">
                <a16:creationId xmlns:a16="http://schemas.microsoft.com/office/drawing/2014/main" id="{9DA5D995-915C-1E4A-94EE-8940D5B20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3716770" y="3074637"/>
            <a:ext cx="344090" cy="177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8" name="Group 16">
            <a:extLst>
              <a:ext uri="{FF2B5EF4-FFF2-40B4-BE49-F238E27FC236}">
                <a16:creationId xmlns:a16="http://schemas.microsoft.com/office/drawing/2014/main" id="{AEC95C76-7D3F-F94E-99AA-691126FDE998}"/>
              </a:ext>
            </a:extLst>
          </p:cNvPr>
          <p:cNvGrpSpPr>
            <a:grpSpLocks/>
          </p:cNvGrpSpPr>
          <p:nvPr/>
        </p:nvGrpSpPr>
        <p:grpSpPr bwMode="auto">
          <a:xfrm>
            <a:off x="3633314" y="2757520"/>
            <a:ext cx="771525" cy="392907"/>
            <a:chOff x="2805" y="2144"/>
            <a:chExt cx="648" cy="330"/>
          </a:xfrm>
        </p:grpSpPr>
        <p:sp>
          <p:nvSpPr>
            <p:cNvPr id="40" name="Text Box 17">
              <a:extLst>
                <a:ext uri="{FF2B5EF4-FFF2-40B4-BE49-F238E27FC236}">
                  <a16:creationId xmlns:a16="http://schemas.microsoft.com/office/drawing/2014/main" id="{9F552C79-49EC-5C4C-B858-52FE65A4EF69}"/>
                </a:ext>
              </a:extLst>
            </p:cNvPr>
            <p:cNvSpPr txBox="1">
              <a:spLocks noChangeArrowheads="1"/>
            </p:cNvSpPr>
            <p:nvPr/>
          </p:nvSpPr>
          <p:spPr bwMode="auto">
            <a:xfrm>
              <a:off x="2805" y="2144"/>
              <a:ext cx="648" cy="27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500">
                  <a:solidFill>
                    <a:srgbClr val="C00000"/>
                  </a:solidFill>
                  <a:latin typeface="Arial" charset="0"/>
                  <a:cs typeface="Arial" charset="0"/>
                </a:rPr>
                <a:t>PRIV</a:t>
              </a:r>
              <a:r>
                <a:rPr lang="en-US" sz="1500" baseline="-25000">
                  <a:solidFill>
                    <a:srgbClr val="C00000"/>
                  </a:solidFill>
                  <a:latin typeface="Arial" charset="0"/>
                  <a:cs typeface="Arial" charset="0"/>
                </a:rPr>
                <a:t>B</a:t>
              </a:r>
              <a:r>
                <a:rPr lang="en-US" sz="1500">
                  <a:solidFill>
                    <a:srgbClr val="C00000"/>
                  </a:solidFill>
                  <a:latin typeface="Arial" charset="0"/>
                  <a:cs typeface="Arial" charset="0"/>
                </a:rPr>
                <a:t> </a:t>
              </a:r>
            </a:p>
          </p:txBody>
        </p:sp>
        <p:sp>
          <p:nvSpPr>
            <p:cNvPr id="41" name="Text Box 18">
              <a:extLst>
                <a:ext uri="{FF2B5EF4-FFF2-40B4-BE49-F238E27FC236}">
                  <a16:creationId xmlns:a16="http://schemas.microsoft.com/office/drawing/2014/main" id="{56339FF9-7A5C-A049-BF66-D38AA279363F}"/>
                </a:ext>
              </a:extLst>
            </p:cNvPr>
            <p:cNvSpPr txBox="1">
              <a:spLocks noChangeArrowheads="1"/>
            </p:cNvSpPr>
            <p:nvPr/>
          </p:nvSpPr>
          <p:spPr bwMode="auto">
            <a:xfrm>
              <a:off x="3151" y="2241"/>
              <a:ext cx="155"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endParaRPr lang="en-US" sz="1200">
                <a:solidFill>
                  <a:srgbClr val="C00000"/>
                </a:solidFill>
                <a:latin typeface="Arial" charset="0"/>
                <a:cs typeface="Arial" charset="0"/>
              </a:endParaRPr>
            </a:p>
          </p:txBody>
        </p:sp>
      </p:grpSp>
      <p:sp>
        <p:nvSpPr>
          <p:cNvPr id="42" name="Line 20">
            <a:extLst>
              <a:ext uri="{FF2B5EF4-FFF2-40B4-BE49-F238E27FC236}">
                <a16:creationId xmlns:a16="http://schemas.microsoft.com/office/drawing/2014/main" id="{38C448CC-0BC5-6A41-917E-B897438AC175}"/>
              </a:ext>
            </a:extLst>
          </p:cNvPr>
          <p:cNvSpPr>
            <a:spLocks noChangeShapeType="1"/>
          </p:cNvSpPr>
          <p:nvPr/>
        </p:nvSpPr>
        <p:spPr bwMode="auto">
          <a:xfrm>
            <a:off x="4072766" y="3188937"/>
            <a:ext cx="1191" cy="352425"/>
          </a:xfrm>
          <a:prstGeom prst="line">
            <a:avLst/>
          </a:prstGeom>
          <a:noFill/>
          <a:ln w="38100">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eaLnBrk="0" fontAlgn="base" hangingPunct="0">
              <a:spcBef>
                <a:spcPct val="0"/>
              </a:spcBef>
              <a:spcAft>
                <a:spcPct val="0"/>
              </a:spcAft>
              <a:defRPr/>
            </a:pPr>
            <a:endParaRPr lang="en-US" sz="1350" kern="0">
              <a:solidFill>
                <a:srgbClr val="000000"/>
              </a:solidFill>
              <a:latin typeface="Arial" charset="0"/>
              <a:ea typeface="ＭＳ Ｐゴシック" charset="0"/>
            </a:endParaRPr>
          </a:p>
        </p:txBody>
      </p:sp>
      <p:sp>
        <p:nvSpPr>
          <p:cNvPr id="43" name="Line 21">
            <a:extLst>
              <a:ext uri="{FF2B5EF4-FFF2-40B4-BE49-F238E27FC236}">
                <a16:creationId xmlns:a16="http://schemas.microsoft.com/office/drawing/2014/main" id="{553D03E9-7542-F443-A643-1F22BEEF7D76}"/>
              </a:ext>
            </a:extLst>
          </p:cNvPr>
          <p:cNvSpPr>
            <a:spLocks noChangeShapeType="1"/>
          </p:cNvSpPr>
          <p:nvPr/>
        </p:nvSpPr>
        <p:spPr bwMode="auto">
          <a:xfrm>
            <a:off x="5040588" y="3893787"/>
            <a:ext cx="506016"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eaLnBrk="0" fontAlgn="base" hangingPunct="0">
              <a:spcBef>
                <a:spcPct val="0"/>
              </a:spcBef>
              <a:spcAft>
                <a:spcPct val="0"/>
              </a:spcAft>
              <a:defRPr/>
            </a:pPr>
            <a:endParaRPr lang="en-US" sz="1350" kern="0">
              <a:solidFill>
                <a:srgbClr val="000000"/>
              </a:solidFill>
              <a:latin typeface="Arial" charset="0"/>
              <a:ea typeface="ＭＳ Ｐゴシック" charset="0"/>
            </a:endParaRPr>
          </a:p>
        </p:txBody>
      </p:sp>
      <p:sp>
        <p:nvSpPr>
          <p:cNvPr id="45" name="Text Box 25">
            <a:extLst>
              <a:ext uri="{FF2B5EF4-FFF2-40B4-BE49-F238E27FC236}">
                <a16:creationId xmlns:a16="http://schemas.microsoft.com/office/drawing/2014/main" id="{AE8BE604-17AC-3A49-8448-5944CE37F557}"/>
              </a:ext>
            </a:extLst>
          </p:cNvPr>
          <p:cNvSpPr txBox="1">
            <a:spLocks noChangeArrowheads="1"/>
          </p:cNvSpPr>
          <p:nvPr/>
        </p:nvSpPr>
        <p:spPr bwMode="auto">
          <a:xfrm>
            <a:off x="5763465" y="2971605"/>
            <a:ext cx="1273105" cy="32316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500">
                <a:solidFill>
                  <a:srgbClr val="C00000"/>
                </a:solidFill>
                <a:latin typeface="Arial" charset="0"/>
                <a:cs typeface="Arial" charset="0"/>
              </a:rPr>
              <a:t>m, PRIV</a:t>
            </a:r>
            <a:r>
              <a:rPr lang="en-US" sz="1500" baseline="-25000">
                <a:solidFill>
                  <a:srgbClr val="C00000"/>
                </a:solidFill>
                <a:latin typeface="Arial" charset="0"/>
                <a:cs typeface="Arial" charset="0"/>
              </a:rPr>
              <a:t>B</a:t>
            </a:r>
            <a:r>
              <a:rPr lang="en-US" sz="1500">
                <a:solidFill>
                  <a:srgbClr val="C00000"/>
                </a:solidFill>
                <a:latin typeface="Arial" charset="0"/>
                <a:cs typeface="Arial" charset="0"/>
              </a:rPr>
              <a:t>(m)</a:t>
            </a:r>
          </a:p>
        </p:txBody>
      </p:sp>
      <p:grpSp>
        <p:nvGrpSpPr>
          <p:cNvPr id="50" name="Group 49">
            <a:extLst>
              <a:ext uri="{FF2B5EF4-FFF2-40B4-BE49-F238E27FC236}">
                <a16:creationId xmlns:a16="http://schemas.microsoft.com/office/drawing/2014/main" id="{82478CAE-5B04-A34F-8C28-C2A810B84E28}"/>
              </a:ext>
            </a:extLst>
          </p:cNvPr>
          <p:cNvGrpSpPr/>
          <p:nvPr/>
        </p:nvGrpSpPr>
        <p:grpSpPr>
          <a:xfrm>
            <a:off x="1438897" y="3264346"/>
            <a:ext cx="1663355" cy="1222994"/>
            <a:chOff x="1096894" y="4771797"/>
            <a:chExt cx="2217806" cy="1630659"/>
          </a:xfrm>
        </p:grpSpPr>
        <p:pic>
          <p:nvPicPr>
            <p:cNvPr id="49" name="Picture 48">
              <a:extLst>
                <a:ext uri="{FF2B5EF4-FFF2-40B4-BE49-F238E27FC236}">
                  <a16:creationId xmlns:a16="http://schemas.microsoft.com/office/drawing/2014/main" id="{A0305A02-B8E0-3346-A22A-2F64FC1E428D}"/>
                </a:ext>
              </a:extLst>
            </p:cNvPr>
            <p:cNvPicPr>
              <a:picLocks noChangeAspect="1"/>
            </p:cNvPicPr>
            <p:nvPr/>
          </p:nvPicPr>
          <p:blipFill>
            <a:blip r:embed="rId4"/>
            <a:stretch>
              <a:fillRect/>
            </a:stretch>
          </p:blipFill>
          <p:spPr>
            <a:xfrm>
              <a:off x="1096894" y="4771797"/>
              <a:ext cx="2217806" cy="1630659"/>
            </a:xfrm>
            <a:prstGeom prst="rect">
              <a:avLst/>
            </a:prstGeom>
          </p:spPr>
        </p:pic>
        <p:sp>
          <p:nvSpPr>
            <p:cNvPr id="30" name="Text Box 8">
              <a:extLst>
                <a:ext uri="{FF2B5EF4-FFF2-40B4-BE49-F238E27FC236}">
                  <a16:creationId xmlns:a16="http://schemas.microsoft.com/office/drawing/2014/main" id="{5F1CFD14-B851-C04A-89E6-CDCFCF528323}"/>
                </a:ext>
              </a:extLst>
            </p:cNvPr>
            <p:cNvSpPr txBox="1">
              <a:spLocks noChangeArrowheads="1"/>
            </p:cNvSpPr>
            <p:nvPr/>
          </p:nvSpPr>
          <p:spPr bwMode="auto">
            <a:xfrm>
              <a:off x="1260614" y="4804604"/>
              <a:ext cx="2054086"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eaLnBrk="0" fontAlgn="base" hangingPunct="0">
                <a:spcBef>
                  <a:spcPct val="50000"/>
                </a:spcBef>
                <a:spcAft>
                  <a:spcPct val="0"/>
                </a:spcAft>
                <a:defRPr/>
              </a:pPr>
              <a:r>
                <a:rPr lang="en-US" sz="1350">
                  <a:solidFill>
                    <a:srgbClr val="000000"/>
                  </a:solidFill>
                  <a:latin typeface="IntelOne Display Regular"/>
                  <a:ea typeface="Arial Unicode MS" charset="0"/>
                  <a:cs typeface="Arial" charset="0"/>
                </a:rPr>
                <a:t>Dear Ana</a:t>
              </a:r>
            </a:p>
            <a:p>
              <a:pPr defTabSz="685800" eaLnBrk="0" fontAlgn="base" hangingPunct="0">
                <a:spcBef>
                  <a:spcPct val="50000"/>
                </a:spcBef>
                <a:spcAft>
                  <a:spcPct val="0"/>
                </a:spcAft>
                <a:defRPr/>
              </a:pPr>
              <a:r>
                <a:rPr lang="en-US" sz="1050">
                  <a:solidFill>
                    <a:srgbClr val="000000"/>
                  </a:solidFill>
                  <a:latin typeface="IntelOne Display Regular"/>
                  <a:ea typeface="Arial Unicode MS" charset="0"/>
                  <a:cs typeface="Arial" charset="0"/>
                </a:rPr>
                <a:t>Oh, how I have missed you. I think of you all the time! …(blah blah blah)</a:t>
              </a:r>
            </a:p>
            <a:p>
              <a:pPr defTabSz="685800" eaLnBrk="0" fontAlgn="base" hangingPunct="0">
                <a:spcBef>
                  <a:spcPct val="50000"/>
                </a:spcBef>
                <a:spcAft>
                  <a:spcPct val="0"/>
                </a:spcAft>
                <a:defRPr/>
              </a:pPr>
              <a:r>
                <a:rPr lang="en-US" sz="1350">
                  <a:solidFill>
                    <a:srgbClr val="000000"/>
                  </a:solidFill>
                  <a:latin typeface="IntelOne Display Regular"/>
                  <a:ea typeface="Arial Unicode MS" charset="0"/>
                  <a:cs typeface="Arial" charset="0"/>
                </a:rPr>
                <a:t>Bob</a:t>
              </a:r>
            </a:p>
          </p:txBody>
        </p:sp>
      </p:grpSp>
      <p:grpSp>
        <p:nvGrpSpPr>
          <p:cNvPr id="53" name="Group 52">
            <a:extLst>
              <a:ext uri="{FF2B5EF4-FFF2-40B4-BE49-F238E27FC236}">
                <a16:creationId xmlns:a16="http://schemas.microsoft.com/office/drawing/2014/main" id="{50CDB89D-9227-A14E-80AF-B6C57E3CEDD2}"/>
              </a:ext>
            </a:extLst>
          </p:cNvPr>
          <p:cNvGrpSpPr/>
          <p:nvPr/>
        </p:nvGrpSpPr>
        <p:grpSpPr>
          <a:xfrm>
            <a:off x="5588483" y="3269317"/>
            <a:ext cx="1663355" cy="1222994"/>
            <a:chOff x="1096894" y="4771797"/>
            <a:chExt cx="2217806" cy="1630659"/>
          </a:xfrm>
        </p:grpSpPr>
        <p:pic>
          <p:nvPicPr>
            <p:cNvPr id="54" name="Picture 53">
              <a:extLst>
                <a:ext uri="{FF2B5EF4-FFF2-40B4-BE49-F238E27FC236}">
                  <a16:creationId xmlns:a16="http://schemas.microsoft.com/office/drawing/2014/main" id="{E361D2D9-6A81-6349-AADE-8311053081AE}"/>
                </a:ext>
              </a:extLst>
            </p:cNvPr>
            <p:cNvPicPr>
              <a:picLocks noChangeAspect="1"/>
            </p:cNvPicPr>
            <p:nvPr/>
          </p:nvPicPr>
          <p:blipFill>
            <a:blip r:embed="rId4"/>
            <a:stretch>
              <a:fillRect/>
            </a:stretch>
          </p:blipFill>
          <p:spPr>
            <a:xfrm>
              <a:off x="1096894" y="4771797"/>
              <a:ext cx="2217806" cy="1630659"/>
            </a:xfrm>
            <a:prstGeom prst="rect">
              <a:avLst/>
            </a:prstGeom>
          </p:spPr>
        </p:pic>
        <p:sp>
          <p:nvSpPr>
            <p:cNvPr id="55" name="Text Box 8">
              <a:extLst>
                <a:ext uri="{FF2B5EF4-FFF2-40B4-BE49-F238E27FC236}">
                  <a16:creationId xmlns:a16="http://schemas.microsoft.com/office/drawing/2014/main" id="{CD849CC5-702A-8144-BED4-A4DAF7980424}"/>
                </a:ext>
              </a:extLst>
            </p:cNvPr>
            <p:cNvSpPr txBox="1">
              <a:spLocks noChangeArrowheads="1"/>
            </p:cNvSpPr>
            <p:nvPr/>
          </p:nvSpPr>
          <p:spPr bwMode="auto">
            <a:xfrm>
              <a:off x="1260614" y="4804604"/>
              <a:ext cx="2054086"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eaLnBrk="0" fontAlgn="base" hangingPunct="0">
                <a:spcBef>
                  <a:spcPct val="50000"/>
                </a:spcBef>
                <a:spcAft>
                  <a:spcPct val="0"/>
                </a:spcAft>
                <a:defRPr/>
              </a:pPr>
              <a:r>
                <a:rPr lang="en-US" sz="1350">
                  <a:solidFill>
                    <a:srgbClr val="000000"/>
                  </a:solidFill>
                  <a:latin typeface="IntelOne Display Regular"/>
                  <a:ea typeface="Arial Unicode MS" charset="0"/>
                  <a:cs typeface="Arial" charset="0"/>
                </a:rPr>
                <a:t>Dear Ana</a:t>
              </a:r>
            </a:p>
            <a:p>
              <a:pPr defTabSz="685800" eaLnBrk="0" fontAlgn="base" hangingPunct="0">
                <a:spcBef>
                  <a:spcPct val="50000"/>
                </a:spcBef>
                <a:spcAft>
                  <a:spcPct val="0"/>
                </a:spcAft>
                <a:defRPr/>
              </a:pPr>
              <a:r>
                <a:rPr lang="en-US" sz="1050">
                  <a:solidFill>
                    <a:srgbClr val="000000"/>
                  </a:solidFill>
                  <a:latin typeface="IntelOne Display Regular"/>
                  <a:ea typeface="Arial Unicode MS" charset="0"/>
                  <a:cs typeface="Arial" charset="0"/>
                </a:rPr>
                <a:t>Oh, how I have missed you. I think of you all the time! …(blah blah blah)</a:t>
              </a:r>
            </a:p>
            <a:p>
              <a:pPr defTabSz="685800" eaLnBrk="0" fontAlgn="base" hangingPunct="0">
                <a:spcBef>
                  <a:spcPct val="50000"/>
                </a:spcBef>
                <a:spcAft>
                  <a:spcPct val="0"/>
                </a:spcAft>
                <a:defRPr/>
              </a:pPr>
              <a:r>
                <a:rPr lang="en-US" sz="1350">
                  <a:solidFill>
                    <a:srgbClr val="000000"/>
                  </a:solidFill>
                  <a:latin typeface="IntelOne Display Regular"/>
                  <a:ea typeface="Arial Unicode MS" charset="0"/>
                  <a:cs typeface="Arial" charset="0"/>
                </a:rPr>
                <a:t>Bob</a:t>
              </a:r>
            </a:p>
          </p:txBody>
        </p:sp>
      </p:grpSp>
      <p:sp>
        <p:nvSpPr>
          <p:cNvPr id="62" name="Text Box 25">
            <a:extLst>
              <a:ext uri="{FF2B5EF4-FFF2-40B4-BE49-F238E27FC236}">
                <a16:creationId xmlns:a16="http://schemas.microsoft.com/office/drawing/2014/main" id="{60E20416-5EA0-7543-AEAC-9857362CEEB6}"/>
              </a:ext>
            </a:extLst>
          </p:cNvPr>
          <p:cNvSpPr txBox="1">
            <a:spLocks noChangeArrowheads="1"/>
          </p:cNvSpPr>
          <p:nvPr/>
        </p:nvSpPr>
        <p:spPr bwMode="auto">
          <a:xfrm>
            <a:off x="6196906" y="4120334"/>
            <a:ext cx="1007007" cy="32316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500">
                <a:solidFill>
                  <a:srgbClr val="C00000"/>
                </a:solidFill>
                <a:latin typeface="Arial" charset="0"/>
                <a:cs typeface="Arial" charset="0"/>
              </a:rPr>
              <a:t>PRIV</a:t>
            </a:r>
            <a:r>
              <a:rPr lang="en-US" sz="1500" baseline="-25000">
                <a:solidFill>
                  <a:srgbClr val="C00000"/>
                </a:solidFill>
                <a:latin typeface="Arial" charset="0"/>
                <a:cs typeface="Arial" charset="0"/>
              </a:rPr>
              <a:t>B</a:t>
            </a:r>
            <a:r>
              <a:rPr lang="en-US" sz="1500">
                <a:solidFill>
                  <a:srgbClr val="C00000"/>
                </a:solidFill>
                <a:latin typeface="Arial" charset="0"/>
                <a:cs typeface="Arial" charset="0"/>
              </a:rPr>
              <a:t>(m)</a:t>
            </a:r>
          </a:p>
        </p:txBody>
      </p:sp>
    </p:spTree>
    <p:extLst>
      <p:ext uri="{BB962C8B-B14F-4D97-AF65-F5344CB8AC3E}">
        <p14:creationId xmlns:p14="http://schemas.microsoft.com/office/powerpoint/2010/main" val="210365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908878" cy="670967"/>
          </a:xfrm>
        </p:spPr>
        <p:txBody>
          <a:bodyPr>
            <a:normAutofit/>
          </a:bodyPr>
          <a:lstStyle/>
          <a:p>
            <a:r>
              <a:rPr lang="en-US" sz="2700"/>
              <a:t>Digital signature = signed message digest</a:t>
            </a:r>
          </a:p>
        </p:txBody>
      </p:sp>
      <p:grpSp>
        <p:nvGrpSpPr>
          <p:cNvPr id="189" name="Group 188">
            <a:extLst>
              <a:ext uri="{FF2B5EF4-FFF2-40B4-BE49-F238E27FC236}">
                <a16:creationId xmlns:a16="http://schemas.microsoft.com/office/drawing/2014/main" id="{DEF39249-C525-1044-B18E-5DF6B1F9C731}"/>
              </a:ext>
            </a:extLst>
          </p:cNvPr>
          <p:cNvGrpSpPr/>
          <p:nvPr/>
        </p:nvGrpSpPr>
        <p:grpSpPr>
          <a:xfrm>
            <a:off x="3222041" y="2418625"/>
            <a:ext cx="909385" cy="716756"/>
            <a:chOff x="4296054" y="3224833"/>
            <a:chExt cx="1212513" cy="955675"/>
          </a:xfrm>
        </p:grpSpPr>
        <p:sp>
          <p:nvSpPr>
            <p:cNvPr id="84" name="Rectangle 14">
              <a:extLst>
                <a:ext uri="{FF2B5EF4-FFF2-40B4-BE49-F238E27FC236}">
                  <a16:creationId xmlns:a16="http://schemas.microsoft.com/office/drawing/2014/main" id="{CCD41351-883C-8B49-B15E-99ECE2D4EFD9}"/>
                </a:ext>
              </a:extLst>
            </p:cNvPr>
            <p:cNvSpPr>
              <a:spLocks noChangeArrowheads="1"/>
            </p:cNvSpPr>
            <p:nvPr/>
          </p:nvSpPr>
          <p:spPr bwMode="auto">
            <a:xfrm>
              <a:off x="4296054" y="3224833"/>
              <a:ext cx="1192213" cy="955675"/>
            </a:xfrm>
            <a:prstGeom prst="rect">
              <a:avLst/>
            </a:prstGeom>
            <a:solidFill>
              <a:srgbClr val="0012A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eaLnBrk="0" fontAlgn="base" hangingPunct="0">
                <a:spcBef>
                  <a:spcPct val="0"/>
                </a:spcBef>
                <a:spcAft>
                  <a:spcPct val="0"/>
                </a:spcAft>
                <a:defRPr/>
              </a:pPr>
              <a:endParaRPr lang="en-US" sz="1200" kern="0">
                <a:solidFill>
                  <a:srgbClr val="000000"/>
                </a:solidFill>
                <a:latin typeface="Arial" panose="020B0604020202020204" pitchFamily="34" charset="0"/>
                <a:ea typeface="ＭＳ Ｐゴシック" charset="0"/>
                <a:cs typeface="Arial" panose="020B0604020202020204" pitchFamily="34" charset="0"/>
              </a:endParaRPr>
            </a:p>
          </p:txBody>
        </p:sp>
        <p:sp>
          <p:nvSpPr>
            <p:cNvPr id="85" name="Text Box 15">
              <a:extLst>
                <a:ext uri="{FF2B5EF4-FFF2-40B4-BE49-F238E27FC236}">
                  <a16:creationId xmlns:a16="http://schemas.microsoft.com/office/drawing/2014/main" id="{F444D081-AA34-024E-8458-B708CC89377A}"/>
                </a:ext>
              </a:extLst>
            </p:cNvPr>
            <p:cNvSpPr txBox="1">
              <a:spLocks noChangeArrowheads="1"/>
            </p:cNvSpPr>
            <p:nvPr/>
          </p:nvSpPr>
          <p:spPr bwMode="auto">
            <a:xfrm>
              <a:off x="4313369" y="3295856"/>
              <a:ext cx="1195198" cy="787908"/>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lnSpc>
                  <a:spcPct val="80000"/>
                </a:lnSpc>
                <a:spcBef>
                  <a:spcPct val="0"/>
                </a:spcBef>
                <a:spcAft>
                  <a:spcPct val="0"/>
                </a:spcAft>
                <a:defRPr/>
              </a:pPr>
              <a:r>
                <a:rPr lang="en-US" sz="1350" kern="0">
                  <a:solidFill>
                    <a:srgbClr val="FFFFFF"/>
                  </a:solidFill>
                  <a:latin typeface="Arial" panose="020B0604020202020204" pitchFamily="34" charset="0"/>
                  <a:cs typeface="Arial" panose="020B0604020202020204" pitchFamily="34" charset="0"/>
                </a:rPr>
                <a:t>digital</a:t>
              </a:r>
            </a:p>
            <a:p>
              <a:pPr algn="ctr" defTabSz="685800" eaLnBrk="0" fontAlgn="base" hangingPunct="0">
                <a:lnSpc>
                  <a:spcPct val="80000"/>
                </a:lnSpc>
                <a:spcBef>
                  <a:spcPct val="0"/>
                </a:spcBef>
                <a:spcAft>
                  <a:spcPct val="0"/>
                </a:spcAft>
                <a:defRPr/>
              </a:pPr>
              <a:r>
                <a:rPr lang="en-US" sz="1350" kern="0">
                  <a:solidFill>
                    <a:srgbClr val="FFFFFF"/>
                  </a:solidFill>
                  <a:latin typeface="Arial" panose="020B0604020202020204" pitchFamily="34" charset="0"/>
                  <a:cs typeface="Arial" panose="020B0604020202020204" pitchFamily="34" charset="0"/>
                </a:rPr>
                <a:t>signature</a:t>
              </a:r>
            </a:p>
            <a:p>
              <a:pPr algn="ctr" defTabSz="685800" eaLnBrk="0" fontAlgn="base" hangingPunct="0">
                <a:lnSpc>
                  <a:spcPct val="80000"/>
                </a:lnSpc>
                <a:spcBef>
                  <a:spcPct val="0"/>
                </a:spcBef>
                <a:spcAft>
                  <a:spcPct val="0"/>
                </a:spcAft>
                <a:defRPr/>
              </a:pPr>
              <a:r>
                <a:rPr lang="en-US" sz="1350" kern="0">
                  <a:solidFill>
                    <a:srgbClr val="FFFFFF"/>
                  </a:solidFill>
                  <a:latin typeface="Arial" panose="020B0604020202020204" pitchFamily="34" charset="0"/>
                  <a:cs typeface="Arial" panose="020B0604020202020204" pitchFamily="34" charset="0"/>
                </a:rPr>
                <a:t>(encrypt)</a:t>
              </a:r>
            </a:p>
          </p:txBody>
        </p:sp>
      </p:grpSp>
      <p:grpSp>
        <p:nvGrpSpPr>
          <p:cNvPr id="95" name="Group 25">
            <a:extLst>
              <a:ext uri="{FF2B5EF4-FFF2-40B4-BE49-F238E27FC236}">
                <a16:creationId xmlns:a16="http://schemas.microsoft.com/office/drawing/2014/main" id="{F24A5ECF-CB3B-9542-8A84-EB2D480B9C98}"/>
              </a:ext>
            </a:extLst>
          </p:cNvPr>
          <p:cNvGrpSpPr>
            <a:grpSpLocks/>
          </p:cNvGrpSpPr>
          <p:nvPr/>
        </p:nvGrpSpPr>
        <p:grpSpPr bwMode="auto">
          <a:xfrm>
            <a:off x="899803" y="3678775"/>
            <a:ext cx="634604" cy="369094"/>
            <a:chOff x="984" y="2831"/>
            <a:chExt cx="533" cy="310"/>
          </a:xfrm>
        </p:grpSpPr>
        <p:sp>
          <p:nvSpPr>
            <p:cNvPr id="96" name="Text Box 26">
              <a:extLst>
                <a:ext uri="{FF2B5EF4-FFF2-40B4-BE49-F238E27FC236}">
                  <a16:creationId xmlns:a16="http://schemas.microsoft.com/office/drawing/2014/main" id="{43036DA1-DAA5-E64D-BD4A-16183B595102}"/>
                </a:ext>
              </a:extLst>
            </p:cNvPr>
            <p:cNvSpPr txBox="1">
              <a:spLocks noChangeArrowheads="1"/>
            </p:cNvSpPr>
            <p:nvPr/>
          </p:nvSpPr>
          <p:spPr bwMode="auto">
            <a:xfrm>
              <a:off x="984" y="2831"/>
              <a:ext cx="533" cy="3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800" kern="0">
                  <a:solidFill>
                    <a:srgbClr val="000000"/>
                  </a:solidFill>
                  <a:latin typeface="Arial" panose="020B0604020202020204" pitchFamily="34" charset="0"/>
                  <a:cs typeface="Arial" panose="020B0604020202020204" pitchFamily="34" charset="0"/>
                </a:rPr>
                <a:t>+</a:t>
              </a:r>
            </a:p>
          </p:txBody>
        </p:sp>
        <p:sp>
          <p:nvSpPr>
            <p:cNvPr id="97" name="Oval 27">
              <a:extLst>
                <a:ext uri="{FF2B5EF4-FFF2-40B4-BE49-F238E27FC236}">
                  <a16:creationId xmlns:a16="http://schemas.microsoft.com/office/drawing/2014/main" id="{D0190EA0-B1F1-BB41-8527-B7DE7B3CB548}"/>
                </a:ext>
              </a:extLst>
            </p:cNvPr>
            <p:cNvSpPr>
              <a:spLocks noChangeArrowheads="1"/>
            </p:cNvSpPr>
            <p:nvPr/>
          </p:nvSpPr>
          <p:spPr bwMode="auto">
            <a:xfrm>
              <a:off x="1152" y="2924"/>
              <a:ext cx="195" cy="160"/>
            </a:xfrm>
            <a:prstGeom prst="ellipse">
              <a:avLst/>
            </a:prstGeom>
            <a:noFill/>
            <a:ln w="9525">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eaLnBrk="0" fontAlgn="base" hangingPunct="0">
                <a:spcBef>
                  <a:spcPct val="0"/>
                </a:spcBef>
                <a:spcAft>
                  <a:spcPct val="0"/>
                </a:spcAft>
                <a:defRPr/>
              </a:pPr>
              <a:endParaRPr lang="en-US" sz="1200" kern="0">
                <a:solidFill>
                  <a:srgbClr val="000000"/>
                </a:solidFill>
                <a:latin typeface="Arial" panose="020B0604020202020204" pitchFamily="34" charset="0"/>
                <a:ea typeface="ＭＳ Ｐゴシック" charset="0"/>
                <a:cs typeface="Arial" panose="020B0604020202020204" pitchFamily="34" charset="0"/>
              </a:endParaRPr>
            </a:p>
          </p:txBody>
        </p:sp>
      </p:grpSp>
      <p:sp>
        <p:nvSpPr>
          <p:cNvPr id="98" name="Line 28">
            <a:extLst>
              <a:ext uri="{FF2B5EF4-FFF2-40B4-BE49-F238E27FC236}">
                <a16:creationId xmlns:a16="http://schemas.microsoft.com/office/drawing/2014/main" id="{F58C3779-4B81-0744-9C3C-6395CFBCD803}"/>
              </a:ext>
            </a:extLst>
          </p:cNvPr>
          <p:cNvSpPr>
            <a:spLocks noChangeShapeType="1"/>
          </p:cNvSpPr>
          <p:nvPr/>
        </p:nvSpPr>
        <p:spPr bwMode="auto">
          <a:xfrm>
            <a:off x="1235559" y="2276216"/>
            <a:ext cx="0" cy="14859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eaLnBrk="0" fontAlgn="base" hangingPunct="0">
              <a:spcBef>
                <a:spcPct val="0"/>
              </a:spcBef>
              <a:spcAft>
                <a:spcPct val="0"/>
              </a:spcAft>
              <a:defRPr/>
            </a:pPr>
            <a:endParaRPr lang="en-US" sz="1200" kern="0">
              <a:solidFill>
                <a:srgbClr val="000000"/>
              </a:solidFill>
              <a:latin typeface="Arial" panose="020B0604020202020204" pitchFamily="34" charset="0"/>
              <a:ea typeface="ＭＳ Ｐゴシック" charset="0"/>
              <a:cs typeface="Arial" panose="020B0604020202020204" pitchFamily="34" charset="0"/>
            </a:endParaRPr>
          </a:p>
        </p:txBody>
      </p:sp>
      <p:sp>
        <p:nvSpPr>
          <p:cNvPr id="99" name="Line 29">
            <a:extLst>
              <a:ext uri="{FF2B5EF4-FFF2-40B4-BE49-F238E27FC236}">
                <a16:creationId xmlns:a16="http://schemas.microsoft.com/office/drawing/2014/main" id="{074B9069-12AF-DC46-BFF3-3DD97A29C3A0}"/>
              </a:ext>
            </a:extLst>
          </p:cNvPr>
          <p:cNvSpPr>
            <a:spLocks noChangeShapeType="1"/>
          </p:cNvSpPr>
          <p:nvPr/>
        </p:nvSpPr>
        <p:spPr bwMode="auto">
          <a:xfrm>
            <a:off x="1215319" y="3996669"/>
            <a:ext cx="2381" cy="228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eaLnBrk="0" fontAlgn="base" hangingPunct="0">
              <a:spcBef>
                <a:spcPct val="0"/>
              </a:spcBef>
              <a:spcAft>
                <a:spcPct val="0"/>
              </a:spcAft>
              <a:defRPr/>
            </a:pPr>
            <a:endParaRPr lang="en-US" sz="1200" kern="0">
              <a:solidFill>
                <a:srgbClr val="000000"/>
              </a:solidFill>
              <a:latin typeface="Arial" panose="020B0604020202020204" pitchFamily="34" charset="0"/>
              <a:ea typeface="ＭＳ Ｐゴシック" charset="0"/>
              <a:cs typeface="Arial" panose="020B0604020202020204" pitchFamily="34" charset="0"/>
            </a:endParaRPr>
          </a:p>
        </p:txBody>
      </p:sp>
      <p:pic>
        <p:nvPicPr>
          <p:cNvPr id="100" name="Picture 30" descr="BS00592_[1]">
            <a:extLst>
              <a:ext uri="{FF2B5EF4-FFF2-40B4-BE49-F238E27FC236}">
                <a16:creationId xmlns:a16="http://schemas.microsoft.com/office/drawing/2014/main" id="{A353C0C9-83AB-CB4A-B367-C0C0237B1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628" y="4243129"/>
            <a:ext cx="470297" cy="576263"/>
          </a:xfrm>
          <a:prstGeom prst="rect">
            <a:avLst/>
          </a:prstGeom>
          <a:noFill/>
          <a:ln>
            <a:noFill/>
          </a:ln>
          <a:extLs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01" name="Rectangle 31">
            <a:extLst>
              <a:ext uri="{FF2B5EF4-FFF2-40B4-BE49-F238E27FC236}">
                <a16:creationId xmlns:a16="http://schemas.microsoft.com/office/drawing/2014/main" id="{B1BDC4E1-DD74-DE4C-8F80-855E91E8D88B}"/>
              </a:ext>
            </a:extLst>
          </p:cNvPr>
          <p:cNvSpPr>
            <a:spLocks noChangeArrowheads="1"/>
          </p:cNvSpPr>
          <p:nvPr/>
        </p:nvSpPr>
        <p:spPr bwMode="auto">
          <a:xfrm>
            <a:off x="597591" y="1011566"/>
            <a:ext cx="4042327" cy="4097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defTabSz="685800" eaLnBrk="0" fontAlgn="base" hangingPunct="0">
              <a:spcBef>
                <a:spcPct val="20000"/>
              </a:spcBef>
              <a:spcAft>
                <a:spcPct val="0"/>
              </a:spcAft>
              <a:buClr>
                <a:srgbClr val="000099"/>
              </a:buClr>
              <a:buSzPct val="75000"/>
              <a:defRPr/>
            </a:pPr>
            <a:r>
              <a:rPr lang="en-US">
                <a:solidFill>
                  <a:srgbClr val="000000"/>
                </a:solidFill>
                <a:latin typeface="Arial" panose="020B0604020202020204" pitchFamily="34" charset="0"/>
                <a:ea typeface="ＭＳ Ｐゴシック" charset="0"/>
                <a:cs typeface="Arial" panose="020B0604020202020204" pitchFamily="34" charset="0"/>
              </a:rPr>
              <a:t>Bob sends digitally signed message:</a:t>
            </a:r>
          </a:p>
        </p:txBody>
      </p:sp>
      <p:grpSp>
        <p:nvGrpSpPr>
          <p:cNvPr id="110" name="Group 109">
            <a:extLst>
              <a:ext uri="{FF2B5EF4-FFF2-40B4-BE49-F238E27FC236}">
                <a16:creationId xmlns:a16="http://schemas.microsoft.com/office/drawing/2014/main" id="{6BAC604B-FEED-1542-8940-C030E497366C}"/>
              </a:ext>
            </a:extLst>
          </p:cNvPr>
          <p:cNvGrpSpPr/>
          <p:nvPr/>
        </p:nvGrpSpPr>
        <p:grpSpPr>
          <a:xfrm>
            <a:off x="842448" y="1580321"/>
            <a:ext cx="1007269" cy="636105"/>
            <a:chOff x="434147" y="4121426"/>
            <a:chExt cx="1343025" cy="848140"/>
          </a:xfrm>
        </p:grpSpPr>
        <p:pic>
          <p:nvPicPr>
            <p:cNvPr id="116" name="Picture 115">
              <a:extLst>
                <a:ext uri="{FF2B5EF4-FFF2-40B4-BE49-F238E27FC236}">
                  <a16:creationId xmlns:a16="http://schemas.microsoft.com/office/drawing/2014/main" id="{5BB42433-5DF6-C44F-BDD6-65779EEAEC84}"/>
                </a:ext>
              </a:extLst>
            </p:cNvPr>
            <p:cNvPicPr>
              <a:picLocks noChangeAspect="1"/>
            </p:cNvPicPr>
            <p:nvPr/>
          </p:nvPicPr>
          <p:blipFill>
            <a:blip r:embed="rId4"/>
            <a:stretch>
              <a:fillRect/>
            </a:stretch>
          </p:blipFill>
          <p:spPr>
            <a:xfrm>
              <a:off x="533035" y="4121426"/>
              <a:ext cx="1153528" cy="848140"/>
            </a:xfrm>
            <a:prstGeom prst="rect">
              <a:avLst/>
            </a:prstGeom>
          </p:spPr>
        </p:pic>
        <p:sp>
          <p:nvSpPr>
            <p:cNvPr id="117" name="Text Box 7">
              <a:extLst>
                <a:ext uri="{FF2B5EF4-FFF2-40B4-BE49-F238E27FC236}">
                  <a16:creationId xmlns:a16="http://schemas.microsoft.com/office/drawing/2014/main" id="{66B66418-0805-9348-B4DF-667D4778D445}"/>
                </a:ext>
              </a:extLst>
            </p:cNvPr>
            <p:cNvSpPr txBox="1">
              <a:spLocks noChangeArrowheads="1"/>
            </p:cNvSpPr>
            <p:nvPr/>
          </p:nvSpPr>
          <p:spPr bwMode="auto">
            <a:xfrm>
              <a:off x="434147" y="4139581"/>
              <a:ext cx="1343025" cy="78790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lnSpc>
                  <a:spcPct val="80000"/>
                </a:lnSpc>
                <a:defRPr/>
              </a:pPr>
              <a:r>
                <a:rPr lang="en-US" sz="1350">
                  <a:solidFill>
                    <a:srgbClr val="C00000"/>
                  </a:solidFill>
                  <a:latin typeface="Arial" panose="020B0604020202020204" pitchFamily="34" charset="0"/>
                  <a:cs typeface="Arial" panose="020B0604020202020204" pitchFamily="34" charset="0"/>
                </a:rPr>
                <a:t>large </a:t>
              </a:r>
            </a:p>
            <a:p>
              <a:pPr algn="ctr" defTabSz="685800">
                <a:lnSpc>
                  <a:spcPct val="80000"/>
                </a:lnSpc>
                <a:defRPr/>
              </a:pPr>
              <a:r>
                <a:rPr lang="en-US" sz="1350">
                  <a:solidFill>
                    <a:srgbClr val="C00000"/>
                  </a:solidFill>
                  <a:latin typeface="Arial" panose="020B0604020202020204" pitchFamily="34" charset="0"/>
                  <a:cs typeface="Arial" panose="020B0604020202020204" pitchFamily="34" charset="0"/>
                </a:rPr>
                <a:t>message</a:t>
              </a:r>
            </a:p>
            <a:p>
              <a:pPr algn="ctr" defTabSz="685800">
                <a:lnSpc>
                  <a:spcPct val="80000"/>
                </a:lnSpc>
                <a:defRPr/>
              </a:pPr>
              <a:r>
                <a:rPr lang="en-US" sz="1350">
                  <a:solidFill>
                    <a:srgbClr val="C00000"/>
                  </a:solidFill>
                  <a:latin typeface="Arial" panose="020B0604020202020204" pitchFamily="34" charset="0"/>
                  <a:cs typeface="Arial" panose="020B0604020202020204" pitchFamily="34" charset="0"/>
                </a:rPr>
                <a:t>m</a:t>
              </a:r>
              <a:endParaRPr lang="en-US" sz="1500">
                <a:solidFill>
                  <a:srgbClr val="C00000"/>
                </a:solidFill>
                <a:latin typeface="Arial" panose="020B0604020202020204" pitchFamily="34" charset="0"/>
                <a:cs typeface="Arial" panose="020B0604020202020204" pitchFamily="34" charset="0"/>
              </a:endParaRPr>
            </a:p>
          </p:txBody>
        </p:sp>
      </p:grpSp>
      <p:sp>
        <p:nvSpPr>
          <p:cNvPr id="111" name="Rectangle 8">
            <a:extLst>
              <a:ext uri="{FF2B5EF4-FFF2-40B4-BE49-F238E27FC236}">
                <a16:creationId xmlns:a16="http://schemas.microsoft.com/office/drawing/2014/main" id="{CA3DAA77-64B7-1042-8DCB-7AF45A2F0327}"/>
              </a:ext>
            </a:extLst>
          </p:cNvPr>
          <p:cNvSpPr>
            <a:spLocks noChangeArrowheads="1"/>
          </p:cNvSpPr>
          <p:nvPr/>
        </p:nvSpPr>
        <p:spPr bwMode="auto">
          <a:xfrm>
            <a:off x="2167096" y="1639491"/>
            <a:ext cx="831056" cy="569119"/>
          </a:xfrm>
          <a:prstGeom prst="rect">
            <a:avLst/>
          </a:prstGeom>
          <a:solidFill>
            <a:srgbClr val="0012A0"/>
          </a:solidFill>
          <a:ln w="9525">
            <a:solidFill>
              <a:schemeClr val="tx1"/>
            </a:solidFill>
            <a:miter lim="800000"/>
            <a:headEnd/>
            <a:tailEnd/>
          </a:ln>
        </p:spPr>
        <p:txBody>
          <a:bodyPr wrap="none" anchor="ctr"/>
          <a:lstStyle/>
          <a:p>
            <a:pPr defTabSz="685800"/>
            <a:endParaRPr lang="en-US" sz="1200">
              <a:solidFill>
                <a:srgbClr val="525252"/>
              </a:solidFill>
              <a:latin typeface="Arial" panose="020B0604020202020204" pitchFamily="34" charset="0"/>
              <a:cs typeface="Arial" panose="020B0604020202020204" pitchFamily="34" charset="0"/>
            </a:endParaRPr>
          </a:p>
        </p:txBody>
      </p:sp>
      <p:sp>
        <p:nvSpPr>
          <p:cNvPr id="112" name="Text Box 9">
            <a:extLst>
              <a:ext uri="{FF2B5EF4-FFF2-40B4-BE49-F238E27FC236}">
                <a16:creationId xmlns:a16="http://schemas.microsoft.com/office/drawing/2014/main" id="{77F65553-DFEE-A044-B301-608E86F75723}"/>
              </a:ext>
            </a:extLst>
          </p:cNvPr>
          <p:cNvSpPr txBox="1">
            <a:spLocks noChangeArrowheads="1"/>
          </p:cNvSpPr>
          <p:nvPr/>
        </p:nvSpPr>
        <p:spPr bwMode="auto">
          <a:xfrm>
            <a:off x="2179538" y="1655797"/>
            <a:ext cx="848309" cy="5078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defRPr/>
            </a:pPr>
            <a:r>
              <a:rPr lang="en-US" sz="1350">
                <a:solidFill>
                  <a:srgbClr val="FFFFFF"/>
                </a:solidFill>
                <a:latin typeface="Arial" panose="020B0604020202020204" pitchFamily="34" charset="0"/>
                <a:cs typeface="Arial" panose="020B0604020202020204" pitchFamily="34" charset="0"/>
              </a:rPr>
              <a:t>H: Hash</a:t>
            </a:r>
          </a:p>
          <a:p>
            <a:pPr algn="ctr" defTabSz="685800">
              <a:defRPr/>
            </a:pPr>
            <a:r>
              <a:rPr lang="en-US" sz="1350">
                <a:solidFill>
                  <a:srgbClr val="FFFFFF"/>
                </a:solidFill>
                <a:latin typeface="Arial" panose="020B0604020202020204" pitchFamily="34" charset="0"/>
                <a:cs typeface="Arial" panose="020B0604020202020204" pitchFamily="34" charset="0"/>
              </a:rPr>
              <a:t>Function</a:t>
            </a:r>
          </a:p>
        </p:txBody>
      </p:sp>
      <p:sp>
        <p:nvSpPr>
          <p:cNvPr id="113" name="Line 10">
            <a:extLst>
              <a:ext uri="{FF2B5EF4-FFF2-40B4-BE49-F238E27FC236}">
                <a16:creationId xmlns:a16="http://schemas.microsoft.com/office/drawing/2014/main" id="{5E5DB4D6-107F-2548-A010-967052CB7DDF}"/>
              </a:ext>
            </a:extLst>
          </p:cNvPr>
          <p:cNvSpPr>
            <a:spLocks noChangeShapeType="1"/>
          </p:cNvSpPr>
          <p:nvPr/>
        </p:nvSpPr>
        <p:spPr bwMode="auto">
          <a:xfrm>
            <a:off x="1818861" y="1914939"/>
            <a:ext cx="2782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525252"/>
              </a:solidFill>
              <a:latin typeface="Arial" panose="020B0604020202020204" pitchFamily="34" charset="0"/>
              <a:cs typeface="Arial" panose="020B0604020202020204" pitchFamily="34" charset="0"/>
            </a:endParaRPr>
          </a:p>
        </p:txBody>
      </p:sp>
      <p:sp>
        <p:nvSpPr>
          <p:cNvPr id="114" name="Text Box 11">
            <a:extLst>
              <a:ext uri="{FF2B5EF4-FFF2-40B4-BE49-F238E27FC236}">
                <a16:creationId xmlns:a16="http://schemas.microsoft.com/office/drawing/2014/main" id="{CCE58BB5-B800-3541-BEAF-15DF6A072C6C}"/>
              </a:ext>
            </a:extLst>
          </p:cNvPr>
          <p:cNvSpPr txBox="1">
            <a:spLocks noChangeArrowheads="1"/>
          </p:cNvSpPr>
          <p:nvPr/>
        </p:nvSpPr>
        <p:spPr bwMode="auto">
          <a:xfrm>
            <a:off x="3299276" y="1746647"/>
            <a:ext cx="875161"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defRPr/>
            </a:pPr>
            <a:r>
              <a:rPr lang="en-US" sz="1800">
                <a:solidFill>
                  <a:srgbClr val="C00000"/>
                </a:solidFill>
                <a:latin typeface="Arial" panose="020B0604020202020204" pitchFamily="34" charset="0"/>
                <a:cs typeface="Arial" panose="020B0604020202020204" pitchFamily="34" charset="0"/>
              </a:rPr>
              <a:t>H(m)</a:t>
            </a:r>
          </a:p>
        </p:txBody>
      </p:sp>
      <p:sp>
        <p:nvSpPr>
          <p:cNvPr id="115" name="Line 10">
            <a:extLst>
              <a:ext uri="{FF2B5EF4-FFF2-40B4-BE49-F238E27FC236}">
                <a16:creationId xmlns:a16="http://schemas.microsoft.com/office/drawing/2014/main" id="{E853EA3C-9A61-EF49-AA07-C25D3B9A43FA}"/>
              </a:ext>
            </a:extLst>
          </p:cNvPr>
          <p:cNvSpPr>
            <a:spLocks noChangeShapeType="1"/>
          </p:cNvSpPr>
          <p:nvPr/>
        </p:nvSpPr>
        <p:spPr bwMode="auto">
          <a:xfrm>
            <a:off x="3054112" y="1949726"/>
            <a:ext cx="2854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525252"/>
              </a:solidFill>
              <a:latin typeface="Arial" panose="020B0604020202020204" pitchFamily="34" charset="0"/>
              <a:cs typeface="Arial" panose="020B0604020202020204" pitchFamily="34" charset="0"/>
            </a:endParaRPr>
          </a:p>
        </p:txBody>
      </p:sp>
      <p:cxnSp>
        <p:nvCxnSpPr>
          <p:cNvPr id="4" name="Straight Arrow Connector 3">
            <a:extLst>
              <a:ext uri="{FF2B5EF4-FFF2-40B4-BE49-F238E27FC236}">
                <a16:creationId xmlns:a16="http://schemas.microsoft.com/office/drawing/2014/main" id="{D6FE9FE0-FA56-1246-BBC9-6609138EAE40}"/>
              </a:ext>
            </a:extLst>
          </p:cNvPr>
          <p:cNvCxnSpPr>
            <a:cxnSpLocks/>
          </p:cNvCxnSpPr>
          <p:nvPr/>
        </p:nvCxnSpPr>
        <p:spPr>
          <a:xfrm flipH="1">
            <a:off x="1361663" y="3866322"/>
            <a:ext cx="15206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BB38349-24AF-A040-AE21-18FF1706C30D}"/>
              </a:ext>
            </a:extLst>
          </p:cNvPr>
          <p:cNvCxnSpPr>
            <a:cxnSpLocks/>
          </p:cNvCxnSpPr>
          <p:nvPr/>
        </p:nvCxnSpPr>
        <p:spPr>
          <a:xfrm>
            <a:off x="3672509" y="2072310"/>
            <a:ext cx="0" cy="303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8AB17B7-C101-3B4C-8B67-952A3ECA45AB}"/>
              </a:ext>
            </a:extLst>
          </p:cNvPr>
          <p:cNvCxnSpPr>
            <a:cxnSpLocks/>
          </p:cNvCxnSpPr>
          <p:nvPr/>
        </p:nvCxnSpPr>
        <p:spPr>
          <a:xfrm>
            <a:off x="3667541" y="3170584"/>
            <a:ext cx="0" cy="303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32">
            <a:extLst>
              <a:ext uri="{FF2B5EF4-FFF2-40B4-BE49-F238E27FC236}">
                <a16:creationId xmlns:a16="http://schemas.microsoft.com/office/drawing/2014/main" id="{2B56B630-D20C-0E48-AAD7-E33AEE101543}"/>
              </a:ext>
            </a:extLst>
          </p:cNvPr>
          <p:cNvSpPr txBox="1">
            <a:spLocks noChangeArrowheads="1"/>
          </p:cNvSpPr>
          <p:nvPr/>
        </p:nvSpPr>
        <p:spPr>
          <a:xfrm>
            <a:off x="4949687" y="1077205"/>
            <a:ext cx="3816626" cy="792956"/>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68580" tIns="34290" rIns="68580" bIns="3429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algn="ctr" defTabSz="685800">
              <a:spcBef>
                <a:spcPts val="750"/>
              </a:spcBef>
              <a:buNone/>
            </a:pPr>
            <a:r>
              <a:rPr lang="en-US" sz="1800">
                <a:solidFill>
                  <a:srgbClr val="525252"/>
                </a:solidFill>
                <a:latin typeface="Arial" panose="020B0604020202020204" pitchFamily="34" charset="0"/>
                <a:cs typeface="Arial" panose="020B0604020202020204" pitchFamily="34" charset="0"/>
              </a:rPr>
              <a:t>Ana verifies signature, integrity of digitally signed message:</a:t>
            </a:r>
          </a:p>
        </p:txBody>
      </p:sp>
      <p:pic>
        <p:nvPicPr>
          <p:cNvPr id="130" name="Picture 40" descr="BS00592_[1]">
            <a:extLst>
              <a:ext uri="{FF2B5EF4-FFF2-40B4-BE49-F238E27FC236}">
                <a16:creationId xmlns:a16="http://schemas.microsoft.com/office/drawing/2014/main" id="{F490BD09-6CB3-B246-B4D6-6CD3F15CA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305" y="1809803"/>
            <a:ext cx="470297"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 name="Text Box 53">
            <a:extLst>
              <a:ext uri="{FF2B5EF4-FFF2-40B4-BE49-F238E27FC236}">
                <a16:creationId xmlns:a16="http://schemas.microsoft.com/office/drawing/2014/main" id="{A1C55E3A-B8B7-9549-95DA-6B2B3FCA14A3}"/>
              </a:ext>
            </a:extLst>
          </p:cNvPr>
          <p:cNvSpPr txBox="1">
            <a:spLocks noChangeArrowheads="1"/>
          </p:cNvSpPr>
          <p:nvPr/>
        </p:nvSpPr>
        <p:spPr bwMode="auto">
          <a:xfrm>
            <a:off x="5513252" y="3488634"/>
            <a:ext cx="739305" cy="461665"/>
          </a:xfrm>
          <a:prstGeom prst="rect">
            <a:avLst/>
          </a:prstGeom>
          <a:solidFill>
            <a:srgbClr val="0012A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defRPr/>
            </a:pPr>
            <a:r>
              <a:rPr lang="en-US" sz="1200">
                <a:solidFill>
                  <a:srgbClr val="FFFFFF"/>
                </a:solidFill>
                <a:latin typeface="Arial" panose="020B0604020202020204" pitchFamily="34" charset="0"/>
                <a:cs typeface="Arial" panose="020B0604020202020204" pitchFamily="34" charset="0"/>
              </a:rPr>
              <a:t>H: Hash</a:t>
            </a:r>
          </a:p>
          <a:p>
            <a:pPr algn="ctr" defTabSz="685800">
              <a:defRPr/>
            </a:pPr>
            <a:r>
              <a:rPr lang="en-US" sz="1200">
                <a:solidFill>
                  <a:srgbClr val="FFFFFF"/>
                </a:solidFill>
                <a:latin typeface="Arial" panose="020B0604020202020204" pitchFamily="34" charset="0"/>
                <a:cs typeface="Arial" panose="020B0604020202020204" pitchFamily="34" charset="0"/>
              </a:rPr>
              <a:t>function</a:t>
            </a:r>
          </a:p>
        </p:txBody>
      </p:sp>
      <p:sp>
        <p:nvSpPr>
          <p:cNvPr id="146" name="Text Box 56">
            <a:extLst>
              <a:ext uri="{FF2B5EF4-FFF2-40B4-BE49-F238E27FC236}">
                <a16:creationId xmlns:a16="http://schemas.microsoft.com/office/drawing/2014/main" id="{C0071582-0553-9D4C-A577-8ED0337856AC}"/>
              </a:ext>
            </a:extLst>
          </p:cNvPr>
          <p:cNvSpPr txBox="1">
            <a:spLocks noChangeArrowheads="1"/>
          </p:cNvSpPr>
          <p:nvPr/>
        </p:nvSpPr>
        <p:spPr bwMode="auto">
          <a:xfrm>
            <a:off x="5510019" y="4100947"/>
            <a:ext cx="654844" cy="30008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defRPr/>
            </a:pPr>
            <a:r>
              <a:rPr lang="en-US" sz="1350">
                <a:solidFill>
                  <a:srgbClr val="C00000"/>
                </a:solidFill>
                <a:latin typeface="Arial" panose="020B0604020202020204" pitchFamily="34" charset="0"/>
                <a:cs typeface="Arial" panose="020B0604020202020204" pitchFamily="34" charset="0"/>
              </a:rPr>
              <a:t>H(m)</a:t>
            </a:r>
          </a:p>
        </p:txBody>
      </p:sp>
      <p:sp>
        <p:nvSpPr>
          <p:cNvPr id="153" name="Text Box 63">
            <a:extLst>
              <a:ext uri="{FF2B5EF4-FFF2-40B4-BE49-F238E27FC236}">
                <a16:creationId xmlns:a16="http://schemas.microsoft.com/office/drawing/2014/main" id="{9E337D23-C848-8145-B079-D4D6C7C11384}"/>
              </a:ext>
            </a:extLst>
          </p:cNvPr>
          <p:cNvSpPr txBox="1">
            <a:spLocks noChangeArrowheads="1"/>
          </p:cNvSpPr>
          <p:nvPr/>
        </p:nvSpPr>
        <p:spPr bwMode="auto">
          <a:xfrm>
            <a:off x="7720531" y="4083221"/>
            <a:ext cx="588584" cy="30008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defRPr/>
            </a:pPr>
            <a:r>
              <a:rPr lang="en-US" sz="1350">
                <a:solidFill>
                  <a:srgbClr val="C00000"/>
                </a:solidFill>
                <a:latin typeface="Arial" panose="020B0604020202020204" pitchFamily="34" charset="0"/>
                <a:cs typeface="Arial" panose="020B0604020202020204" pitchFamily="34" charset="0"/>
              </a:rPr>
              <a:t>H(m)</a:t>
            </a:r>
          </a:p>
        </p:txBody>
      </p:sp>
      <p:sp>
        <p:nvSpPr>
          <p:cNvPr id="154" name="Line 64">
            <a:extLst>
              <a:ext uri="{FF2B5EF4-FFF2-40B4-BE49-F238E27FC236}">
                <a16:creationId xmlns:a16="http://schemas.microsoft.com/office/drawing/2014/main" id="{C9E8F389-B8AB-5043-9CC6-A9A006D5E185}"/>
              </a:ext>
            </a:extLst>
          </p:cNvPr>
          <p:cNvSpPr>
            <a:spLocks noChangeShapeType="1"/>
          </p:cNvSpPr>
          <p:nvPr/>
        </p:nvSpPr>
        <p:spPr bwMode="auto">
          <a:xfrm flipH="1">
            <a:off x="6142901" y="2147265"/>
            <a:ext cx="1087041"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525252"/>
              </a:solidFill>
              <a:latin typeface="Arial" panose="020B0604020202020204" pitchFamily="34" charset="0"/>
              <a:cs typeface="Arial" panose="020B0604020202020204" pitchFamily="34" charset="0"/>
            </a:endParaRPr>
          </a:p>
        </p:txBody>
      </p:sp>
      <p:sp>
        <p:nvSpPr>
          <p:cNvPr id="166" name="Line 76">
            <a:extLst>
              <a:ext uri="{FF2B5EF4-FFF2-40B4-BE49-F238E27FC236}">
                <a16:creationId xmlns:a16="http://schemas.microsoft.com/office/drawing/2014/main" id="{E136B6C7-FA1F-EA4C-8639-CE1F2D4A9B39}"/>
              </a:ext>
            </a:extLst>
          </p:cNvPr>
          <p:cNvSpPr>
            <a:spLocks noChangeShapeType="1"/>
          </p:cNvSpPr>
          <p:nvPr/>
        </p:nvSpPr>
        <p:spPr bwMode="auto">
          <a:xfrm>
            <a:off x="5901204" y="4404690"/>
            <a:ext cx="654844" cy="15835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525252"/>
              </a:solidFill>
              <a:latin typeface="Arial" panose="020B0604020202020204" pitchFamily="34" charset="0"/>
              <a:cs typeface="Arial" panose="020B0604020202020204" pitchFamily="34" charset="0"/>
            </a:endParaRPr>
          </a:p>
        </p:txBody>
      </p:sp>
      <p:sp>
        <p:nvSpPr>
          <p:cNvPr id="167" name="Line 77">
            <a:extLst>
              <a:ext uri="{FF2B5EF4-FFF2-40B4-BE49-F238E27FC236}">
                <a16:creationId xmlns:a16="http://schemas.microsoft.com/office/drawing/2014/main" id="{928DBF80-B664-AF47-AAD2-41EAC21640A1}"/>
              </a:ext>
            </a:extLst>
          </p:cNvPr>
          <p:cNvSpPr>
            <a:spLocks noChangeShapeType="1"/>
          </p:cNvSpPr>
          <p:nvPr/>
        </p:nvSpPr>
        <p:spPr bwMode="auto">
          <a:xfrm flipH="1">
            <a:off x="7114451" y="4399927"/>
            <a:ext cx="654844" cy="15835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525252"/>
              </a:solidFill>
              <a:latin typeface="Arial" panose="020B0604020202020204" pitchFamily="34" charset="0"/>
              <a:cs typeface="Arial" panose="020B0604020202020204" pitchFamily="34" charset="0"/>
            </a:endParaRPr>
          </a:p>
        </p:txBody>
      </p:sp>
      <p:grpSp>
        <p:nvGrpSpPr>
          <p:cNvPr id="169" name="Group 168">
            <a:extLst>
              <a:ext uri="{FF2B5EF4-FFF2-40B4-BE49-F238E27FC236}">
                <a16:creationId xmlns:a16="http://schemas.microsoft.com/office/drawing/2014/main" id="{4835AEB4-A61F-0E40-BCF8-A126D96A9C7C}"/>
              </a:ext>
            </a:extLst>
          </p:cNvPr>
          <p:cNvGrpSpPr/>
          <p:nvPr/>
        </p:nvGrpSpPr>
        <p:grpSpPr>
          <a:xfrm>
            <a:off x="5419418" y="2618958"/>
            <a:ext cx="1007269" cy="636105"/>
            <a:chOff x="434147" y="4121426"/>
            <a:chExt cx="1343025" cy="848140"/>
          </a:xfrm>
        </p:grpSpPr>
        <p:pic>
          <p:nvPicPr>
            <p:cNvPr id="170" name="Picture 169">
              <a:extLst>
                <a:ext uri="{FF2B5EF4-FFF2-40B4-BE49-F238E27FC236}">
                  <a16:creationId xmlns:a16="http://schemas.microsoft.com/office/drawing/2014/main" id="{90AA764F-C6F5-F143-BF93-01B3B95A0D64}"/>
                </a:ext>
              </a:extLst>
            </p:cNvPr>
            <p:cNvPicPr>
              <a:picLocks noChangeAspect="1"/>
            </p:cNvPicPr>
            <p:nvPr/>
          </p:nvPicPr>
          <p:blipFill>
            <a:blip r:embed="rId4"/>
            <a:stretch>
              <a:fillRect/>
            </a:stretch>
          </p:blipFill>
          <p:spPr>
            <a:xfrm>
              <a:off x="533035" y="4121426"/>
              <a:ext cx="1153528" cy="848140"/>
            </a:xfrm>
            <a:prstGeom prst="rect">
              <a:avLst/>
            </a:prstGeom>
          </p:spPr>
        </p:pic>
        <p:sp>
          <p:nvSpPr>
            <p:cNvPr id="171" name="Text Box 7">
              <a:extLst>
                <a:ext uri="{FF2B5EF4-FFF2-40B4-BE49-F238E27FC236}">
                  <a16:creationId xmlns:a16="http://schemas.microsoft.com/office/drawing/2014/main" id="{ECF19F4D-E8AE-F54C-A6AD-6FA62D5ED601}"/>
                </a:ext>
              </a:extLst>
            </p:cNvPr>
            <p:cNvSpPr txBox="1">
              <a:spLocks noChangeArrowheads="1"/>
            </p:cNvSpPr>
            <p:nvPr/>
          </p:nvSpPr>
          <p:spPr bwMode="auto">
            <a:xfrm>
              <a:off x="434147" y="4139581"/>
              <a:ext cx="1343025" cy="78790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a:lnSpc>
                  <a:spcPct val="80000"/>
                </a:lnSpc>
                <a:defRPr/>
              </a:pPr>
              <a:r>
                <a:rPr lang="en-US" sz="1350">
                  <a:solidFill>
                    <a:srgbClr val="C00000"/>
                  </a:solidFill>
                  <a:latin typeface="Arial" panose="020B0604020202020204" pitchFamily="34" charset="0"/>
                  <a:cs typeface="Arial" panose="020B0604020202020204" pitchFamily="34" charset="0"/>
                </a:rPr>
                <a:t>large </a:t>
              </a:r>
            </a:p>
            <a:p>
              <a:pPr algn="ctr" defTabSz="685800">
                <a:lnSpc>
                  <a:spcPct val="80000"/>
                </a:lnSpc>
                <a:defRPr/>
              </a:pPr>
              <a:r>
                <a:rPr lang="en-US" sz="1350">
                  <a:solidFill>
                    <a:srgbClr val="C00000"/>
                  </a:solidFill>
                  <a:latin typeface="Arial" panose="020B0604020202020204" pitchFamily="34" charset="0"/>
                  <a:cs typeface="Arial" panose="020B0604020202020204" pitchFamily="34" charset="0"/>
                </a:rPr>
                <a:t>message</a:t>
              </a:r>
            </a:p>
            <a:p>
              <a:pPr algn="ctr" defTabSz="685800">
                <a:lnSpc>
                  <a:spcPct val="80000"/>
                </a:lnSpc>
                <a:defRPr/>
              </a:pPr>
              <a:r>
                <a:rPr lang="en-US" sz="1350">
                  <a:solidFill>
                    <a:srgbClr val="C00000"/>
                  </a:solidFill>
                  <a:latin typeface="Arial" panose="020B0604020202020204" pitchFamily="34" charset="0"/>
                  <a:cs typeface="Arial" panose="020B0604020202020204" pitchFamily="34" charset="0"/>
                </a:rPr>
                <a:t>m</a:t>
              </a:r>
              <a:endParaRPr lang="en-US" sz="1500">
                <a:solidFill>
                  <a:srgbClr val="C00000"/>
                </a:solidFill>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4E33964-896C-AF4C-92FD-F359907E3C57}"/>
              </a:ext>
            </a:extLst>
          </p:cNvPr>
          <p:cNvGrpSpPr/>
          <p:nvPr/>
        </p:nvGrpSpPr>
        <p:grpSpPr>
          <a:xfrm>
            <a:off x="2072157" y="2608557"/>
            <a:ext cx="1118306" cy="609346"/>
            <a:chOff x="1914734" y="3557588"/>
            <a:chExt cx="1491075" cy="812461"/>
          </a:xfrm>
        </p:grpSpPr>
        <p:sp>
          <p:nvSpPr>
            <p:cNvPr id="86" name="Text Box 16">
              <a:extLst>
                <a:ext uri="{FF2B5EF4-FFF2-40B4-BE49-F238E27FC236}">
                  <a16:creationId xmlns:a16="http://schemas.microsoft.com/office/drawing/2014/main" id="{19E2C28C-9A5F-914E-97E0-D15A78E18720}"/>
                </a:ext>
              </a:extLst>
            </p:cNvPr>
            <p:cNvSpPr txBox="1">
              <a:spLocks noChangeArrowheads="1"/>
            </p:cNvSpPr>
            <p:nvPr/>
          </p:nvSpPr>
          <p:spPr bwMode="auto">
            <a:xfrm>
              <a:off x="1914734" y="3557588"/>
              <a:ext cx="960438" cy="640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defTabSz="685800" eaLnBrk="0" fontAlgn="base" hangingPunct="0">
                <a:lnSpc>
                  <a:spcPct val="80000"/>
                </a:lnSpc>
                <a:spcBef>
                  <a:spcPct val="0"/>
                </a:spcBef>
                <a:spcAft>
                  <a:spcPct val="0"/>
                </a:spcAft>
                <a:defRPr/>
              </a:pPr>
              <a:r>
                <a:rPr lang="en-US" sz="1050">
                  <a:solidFill>
                    <a:srgbClr val="000000"/>
                  </a:solidFill>
                  <a:latin typeface="Arial" panose="020B0604020202020204" pitchFamily="34" charset="0"/>
                  <a:cs typeface="Arial" panose="020B0604020202020204" pitchFamily="34" charset="0"/>
                </a:rPr>
                <a:t>Bob’s </a:t>
              </a:r>
            </a:p>
            <a:p>
              <a:pPr algn="r" defTabSz="685800" eaLnBrk="0" fontAlgn="base" hangingPunct="0">
                <a:lnSpc>
                  <a:spcPct val="80000"/>
                </a:lnSpc>
                <a:spcBef>
                  <a:spcPct val="0"/>
                </a:spcBef>
                <a:spcAft>
                  <a:spcPct val="0"/>
                </a:spcAft>
                <a:defRPr/>
              </a:pPr>
              <a:r>
                <a:rPr lang="en-US" sz="1050">
                  <a:solidFill>
                    <a:srgbClr val="000000"/>
                  </a:solidFill>
                  <a:latin typeface="Arial" panose="020B0604020202020204" pitchFamily="34" charset="0"/>
                  <a:cs typeface="Arial" panose="020B0604020202020204" pitchFamily="34" charset="0"/>
                </a:rPr>
                <a:t>private</a:t>
              </a:r>
            </a:p>
            <a:p>
              <a:pPr algn="r" defTabSz="685800" eaLnBrk="0" fontAlgn="base" hangingPunct="0">
                <a:lnSpc>
                  <a:spcPct val="80000"/>
                </a:lnSpc>
                <a:spcBef>
                  <a:spcPct val="0"/>
                </a:spcBef>
                <a:spcAft>
                  <a:spcPct val="0"/>
                </a:spcAft>
                <a:defRPr/>
              </a:pPr>
              <a:r>
                <a:rPr lang="en-US" sz="1050">
                  <a:solidFill>
                    <a:srgbClr val="000000"/>
                  </a:solidFill>
                  <a:latin typeface="Arial" panose="020B0604020202020204" pitchFamily="34" charset="0"/>
                  <a:cs typeface="Arial" panose="020B0604020202020204" pitchFamily="34" charset="0"/>
                </a:rPr>
                <a:t>key </a:t>
              </a:r>
            </a:p>
          </p:txBody>
        </p:sp>
        <p:pic>
          <p:nvPicPr>
            <p:cNvPr id="87" name="Picture 17" descr="BS00768_[1]">
              <a:extLst>
                <a:ext uri="{FF2B5EF4-FFF2-40B4-BE49-F238E27FC236}">
                  <a16:creationId xmlns:a16="http://schemas.microsoft.com/office/drawing/2014/main" id="{A3A39AD6-434F-0348-B359-E805575CB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2866129" y="3559038"/>
              <a:ext cx="458787"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8" name="Group 18">
              <a:extLst>
                <a:ext uri="{FF2B5EF4-FFF2-40B4-BE49-F238E27FC236}">
                  <a16:creationId xmlns:a16="http://schemas.microsoft.com/office/drawing/2014/main" id="{9C9D4178-7FEF-594F-8CCF-1AFD1E30A824}"/>
                </a:ext>
              </a:extLst>
            </p:cNvPr>
            <p:cNvGrpSpPr>
              <a:grpSpLocks/>
            </p:cNvGrpSpPr>
            <p:nvPr/>
          </p:nvGrpSpPr>
          <p:grpSpPr bwMode="auto">
            <a:xfrm>
              <a:off x="2758662" y="3765211"/>
              <a:ext cx="531813" cy="604838"/>
              <a:chOff x="2982" y="2073"/>
              <a:chExt cx="335" cy="381"/>
            </a:xfrm>
          </p:grpSpPr>
          <p:grpSp>
            <p:nvGrpSpPr>
              <p:cNvPr id="89" name="Group 19">
                <a:extLst>
                  <a:ext uri="{FF2B5EF4-FFF2-40B4-BE49-F238E27FC236}">
                    <a16:creationId xmlns:a16="http://schemas.microsoft.com/office/drawing/2014/main" id="{A60DC2D3-52D9-8744-8609-C10E299AAB4D}"/>
                  </a:ext>
                </a:extLst>
              </p:cNvPr>
              <p:cNvGrpSpPr>
                <a:grpSpLocks/>
              </p:cNvGrpSpPr>
              <p:nvPr/>
            </p:nvGrpSpPr>
            <p:grpSpPr bwMode="auto">
              <a:xfrm>
                <a:off x="2982" y="2144"/>
                <a:ext cx="335" cy="310"/>
                <a:chOff x="2982" y="2144"/>
                <a:chExt cx="335" cy="310"/>
              </a:xfrm>
            </p:grpSpPr>
            <p:sp>
              <p:nvSpPr>
                <p:cNvPr id="91" name="Text Box 20">
                  <a:extLst>
                    <a:ext uri="{FF2B5EF4-FFF2-40B4-BE49-F238E27FC236}">
                      <a16:creationId xmlns:a16="http://schemas.microsoft.com/office/drawing/2014/main" id="{F3BED591-BCCB-2246-A254-61335DF2D6BA}"/>
                    </a:ext>
                  </a:extLst>
                </p:cNvPr>
                <p:cNvSpPr txBox="1">
                  <a:spLocks noChangeArrowheads="1"/>
                </p:cNvSpPr>
                <p:nvPr/>
              </p:nvSpPr>
              <p:spPr bwMode="auto">
                <a:xfrm>
                  <a:off x="2982" y="2144"/>
                  <a:ext cx="292"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350">
                      <a:solidFill>
                        <a:srgbClr val="C00000"/>
                      </a:solidFill>
                      <a:latin typeface="Arial" panose="020B0604020202020204" pitchFamily="34" charset="0"/>
                      <a:cs typeface="Arial" panose="020B0604020202020204" pitchFamily="34" charset="0"/>
                    </a:rPr>
                    <a:t>K </a:t>
                  </a:r>
                </a:p>
              </p:txBody>
            </p:sp>
            <p:sp>
              <p:nvSpPr>
                <p:cNvPr id="92" name="Text Box 21">
                  <a:extLst>
                    <a:ext uri="{FF2B5EF4-FFF2-40B4-BE49-F238E27FC236}">
                      <a16:creationId xmlns:a16="http://schemas.microsoft.com/office/drawing/2014/main" id="{17AB0DA2-1167-2D46-8632-CC1190C16D7B}"/>
                    </a:ext>
                  </a:extLst>
                </p:cNvPr>
                <p:cNvSpPr txBox="1">
                  <a:spLocks noChangeArrowheads="1"/>
                </p:cNvSpPr>
                <p:nvPr/>
              </p:nvSpPr>
              <p:spPr bwMode="auto">
                <a:xfrm>
                  <a:off x="3087" y="2241"/>
                  <a:ext cx="230"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050">
                      <a:solidFill>
                        <a:srgbClr val="C00000"/>
                      </a:solidFill>
                      <a:latin typeface="Arial" panose="020B0604020202020204" pitchFamily="34" charset="0"/>
                      <a:cs typeface="Arial" panose="020B0604020202020204" pitchFamily="34" charset="0"/>
                    </a:rPr>
                    <a:t>B</a:t>
                  </a:r>
                </a:p>
              </p:txBody>
            </p:sp>
          </p:grpSp>
          <p:sp>
            <p:nvSpPr>
              <p:cNvPr id="90" name="Text Box 22">
                <a:extLst>
                  <a:ext uri="{FF2B5EF4-FFF2-40B4-BE49-F238E27FC236}">
                    <a16:creationId xmlns:a16="http://schemas.microsoft.com/office/drawing/2014/main" id="{7587A174-D942-3D43-89B9-A23BF65DE11D}"/>
                  </a:ext>
                </a:extLst>
              </p:cNvPr>
              <p:cNvSpPr txBox="1">
                <a:spLocks noChangeArrowheads="1"/>
              </p:cNvSpPr>
              <p:nvPr/>
            </p:nvSpPr>
            <p:spPr bwMode="auto">
              <a:xfrm>
                <a:off x="3106" y="2073"/>
                <a:ext cx="193"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050">
                    <a:solidFill>
                      <a:srgbClr val="C00000"/>
                    </a:solidFill>
                    <a:latin typeface="Arial" panose="020B0604020202020204" pitchFamily="34" charset="0"/>
                    <a:cs typeface="Arial" panose="020B0604020202020204" pitchFamily="34" charset="0"/>
                  </a:rPr>
                  <a:t>-</a:t>
                </a:r>
              </a:p>
            </p:txBody>
          </p:sp>
        </p:grpSp>
        <p:cxnSp>
          <p:nvCxnSpPr>
            <p:cNvPr id="7" name="Straight Arrow Connector 6">
              <a:extLst>
                <a:ext uri="{FF2B5EF4-FFF2-40B4-BE49-F238E27FC236}">
                  <a16:creationId xmlns:a16="http://schemas.microsoft.com/office/drawing/2014/main" id="{8219823C-0FB1-8645-8287-EB4C5AA12B57}"/>
                </a:ext>
              </a:extLst>
            </p:cNvPr>
            <p:cNvCxnSpPr>
              <a:cxnSpLocks/>
            </p:cNvCxnSpPr>
            <p:nvPr/>
          </p:nvCxnSpPr>
          <p:spPr>
            <a:xfrm>
              <a:off x="2809461" y="3869635"/>
              <a:ext cx="5963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E649D0B-607E-EE43-B217-A547BE617F99}"/>
              </a:ext>
            </a:extLst>
          </p:cNvPr>
          <p:cNvGrpSpPr/>
          <p:nvPr/>
        </p:nvGrpSpPr>
        <p:grpSpPr>
          <a:xfrm>
            <a:off x="2941984" y="3512863"/>
            <a:ext cx="1391479" cy="681450"/>
            <a:chOff x="3922645" y="4683817"/>
            <a:chExt cx="1855305" cy="908600"/>
          </a:xfrm>
        </p:grpSpPr>
        <p:grpSp>
          <p:nvGrpSpPr>
            <p:cNvPr id="12" name="Group 11">
              <a:extLst>
                <a:ext uri="{FF2B5EF4-FFF2-40B4-BE49-F238E27FC236}">
                  <a16:creationId xmlns:a16="http://schemas.microsoft.com/office/drawing/2014/main" id="{F6748C72-BC5C-0D43-9291-EF04370297D3}"/>
                </a:ext>
              </a:extLst>
            </p:cNvPr>
            <p:cNvGrpSpPr/>
            <p:nvPr/>
          </p:nvGrpSpPr>
          <p:grpSpPr>
            <a:xfrm>
              <a:off x="3940106" y="4683817"/>
              <a:ext cx="1811339" cy="872236"/>
              <a:chOff x="4006366" y="4604305"/>
              <a:chExt cx="1811339" cy="872236"/>
            </a:xfrm>
          </p:grpSpPr>
          <p:grpSp>
            <p:nvGrpSpPr>
              <p:cNvPr id="103" name="Group 34">
                <a:extLst>
                  <a:ext uri="{FF2B5EF4-FFF2-40B4-BE49-F238E27FC236}">
                    <a16:creationId xmlns:a16="http://schemas.microsoft.com/office/drawing/2014/main" id="{C9466280-BB4D-9548-9D44-4E595E9791A8}"/>
                  </a:ext>
                </a:extLst>
              </p:cNvPr>
              <p:cNvGrpSpPr>
                <a:grpSpLocks/>
              </p:cNvGrpSpPr>
              <p:nvPr/>
            </p:nvGrpSpPr>
            <p:grpSpPr bwMode="auto">
              <a:xfrm>
                <a:off x="4142479" y="4924090"/>
                <a:ext cx="1465263" cy="552451"/>
                <a:chOff x="2594" y="3062"/>
                <a:chExt cx="923" cy="348"/>
              </a:xfrm>
            </p:grpSpPr>
            <p:sp>
              <p:nvSpPr>
                <p:cNvPr id="106" name="Text Box 35">
                  <a:extLst>
                    <a:ext uri="{FF2B5EF4-FFF2-40B4-BE49-F238E27FC236}">
                      <a16:creationId xmlns:a16="http://schemas.microsoft.com/office/drawing/2014/main" id="{30C1FFBF-8C5A-3145-A216-83DF674976E5}"/>
                    </a:ext>
                  </a:extLst>
                </p:cNvPr>
                <p:cNvSpPr txBox="1">
                  <a:spLocks noChangeArrowheads="1"/>
                </p:cNvSpPr>
                <p:nvPr/>
              </p:nvSpPr>
              <p:spPr bwMode="auto">
                <a:xfrm>
                  <a:off x="2594" y="3158"/>
                  <a:ext cx="923"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350" kern="0">
                      <a:solidFill>
                        <a:srgbClr val="C00000"/>
                      </a:solidFill>
                      <a:latin typeface="Arial" panose="020B0604020202020204" pitchFamily="34" charset="0"/>
                      <a:cs typeface="Arial" panose="020B0604020202020204" pitchFamily="34" charset="0"/>
                    </a:rPr>
                    <a:t>K</a:t>
                  </a:r>
                  <a:r>
                    <a:rPr lang="en-US" sz="1500" kern="0" baseline="-25000">
                      <a:solidFill>
                        <a:srgbClr val="C00000"/>
                      </a:solidFill>
                      <a:latin typeface="Arial" panose="020B0604020202020204" pitchFamily="34" charset="0"/>
                      <a:cs typeface="Arial" panose="020B0604020202020204" pitchFamily="34" charset="0"/>
                    </a:rPr>
                    <a:t>B</a:t>
                  </a:r>
                  <a:r>
                    <a:rPr lang="en-US" sz="1350" kern="0">
                      <a:solidFill>
                        <a:srgbClr val="C00000"/>
                      </a:solidFill>
                      <a:latin typeface="Arial" panose="020B0604020202020204" pitchFamily="34" charset="0"/>
                      <a:cs typeface="Arial" panose="020B0604020202020204" pitchFamily="34" charset="0"/>
                    </a:rPr>
                    <a:t>(H(m))</a:t>
                  </a:r>
                </a:p>
              </p:txBody>
            </p:sp>
            <p:sp>
              <p:nvSpPr>
                <p:cNvPr id="107" name="Text Box 36">
                  <a:extLst>
                    <a:ext uri="{FF2B5EF4-FFF2-40B4-BE49-F238E27FC236}">
                      <a16:creationId xmlns:a16="http://schemas.microsoft.com/office/drawing/2014/main" id="{12076172-D4A5-3847-ADDD-7C31F8E94086}"/>
                    </a:ext>
                  </a:extLst>
                </p:cNvPr>
                <p:cNvSpPr txBox="1">
                  <a:spLocks noChangeArrowheads="1"/>
                </p:cNvSpPr>
                <p:nvPr/>
              </p:nvSpPr>
              <p:spPr bwMode="auto">
                <a:xfrm>
                  <a:off x="2604" y="3062"/>
                  <a:ext cx="533"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350" kern="0">
                      <a:solidFill>
                        <a:srgbClr val="C00000"/>
                      </a:solidFill>
                      <a:latin typeface="Arial" panose="020B0604020202020204" pitchFamily="34" charset="0"/>
                      <a:cs typeface="Arial" panose="020B0604020202020204" pitchFamily="34" charset="0"/>
                    </a:rPr>
                    <a:t>-</a:t>
                  </a:r>
                </a:p>
              </p:txBody>
            </p:sp>
          </p:grpSp>
          <p:sp>
            <p:nvSpPr>
              <p:cNvPr id="105" name="Text Box 38">
                <a:extLst>
                  <a:ext uri="{FF2B5EF4-FFF2-40B4-BE49-F238E27FC236}">
                    <a16:creationId xmlns:a16="http://schemas.microsoft.com/office/drawing/2014/main" id="{58FF323C-65B7-E746-A44B-832C06C63903}"/>
                  </a:ext>
                </a:extLst>
              </p:cNvPr>
              <p:cNvSpPr txBox="1">
                <a:spLocks noChangeArrowheads="1"/>
              </p:cNvSpPr>
              <p:nvPr/>
            </p:nvSpPr>
            <p:spPr bwMode="auto">
              <a:xfrm>
                <a:off x="4006366" y="4604305"/>
                <a:ext cx="1811339" cy="78790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lnSpc>
                    <a:spcPct val="80000"/>
                  </a:lnSpc>
                  <a:spcBef>
                    <a:spcPct val="0"/>
                  </a:spcBef>
                  <a:spcAft>
                    <a:spcPct val="0"/>
                  </a:spcAft>
                  <a:defRPr/>
                </a:pPr>
                <a:r>
                  <a:rPr lang="en-US" sz="1350" kern="0">
                    <a:solidFill>
                      <a:srgbClr val="525252"/>
                    </a:solidFill>
                    <a:latin typeface="Arial" panose="020B0604020202020204" pitchFamily="34" charset="0"/>
                    <a:cs typeface="Arial" panose="020B0604020202020204" pitchFamily="34" charset="0"/>
                  </a:rPr>
                  <a:t>encrypted </a:t>
                </a:r>
              </a:p>
              <a:p>
                <a:pPr algn="ctr" defTabSz="685800" eaLnBrk="0" fontAlgn="base" hangingPunct="0">
                  <a:lnSpc>
                    <a:spcPct val="80000"/>
                  </a:lnSpc>
                  <a:spcBef>
                    <a:spcPct val="0"/>
                  </a:spcBef>
                  <a:spcAft>
                    <a:spcPct val="0"/>
                  </a:spcAft>
                  <a:defRPr/>
                </a:pPr>
                <a:r>
                  <a:rPr lang="en-US" sz="1350" kern="0">
                    <a:solidFill>
                      <a:srgbClr val="525252"/>
                    </a:solidFill>
                    <a:latin typeface="Arial" panose="020B0604020202020204" pitchFamily="34" charset="0"/>
                    <a:cs typeface="Arial" panose="020B0604020202020204" pitchFamily="34" charset="0"/>
                  </a:rPr>
                  <a:t>message digest</a:t>
                </a:r>
                <a:endParaRPr lang="en-US" sz="1200" kern="0">
                  <a:solidFill>
                    <a:srgbClr val="525252"/>
                  </a:solidFill>
                  <a:latin typeface="Arial" panose="020B060402020202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C7469F7B-FDF8-594E-84C7-B40FE8CE7EBF}"/>
                </a:ext>
              </a:extLst>
            </p:cNvPr>
            <p:cNvSpPr/>
            <p:nvPr/>
          </p:nvSpPr>
          <p:spPr>
            <a:xfrm>
              <a:off x="3922645" y="4691269"/>
              <a:ext cx="1855305" cy="9011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200">
                <a:solidFill>
                  <a:srgbClr val="FFFFFF"/>
                </a:solidFill>
                <a:latin typeface="Arial" panose="020B0604020202020204" pitchFamily="34" charset="0"/>
                <a:cs typeface="Arial" panose="020B0604020202020204" pitchFamily="34" charset="0"/>
              </a:endParaRPr>
            </a:p>
          </p:txBody>
        </p:sp>
      </p:grpSp>
      <p:grpSp>
        <p:nvGrpSpPr>
          <p:cNvPr id="177" name="Group 176">
            <a:extLst>
              <a:ext uri="{FF2B5EF4-FFF2-40B4-BE49-F238E27FC236}">
                <a16:creationId xmlns:a16="http://schemas.microsoft.com/office/drawing/2014/main" id="{3272639B-DF97-714E-8070-A7C8696F2BD7}"/>
              </a:ext>
            </a:extLst>
          </p:cNvPr>
          <p:cNvGrpSpPr/>
          <p:nvPr/>
        </p:nvGrpSpPr>
        <p:grpSpPr>
          <a:xfrm>
            <a:off x="7260536" y="1907692"/>
            <a:ext cx="1391479" cy="681450"/>
            <a:chOff x="3922645" y="4683817"/>
            <a:chExt cx="1855305" cy="908600"/>
          </a:xfrm>
        </p:grpSpPr>
        <p:grpSp>
          <p:nvGrpSpPr>
            <p:cNvPr id="178" name="Group 177">
              <a:extLst>
                <a:ext uri="{FF2B5EF4-FFF2-40B4-BE49-F238E27FC236}">
                  <a16:creationId xmlns:a16="http://schemas.microsoft.com/office/drawing/2014/main" id="{EE4BB737-59C1-474D-94B9-031695A0036A}"/>
                </a:ext>
              </a:extLst>
            </p:cNvPr>
            <p:cNvGrpSpPr/>
            <p:nvPr/>
          </p:nvGrpSpPr>
          <p:grpSpPr>
            <a:xfrm>
              <a:off x="3940106" y="4683817"/>
              <a:ext cx="1811339" cy="872236"/>
              <a:chOff x="4006366" y="4604305"/>
              <a:chExt cx="1811339" cy="872236"/>
            </a:xfrm>
          </p:grpSpPr>
          <p:grpSp>
            <p:nvGrpSpPr>
              <p:cNvPr id="180" name="Group 34">
                <a:extLst>
                  <a:ext uri="{FF2B5EF4-FFF2-40B4-BE49-F238E27FC236}">
                    <a16:creationId xmlns:a16="http://schemas.microsoft.com/office/drawing/2014/main" id="{3A474D83-98EA-0945-BE7F-EF0F3D1861AC}"/>
                  </a:ext>
                </a:extLst>
              </p:cNvPr>
              <p:cNvGrpSpPr>
                <a:grpSpLocks/>
              </p:cNvGrpSpPr>
              <p:nvPr/>
            </p:nvGrpSpPr>
            <p:grpSpPr bwMode="auto">
              <a:xfrm>
                <a:off x="4142479" y="4924090"/>
                <a:ext cx="1465263" cy="552451"/>
                <a:chOff x="2594" y="3062"/>
                <a:chExt cx="923" cy="348"/>
              </a:xfrm>
            </p:grpSpPr>
            <p:sp>
              <p:nvSpPr>
                <p:cNvPr id="182" name="Text Box 35">
                  <a:extLst>
                    <a:ext uri="{FF2B5EF4-FFF2-40B4-BE49-F238E27FC236}">
                      <a16:creationId xmlns:a16="http://schemas.microsoft.com/office/drawing/2014/main" id="{B4BFDBE1-B0AE-C944-923B-0FB222D93684}"/>
                    </a:ext>
                  </a:extLst>
                </p:cNvPr>
                <p:cNvSpPr txBox="1">
                  <a:spLocks noChangeArrowheads="1"/>
                </p:cNvSpPr>
                <p:nvPr/>
              </p:nvSpPr>
              <p:spPr bwMode="auto">
                <a:xfrm>
                  <a:off x="2594" y="3158"/>
                  <a:ext cx="923"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350" kern="0">
                      <a:solidFill>
                        <a:srgbClr val="C00000"/>
                      </a:solidFill>
                      <a:latin typeface="Arial" panose="020B0604020202020204" pitchFamily="34" charset="0"/>
                      <a:cs typeface="Arial" panose="020B0604020202020204" pitchFamily="34" charset="0"/>
                    </a:rPr>
                    <a:t>K</a:t>
                  </a:r>
                  <a:r>
                    <a:rPr lang="en-US" sz="1500" kern="0" baseline="-25000">
                      <a:solidFill>
                        <a:srgbClr val="C00000"/>
                      </a:solidFill>
                      <a:latin typeface="Arial" panose="020B0604020202020204" pitchFamily="34" charset="0"/>
                      <a:cs typeface="Arial" panose="020B0604020202020204" pitchFamily="34" charset="0"/>
                    </a:rPr>
                    <a:t>B</a:t>
                  </a:r>
                  <a:r>
                    <a:rPr lang="en-US" sz="1350" kern="0">
                      <a:solidFill>
                        <a:srgbClr val="C00000"/>
                      </a:solidFill>
                      <a:latin typeface="Arial" panose="020B0604020202020204" pitchFamily="34" charset="0"/>
                      <a:cs typeface="Arial" panose="020B0604020202020204" pitchFamily="34" charset="0"/>
                    </a:rPr>
                    <a:t>(H(m))</a:t>
                  </a:r>
                </a:p>
              </p:txBody>
            </p:sp>
            <p:sp>
              <p:nvSpPr>
                <p:cNvPr id="183" name="Text Box 36">
                  <a:extLst>
                    <a:ext uri="{FF2B5EF4-FFF2-40B4-BE49-F238E27FC236}">
                      <a16:creationId xmlns:a16="http://schemas.microsoft.com/office/drawing/2014/main" id="{72BF8384-456B-A944-BDC5-136549DED38A}"/>
                    </a:ext>
                  </a:extLst>
                </p:cNvPr>
                <p:cNvSpPr txBox="1">
                  <a:spLocks noChangeArrowheads="1"/>
                </p:cNvSpPr>
                <p:nvPr/>
              </p:nvSpPr>
              <p:spPr bwMode="auto">
                <a:xfrm>
                  <a:off x="2604" y="3062"/>
                  <a:ext cx="533"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350" kern="0">
                      <a:solidFill>
                        <a:srgbClr val="C00000"/>
                      </a:solidFill>
                      <a:latin typeface="Arial" panose="020B0604020202020204" pitchFamily="34" charset="0"/>
                      <a:cs typeface="Arial" panose="020B0604020202020204" pitchFamily="34" charset="0"/>
                    </a:rPr>
                    <a:t>-</a:t>
                  </a:r>
                </a:p>
              </p:txBody>
            </p:sp>
          </p:grpSp>
          <p:sp>
            <p:nvSpPr>
              <p:cNvPr id="181" name="Text Box 38">
                <a:extLst>
                  <a:ext uri="{FF2B5EF4-FFF2-40B4-BE49-F238E27FC236}">
                    <a16:creationId xmlns:a16="http://schemas.microsoft.com/office/drawing/2014/main" id="{5C4C32ED-C92A-D34E-83F0-5A60D46E1B4A}"/>
                  </a:ext>
                </a:extLst>
              </p:cNvPr>
              <p:cNvSpPr txBox="1">
                <a:spLocks noChangeArrowheads="1"/>
              </p:cNvSpPr>
              <p:nvPr/>
            </p:nvSpPr>
            <p:spPr bwMode="auto">
              <a:xfrm>
                <a:off x="4006366" y="4604305"/>
                <a:ext cx="1811339" cy="78790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lnSpc>
                    <a:spcPct val="80000"/>
                  </a:lnSpc>
                  <a:spcBef>
                    <a:spcPct val="0"/>
                  </a:spcBef>
                  <a:spcAft>
                    <a:spcPct val="0"/>
                  </a:spcAft>
                  <a:defRPr/>
                </a:pPr>
                <a:r>
                  <a:rPr lang="en-US" sz="1350" kern="0">
                    <a:solidFill>
                      <a:srgbClr val="525252"/>
                    </a:solidFill>
                    <a:latin typeface="Arial" panose="020B0604020202020204" pitchFamily="34" charset="0"/>
                    <a:cs typeface="Arial" panose="020B0604020202020204" pitchFamily="34" charset="0"/>
                  </a:rPr>
                  <a:t>encrypted </a:t>
                </a:r>
              </a:p>
              <a:p>
                <a:pPr algn="ctr" defTabSz="685800" eaLnBrk="0" fontAlgn="base" hangingPunct="0">
                  <a:lnSpc>
                    <a:spcPct val="80000"/>
                  </a:lnSpc>
                  <a:spcBef>
                    <a:spcPct val="0"/>
                  </a:spcBef>
                  <a:spcAft>
                    <a:spcPct val="0"/>
                  </a:spcAft>
                  <a:defRPr/>
                </a:pPr>
                <a:r>
                  <a:rPr lang="en-US" sz="1350" kern="0">
                    <a:solidFill>
                      <a:srgbClr val="525252"/>
                    </a:solidFill>
                    <a:latin typeface="Arial" panose="020B0604020202020204" pitchFamily="34" charset="0"/>
                    <a:cs typeface="Arial" panose="020B0604020202020204" pitchFamily="34" charset="0"/>
                  </a:rPr>
                  <a:t>message digest</a:t>
                </a:r>
                <a:endParaRPr lang="en-US" sz="1200" kern="0">
                  <a:solidFill>
                    <a:srgbClr val="525252"/>
                  </a:solidFill>
                  <a:latin typeface="Arial" panose="020B0604020202020204" pitchFamily="34" charset="0"/>
                  <a:cs typeface="Arial" panose="020B0604020202020204" pitchFamily="34" charset="0"/>
                </a:endParaRPr>
              </a:p>
            </p:txBody>
          </p:sp>
        </p:grpSp>
        <p:sp>
          <p:nvSpPr>
            <p:cNvPr id="179" name="Rectangle 178">
              <a:extLst>
                <a:ext uri="{FF2B5EF4-FFF2-40B4-BE49-F238E27FC236}">
                  <a16:creationId xmlns:a16="http://schemas.microsoft.com/office/drawing/2014/main" id="{827611C3-F7BF-504D-BDE0-60EB822045DF}"/>
                </a:ext>
              </a:extLst>
            </p:cNvPr>
            <p:cNvSpPr/>
            <p:nvPr/>
          </p:nvSpPr>
          <p:spPr>
            <a:xfrm>
              <a:off x="3922645" y="4691269"/>
              <a:ext cx="1855305" cy="9011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200">
                <a:solidFill>
                  <a:srgbClr val="FFFFFF"/>
                </a:solidFill>
                <a:latin typeface="Arial" panose="020B0604020202020204" pitchFamily="34" charset="0"/>
                <a:cs typeface="Arial" panose="020B0604020202020204" pitchFamily="34" charset="0"/>
              </a:endParaRPr>
            </a:p>
          </p:txBody>
        </p:sp>
      </p:grpSp>
      <p:cxnSp>
        <p:nvCxnSpPr>
          <p:cNvPr id="184" name="Straight Arrow Connector 183">
            <a:extLst>
              <a:ext uri="{FF2B5EF4-FFF2-40B4-BE49-F238E27FC236}">
                <a16:creationId xmlns:a16="http://schemas.microsoft.com/office/drawing/2014/main" id="{834FC27D-E26C-7D45-8F7D-8D201F9D1327}"/>
              </a:ext>
            </a:extLst>
          </p:cNvPr>
          <p:cNvCxnSpPr>
            <a:cxnSpLocks/>
          </p:cNvCxnSpPr>
          <p:nvPr/>
        </p:nvCxnSpPr>
        <p:spPr>
          <a:xfrm>
            <a:off x="5886450" y="2419100"/>
            <a:ext cx="0" cy="191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20EAE69-54A8-5647-A90F-1B7B2600C816}"/>
              </a:ext>
            </a:extLst>
          </p:cNvPr>
          <p:cNvCxnSpPr>
            <a:cxnSpLocks/>
          </p:cNvCxnSpPr>
          <p:nvPr/>
        </p:nvCxnSpPr>
        <p:spPr>
          <a:xfrm>
            <a:off x="5886450" y="3279247"/>
            <a:ext cx="0" cy="191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4A7A7AA8-3031-8E48-8587-B178226D9C5B}"/>
              </a:ext>
            </a:extLst>
          </p:cNvPr>
          <p:cNvCxnSpPr>
            <a:cxnSpLocks/>
          </p:cNvCxnSpPr>
          <p:nvPr/>
        </p:nvCxnSpPr>
        <p:spPr>
          <a:xfrm>
            <a:off x="5886450" y="3990856"/>
            <a:ext cx="0" cy="191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57AE4029-112C-CF40-B41E-A26EECCD4A51}"/>
              </a:ext>
            </a:extLst>
          </p:cNvPr>
          <p:cNvGrpSpPr/>
          <p:nvPr/>
        </p:nvGrpSpPr>
        <p:grpSpPr>
          <a:xfrm>
            <a:off x="7530654" y="2985569"/>
            <a:ext cx="909385" cy="716756"/>
            <a:chOff x="4296054" y="3224833"/>
            <a:chExt cx="1212513" cy="955675"/>
          </a:xfrm>
        </p:grpSpPr>
        <p:sp>
          <p:nvSpPr>
            <p:cNvPr id="191" name="Rectangle 14">
              <a:extLst>
                <a:ext uri="{FF2B5EF4-FFF2-40B4-BE49-F238E27FC236}">
                  <a16:creationId xmlns:a16="http://schemas.microsoft.com/office/drawing/2014/main" id="{2C63D620-97A5-5F45-85C2-D4A6B4ADEBE9}"/>
                </a:ext>
              </a:extLst>
            </p:cNvPr>
            <p:cNvSpPr>
              <a:spLocks noChangeArrowheads="1"/>
            </p:cNvSpPr>
            <p:nvPr/>
          </p:nvSpPr>
          <p:spPr bwMode="auto">
            <a:xfrm>
              <a:off x="4296054" y="3224833"/>
              <a:ext cx="1192213" cy="955675"/>
            </a:xfrm>
            <a:prstGeom prst="rect">
              <a:avLst/>
            </a:prstGeom>
            <a:solidFill>
              <a:srgbClr val="0012A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eaLnBrk="0" fontAlgn="base" hangingPunct="0">
                <a:spcBef>
                  <a:spcPct val="0"/>
                </a:spcBef>
                <a:spcAft>
                  <a:spcPct val="0"/>
                </a:spcAft>
                <a:defRPr/>
              </a:pPr>
              <a:endParaRPr lang="en-US" sz="1200" kern="0">
                <a:solidFill>
                  <a:srgbClr val="000000"/>
                </a:solidFill>
                <a:latin typeface="Arial" panose="020B0604020202020204" pitchFamily="34" charset="0"/>
                <a:ea typeface="ＭＳ Ｐゴシック" charset="0"/>
                <a:cs typeface="Arial" panose="020B0604020202020204" pitchFamily="34" charset="0"/>
              </a:endParaRPr>
            </a:p>
          </p:txBody>
        </p:sp>
        <p:sp>
          <p:nvSpPr>
            <p:cNvPr id="192" name="Text Box 15">
              <a:extLst>
                <a:ext uri="{FF2B5EF4-FFF2-40B4-BE49-F238E27FC236}">
                  <a16:creationId xmlns:a16="http://schemas.microsoft.com/office/drawing/2014/main" id="{0B18E250-70E3-444A-8ACC-CD29158E9394}"/>
                </a:ext>
              </a:extLst>
            </p:cNvPr>
            <p:cNvSpPr txBox="1">
              <a:spLocks noChangeArrowheads="1"/>
            </p:cNvSpPr>
            <p:nvPr/>
          </p:nvSpPr>
          <p:spPr bwMode="auto">
            <a:xfrm>
              <a:off x="4313369" y="3295856"/>
              <a:ext cx="1195198" cy="787908"/>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lnSpc>
                  <a:spcPct val="80000"/>
                </a:lnSpc>
                <a:spcBef>
                  <a:spcPct val="0"/>
                </a:spcBef>
                <a:spcAft>
                  <a:spcPct val="0"/>
                </a:spcAft>
                <a:defRPr/>
              </a:pPr>
              <a:r>
                <a:rPr lang="en-US" sz="1350" kern="0">
                  <a:solidFill>
                    <a:srgbClr val="FFFFFF"/>
                  </a:solidFill>
                  <a:latin typeface="Arial" panose="020B0604020202020204" pitchFamily="34" charset="0"/>
                  <a:cs typeface="Arial" panose="020B0604020202020204" pitchFamily="34" charset="0"/>
                </a:rPr>
                <a:t>digital</a:t>
              </a:r>
            </a:p>
            <a:p>
              <a:pPr algn="ctr" defTabSz="685800" eaLnBrk="0" fontAlgn="base" hangingPunct="0">
                <a:lnSpc>
                  <a:spcPct val="80000"/>
                </a:lnSpc>
                <a:spcBef>
                  <a:spcPct val="0"/>
                </a:spcBef>
                <a:spcAft>
                  <a:spcPct val="0"/>
                </a:spcAft>
                <a:defRPr/>
              </a:pPr>
              <a:r>
                <a:rPr lang="en-US" sz="1350" kern="0">
                  <a:solidFill>
                    <a:srgbClr val="FFFFFF"/>
                  </a:solidFill>
                  <a:latin typeface="Arial" panose="020B0604020202020204" pitchFamily="34" charset="0"/>
                  <a:cs typeface="Arial" panose="020B0604020202020204" pitchFamily="34" charset="0"/>
                </a:rPr>
                <a:t>signature</a:t>
              </a:r>
            </a:p>
            <a:p>
              <a:pPr algn="ctr" defTabSz="685800" eaLnBrk="0" fontAlgn="base" hangingPunct="0">
                <a:lnSpc>
                  <a:spcPct val="80000"/>
                </a:lnSpc>
                <a:spcBef>
                  <a:spcPct val="0"/>
                </a:spcBef>
                <a:spcAft>
                  <a:spcPct val="0"/>
                </a:spcAft>
                <a:defRPr/>
              </a:pPr>
              <a:r>
                <a:rPr lang="en-US" sz="1350" kern="0">
                  <a:solidFill>
                    <a:srgbClr val="FFFFFF"/>
                  </a:solidFill>
                  <a:latin typeface="Arial" panose="020B0604020202020204" pitchFamily="34" charset="0"/>
                  <a:cs typeface="Arial" panose="020B0604020202020204" pitchFamily="34" charset="0"/>
                </a:rPr>
                <a:t>(decrypt)</a:t>
              </a:r>
            </a:p>
          </p:txBody>
        </p:sp>
      </p:grpSp>
      <p:cxnSp>
        <p:nvCxnSpPr>
          <p:cNvPr id="193" name="Straight Arrow Connector 192">
            <a:extLst>
              <a:ext uri="{FF2B5EF4-FFF2-40B4-BE49-F238E27FC236}">
                <a16:creationId xmlns:a16="http://schemas.microsoft.com/office/drawing/2014/main" id="{898EB7A9-23BB-5343-B2B1-EC1055BBBBC6}"/>
              </a:ext>
            </a:extLst>
          </p:cNvPr>
          <p:cNvCxnSpPr>
            <a:cxnSpLocks/>
          </p:cNvCxnSpPr>
          <p:nvPr/>
        </p:nvCxnSpPr>
        <p:spPr>
          <a:xfrm>
            <a:off x="7981121" y="2639254"/>
            <a:ext cx="0" cy="303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BB2E8B7A-0FF0-AD49-8BCC-0F3FA0572B12}"/>
              </a:ext>
            </a:extLst>
          </p:cNvPr>
          <p:cNvCxnSpPr>
            <a:cxnSpLocks/>
          </p:cNvCxnSpPr>
          <p:nvPr/>
        </p:nvCxnSpPr>
        <p:spPr>
          <a:xfrm>
            <a:off x="7976153" y="3737527"/>
            <a:ext cx="0" cy="303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171B8A9C-6EB6-FD43-8531-A67FEE184BB2}"/>
              </a:ext>
            </a:extLst>
          </p:cNvPr>
          <p:cNvGrpSpPr/>
          <p:nvPr/>
        </p:nvGrpSpPr>
        <p:grpSpPr>
          <a:xfrm>
            <a:off x="6380770" y="3175501"/>
            <a:ext cx="1118306" cy="609346"/>
            <a:chOff x="1914734" y="3557588"/>
            <a:chExt cx="1491075" cy="812461"/>
          </a:xfrm>
        </p:grpSpPr>
        <p:sp>
          <p:nvSpPr>
            <p:cNvPr id="196" name="Text Box 16">
              <a:extLst>
                <a:ext uri="{FF2B5EF4-FFF2-40B4-BE49-F238E27FC236}">
                  <a16:creationId xmlns:a16="http://schemas.microsoft.com/office/drawing/2014/main" id="{27560837-1C52-4C48-94FE-2E10581CC75D}"/>
                </a:ext>
              </a:extLst>
            </p:cNvPr>
            <p:cNvSpPr txBox="1">
              <a:spLocks noChangeArrowheads="1"/>
            </p:cNvSpPr>
            <p:nvPr/>
          </p:nvSpPr>
          <p:spPr bwMode="auto">
            <a:xfrm>
              <a:off x="1914734" y="3557588"/>
              <a:ext cx="960438" cy="640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defTabSz="685800" eaLnBrk="0" fontAlgn="base" hangingPunct="0">
                <a:lnSpc>
                  <a:spcPct val="80000"/>
                </a:lnSpc>
                <a:spcBef>
                  <a:spcPct val="0"/>
                </a:spcBef>
                <a:spcAft>
                  <a:spcPct val="0"/>
                </a:spcAft>
                <a:defRPr/>
              </a:pPr>
              <a:r>
                <a:rPr lang="en-US" sz="1050">
                  <a:solidFill>
                    <a:srgbClr val="000000"/>
                  </a:solidFill>
                  <a:latin typeface="Arial" panose="020B0604020202020204" pitchFamily="34" charset="0"/>
                  <a:cs typeface="Arial" panose="020B0604020202020204" pitchFamily="34" charset="0"/>
                </a:rPr>
                <a:t>Bob’s </a:t>
              </a:r>
            </a:p>
            <a:p>
              <a:pPr algn="r" defTabSz="685800" eaLnBrk="0" fontAlgn="base" hangingPunct="0">
                <a:lnSpc>
                  <a:spcPct val="80000"/>
                </a:lnSpc>
                <a:spcBef>
                  <a:spcPct val="0"/>
                </a:spcBef>
                <a:spcAft>
                  <a:spcPct val="0"/>
                </a:spcAft>
                <a:defRPr/>
              </a:pPr>
              <a:r>
                <a:rPr lang="en-US" sz="1050">
                  <a:solidFill>
                    <a:srgbClr val="000000"/>
                  </a:solidFill>
                  <a:latin typeface="Arial" panose="020B0604020202020204" pitchFamily="34" charset="0"/>
                  <a:cs typeface="Arial" panose="020B0604020202020204" pitchFamily="34" charset="0"/>
                </a:rPr>
                <a:t>public</a:t>
              </a:r>
            </a:p>
            <a:p>
              <a:pPr algn="r" defTabSz="685800" eaLnBrk="0" fontAlgn="base" hangingPunct="0">
                <a:lnSpc>
                  <a:spcPct val="80000"/>
                </a:lnSpc>
                <a:spcBef>
                  <a:spcPct val="0"/>
                </a:spcBef>
                <a:spcAft>
                  <a:spcPct val="0"/>
                </a:spcAft>
                <a:defRPr/>
              </a:pPr>
              <a:r>
                <a:rPr lang="en-US" sz="1050">
                  <a:solidFill>
                    <a:srgbClr val="000000"/>
                  </a:solidFill>
                  <a:latin typeface="Arial" panose="020B0604020202020204" pitchFamily="34" charset="0"/>
                  <a:cs typeface="Arial" panose="020B0604020202020204" pitchFamily="34" charset="0"/>
                </a:rPr>
                <a:t>key </a:t>
              </a:r>
            </a:p>
          </p:txBody>
        </p:sp>
        <p:pic>
          <p:nvPicPr>
            <p:cNvPr id="197" name="Picture 17" descr="BS00768_[1]">
              <a:extLst>
                <a:ext uri="{FF2B5EF4-FFF2-40B4-BE49-F238E27FC236}">
                  <a16:creationId xmlns:a16="http://schemas.microsoft.com/office/drawing/2014/main" id="{53D412DD-734D-634A-BE12-66848A93B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2866129" y="3559038"/>
              <a:ext cx="458787"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98" name="Group 18">
              <a:extLst>
                <a:ext uri="{FF2B5EF4-FFF2-40B4-BE49-F238E27FC236}">
                  <a16:creationId xmlns:a16="http://schemas.microsoft.com/office/drawing/2014/main" id="{0B4DDFE1-EDF2-5B45-B8E0-30A2652C5E47}"/>
                </a:ext>
              </a:extLst>
            </p:cNvPr>
            <p:cNvGrpSpPr>
              <a:grpSpLocks/>
            </p:cNvGrpSpPr>
            <p:nvPr/>
          </p:nvGrpSpPr>
          <p:grpSpPr bwMode="auto">
            <a:xfrm>
              <a:off x="2758662" y="3765211"/>
              <a:ext cx="531813" cy="604838"/>
              <a:chOff x="2982" y="2073"/>
              <a:chExt cx="335" cy="381"/>
            </a:xfrm>
          </p:grpSpPr>
          <p:grpSp>
            <p:nvGrpSpPr>
              <p:cNvPr id="200" name="Group 19">
                <a:extLst>
                  <a:ext uri="{FF2B5EF4-FFF2-40B4-BE49-F238E27FC236}">
                    <a16:creationId xmlns:a16="http://schemas.microsoft.com/office/drawing/2014/main" id="{5383C6D8-058F-4A41-B601-80BE0F38EBA0}"/>
                  </a:ext>
                </a:extLst>
              </p:cNvPr>
              <p:cNvGrpSpPr>
                <a:grpSpLocks/>
              </p:cNvGrpSpPr>
              <p:nvPr/>
            </p:nvGrpSpPr>
            <p:grpSpPr bwMode="auto">
              <a:xfrm>
                <a:off x="2982" y="2144"/>
                <a:ext cx="335" cy="310"/>
                <a:chOff x="2982" y="2144"/>
                <a:chExt cx="335" cy="310"/>
              </a:xfrm>
            </p:grpSpPr>
            <p:sp>
              <p:nvSpPr>
                <p:cNvPr id="202" name="Text Box 20">
                  <a:extLst>
                    <a:ext uri="{FF2B5EF4-FFF2-40B4-BE49-F238E27FC236}">
                      <a16:creationId xmlns:a16="http://schemas.microsoft.com/office/drawing/2014/main" id="{8DDFD6D6-CFB2-A543-803B-E0D225340E8A}"/>
                    </a:ext>
                  </a:extLst>
                </p:cNvPr>
                <p:cNvSpPr txBox="1">
                  <a:spLocks noChangeArrowheads="1"/>
                </p:cNvSpPr>
                <p:nvPr/>
              </p:nvSpPr>
              <p:spPr bwMode="auto">
                <a:xfrm>
                  <a:off x="2982" y="2144"/>
                  <a:ext cx="292"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350">
                      <a:solidFill>
                        <a:srgbClr val="C00000"/>
                      </a:solidFill>
                      <a:latin typeface="Arial" panose="020B0604020202020204" pitchFamily="34" charset="0"/>
                      <a:cs typeface="Arial" panose="020B0604020202020204" pitchFamily="34" charset="0"/>
                    </a:rPr>
                    <a:t>K </a:t>
                  </a:r>
                </a:p>
              </p:txBody>
            </p:sp>
            <p:sp>
              <p:nvSpPr>
                <p:cNvPr id="203" name="Text Box 21">
                  <a:extLst>
                    <a:ext uri="{FF2B5EF4-FFF2-40B4-BE49-F238E27FC236}">
                      <a16:creationId xmlns:a16="http://schemas.microsoft.com/office/drawing/2014/main" id="{04FCED81-808C-4B40-8559-2FE4E66FE04A}"/>
                    </a:ext>
                  </a:extLst>
                </p:cNvPr>
                <p:cNvSpPr txBox="1">
                  <a:spLocks noChangeArrowheads="1"/>
                </p:cNvSpPr>
                <p:nvPr/>
              </p:nvSpPr>
              <p:spPr bwMode="auto">
                <a:xfrm>
                  <a:off x="3087" y="2241"/>
                  <a:ext cx="230"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050">
                      <a:solidFill>
                        <a:srgbClr val="C00000"/>
                      </a:solidFill>
                      <a:latin typeface="Arial" panose="020B0604020202020204" pitchFamily="34" charset="0"/>
                      <a:cs typeface="Arial" panose="020B0604020202020204" pitchFamily="34" charset="0"/>
                    </a:rPr>
                    <a:t>B</a:t>
                  </a:r>
                </a:p>
              </p:txBody>
            </p:sp>
          </p:grpSp>
          <p:sp>
            <p:nvSpPr>
              <p:cNvPr id="201" name="Text Box 22">
                <a:extLst>
                  <a:ext uri="{FF2B5EF4-FFF2-40B4-BE49-F238E27FC236}">
                    <a16:creationId xmlns:a16="http://schemas.microsoft.com/office/drawing/2014/main" id="{22667D2E-474F-C04F-9EF1-65999F53AB5F}"/>
                  </a:ext>
                </a:extLst>
              </p:cNvPr>
              <p:cNvSpPr txBox="1">
                <a:spLocks noChangeArrowheads="1"/>
              </p:cNvSpPr>
              <p:nvPr/>
            </p:nvSpPr>
            <p:spPr bwMode="auto">
              <a:xfrm>
                <a:off x="3091" y="2073"/>
                <a:ext cx="221"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050">
                    <a:solidFill>
                      <a:srgbClr val="C00000"/>
                    </a:solidFill>
                    <a:latin typeface="Arial" panose="020B0604020202020204" pitchFamily="34" charset="0"/>
                    <a:cs typeface="Arial" panose="020B0604020202020204" pitchFamily="34" charset="0"/>
                  </a:rPr>
                  <a:t>+</a:t>
                </a:r>
              </a:p>
            </p:txBody>
          </p:sp>
        </p:grpSp>
        <p:cxnSp>
          <p:nvCxnSpPr>
            <p:cNvPr id="199" name="Straight Arrow Connector 198">
              <a:extLst>
                <a:ext uri="{FF2B5EF4-FFF2-40B4-BE49-F238E27FC236}">
                  <a16:creationId xmlns:a16="http://schemas.microsoft.com/office/drawing/2014/main" id="{C58EDE71-07B3-4841-A2B5-5F1C258FE2F2}"/>
                </a:ext>
              </a:extLst>
            </p:cNvPr>
            <p:cNvCxnSpPr>
              <a:cxnSpLocks/>
            </p:cNvCxnSpPr>
            <p:nvPr/>
          </p:nvCxnSpPr>
          <p:spPr>
            <a:xfrm>
              <a:off x="2809461" y="3869635"/>
              <a:ext cx="5963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A75C74AE-98C7-C245-9222-8EB21BF49F29}"/>
              </a:ext>
            </a:extLst>
          </p:cNvPr>
          <p:cNvGrpSpPr/>
          <p:nvPr/>
        </p:nvGrpSpPr>
        <p:grpSpPr>
          <a:xfrm>
            <a:off x="6152323" y="4240444"/>
            <a:ext cx="1341782" cy="784830"/>
            <a:chOff x="10084905" y="1590261"/>
            <a:chExt cx="1789043" cy="1046439"/>
          </a:xfrm>
        </p:grpSpPr>
        <p:sp>
          <p:nvSpPr>
            <p:cNvPr id="205" name="TextBox 204">
              <a:extLst>
                <a:ext uri="{FF2B5EF4-FFF2-40B4-BE49-F238E27FC236}">
                  <a16:creationId xmlns:a16="http://schemas.microsoft.com/office/drawing/2014/main" id="{16C7D723-D7D8-E949-B946-5AC1C0648A21}"/>
                </a:ext>
              </a:extLst>
            </p:cNvPr>
            <p:cNvSpPr txBox="1"/>
            <p:nvPr/>
          </p:nvSpPr>
          <p:spPr>
            <a:xfrm>
              <a:off x="10707757" y="1590261"/>
              <a:ext cx="673689" cy="1046439"/>
            </a:xfrm>
            <a:prstGeom prst="rect">
              <a:avLst/>
            </a:prstGeom>
            <a:noFill/>
          </p:spPr>
          <p:txBody>
            <a:bodyPr wrap="none" rtlCol="0">
              <a:spAutoFit/>
            </a:bodyPr>
            <a:lstStyle/>
            <a:p>
              <a:pPr defTabSz="685800"/>
              <a:r>
                <a:rPr lang="en-US" sz="4500">
                  <a:solidFill>
                    <a:srgbClr val="C00000"/>
                  </a:solidFill>
                  <a:latin typeface="Arial" panose="020B0604020202020204" pitchFamily="34" charset="0"/>
                  <a:cs typeface="Arial" panose="020B0604020202020204" pitchFamily="34" charset="0"/>
                </a:rPr>
                <a:t>?</a:t>
              </a:r>
            </a:p>
          </p:txBody>
        </p:sp>
        <p:sp>
          <p:nvSpPr>
            <p:cNvPr id="206" name="TextBox 205">
              <a:extLst>
                <a:ext uri="{FF2B5EF4-FFF2-40B4-BE49-F238E27FC236}">
                  <a16:creationId xmlns:a16="http://schemas.microsoft.com/office/drawing/2014/main" id="{0BCCA618-927B-9C45-B38A-F3EA61772599}"/>
                </a:ext>
              </a:extLst>
            </p:cNvPr>
            <p:cNvSpPr txBox="1"/>
            <p:nvPr/>
          </p:nvSpPr>
          <p:spPr>
            <a:xfrm>
              <a:off x="10084905" y="1881807"/>
              <a:ext cx="1789043" cy="369332"/>
            </a:xfrm>
            <a:prstGeom prst="rect">
              <a:avLst/>
            </a:prstGeom>
            <a:noFill/>
          </p:spPr>
          <p:txBody>
            <a:bodyPr wrap="square" rtlCol="0">
              <a:spAutoFit/>
            </a:bodyPr>
            <a:lstStyle/>
            <a:p>
              <a:pPr algn="ctr" defTabSz="685800">
                <a:lnSpc>
                  <a:spcPct val="80000"/>
                </a:lnSpc>
              </a:pPr>
              <a:r>
                <a:rPr lang="en-US" sz="1500" i="1">
                  <a:solidFill>
                    <a:srgbClr val="0012A0"/>
                  </a:solidFill>
                  <a:latin typeface="Arial" panose="020B0604020202020204" pitchFamily="34" charset="0"/>
                  <a:cs typeface="Arial" panose="020B0604020202020204" pitchFamily="34" charset="0"/>
                </a:rPr>
                <a:t>equal</a:t>
              </a:r>
            </a:p>
          </p:txBody>
        </p:sp>
      </p:grpSp>
    </p:spTree>
    <p:extLst>
      <p:ext uri="{BB962C8B-B14F-4D97-AF65-F5344CB8AC3E}">
        <p14:creationId xmlns:p14="http://schemas.microsoft.com/office/powerpoint/2010/main" val="2861341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dissolve">
                                      <p:cBhvr>
                                        <p:cTn id="7"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5030A8C5-CE80-45AC-B04A-3FC50A7D1C9B}"/>
              </a:ext>
            </a:extLst>
          </p:cNvPr>
          <p:cNvPicPr>
            <a:picLocks noChangeAspect="1"/>
          </p:cNvPicPr>
          <p:nvPr/>
        </p:nvPicPr>
        <p:blipFill>
          <a:blip r:embed="rId3">
            <a:alphaModFix amt="25000"/>
          </a:blip>
          <a:stretch>
            <a:fillRect/>
          </a:stretch>
        </p:blipFill>
        <p:spPr>
          <a:xfrm>
            <a:off x="7978367" y="940672"/>
            <a:ext cx="952384" cy="468735"/>
          </a:xfrm>
          <a:prstGeom prst="rect">
            <a:avLst/>
          </a:prstGeom>
        </p:spPr>
      </p:pic>
      <p:pic>
        <p:nvPicPr>
          <p:cNvPr id="59" name="Picture 58">
            <a:extLst>
              <a:ext uri="{FF2B5EF4-FFF2-40B4-BE49-F238E27FC236}">
                <a16:creationId xmlns:a16="http://schemas.microsoft.com/office/drawing/2014/main" id="{E18C5482-B659-4F0D-A10F-15D2B1E339EC}"/>
              </a:ext>
            </a:extLst>
          </p:cNvPr>
          <p:cNvPicPr>
            <a:picLocks noChangeAspect="1"/>
          </p:cNvPicPr>
          <p:nvPr/>
        </p:nvPicPr>
        <p:blipFill>
          <a:blip r:embed="rId4"/>
          <a:stretch>
            <a:fillRect/>
          </a:stretch>
        </p:blipFill>
        <p:spPr>
          <a:xfrm>
            <a:off x="6828475" y="3981945"/>
            <a:ext cx="2299785" cy="1127900"/>
          </a:xfrm>
          <a:prstGeom prst="rect">
            <a:avLst/>
          </a:prstGeom>
        </p:spPr>
      </p:pic>
      <p:pic>
        <p:nvPicPr>
          <p:cNvPr id="60" name="Picture 59">
            <a:extLst>
              <a:ext uri="{FF2B5EF4-FFF2-40B4-BE49-F238E27FC236}">
                <a16:creationId xmlns:a16="http://schemas.microsoft.com/office/drawing/2014/main" id="{F60ADCA1-4A1A-4937-B362-33E2136EB7E4}"/>
              </a:ext>
            </a:extLst>
          </p:cNvPr>
          <p:cNvPicPr>
            <a:picLocks noChangeAspect="1"/>
          </p:cNvPicPr>
          <p:nvPr/>
        </p:nvPicPr>
        <p:blipFill>
          <a:blip r:embed="rId3"/>
          <a:stretch>
            <a:fillRect/>
          </a:stretch>
        </p:blipFill>
        <p:spPr>
          <a:xfrm>
            <a:off x="6110681" y="3981945"/>
            <a:ext cx="1404377" cy="691193"/>
          </a:xfrm>
          <a:prstGeom prst="rect">
            <a:avLst/>
          </a:prstGeom>
        </p:spPr>
      </p:pic>
      <p:pic>
        <p:nvPicPr>
          <p:cNvPr id="61" name="Picture 60">
            <a:extLst>
              <a:ext uri="{FF2B5EF4-FFF2-40B4-BE49-F238E27FC236}">
                <a16:creationId xmlns:a16="http://schemas.microsoft.com/office/drawing/2014/main" id="{4FA77F11-4900-43B6-9B8E-7924F1A41DF5}"/>
              </a:ext>
            </a:extLst>
          </p:cNvPr>
          <p:cNvPicPr>
            <a:picLocks noChangeAspect="1"/>
          </p:cNvPicPr>
          <p:nvPr/>
        </p:nvPicPr>
        <p:blipFill>
          <a:blip r:embed="rId4"/>
          <a:stretch>
            <a:fillRect/>
          </a:stretch>
        </p:blipFill>
        <p:spPr>
          <a:xfrm>
            <a:off x="182696" y="3159137"/>
            <a:ext cx="3416370" cy="1675515"/>
          </a:xfrm>
          <a:prstGeom prst="rect">
            <a:avLst/>
          </a:prstGeom>
        </p:spPr>
      </p:pic>
      <p:pic>
        <p:nvPicPr>
          <p:cNvPr id="62" name="Picture 61">
            <a:extLst>
              <a:ext uri="{FF2B5EF4-FFF2-40B4-BE49-F238E27FC236}">
                <a16:creationId xmlns:a16="http://schemas.microsoft.com/office/drawing/2014/main" id="{B2E402DF-B084-46F0-B561-495A142AED41}"/>
              </a:ext>
            </a:extLst>
          </p:cNvPr>
          <p:cNvPicPr>
            <a:picLocks noChangeAspect="1"/>
          </p:cNvPicPr>
          <p:nvPr/>
        </p:nvPicPr>
        <p:blipFill>
          <a:blip r:embed="rId3">
            <a:alphaModFix amt="25000"/>
          </a:blip>
          <a:stretch>
            <a:fillRect/>
          </a:stretch>
        </p:blipFill>
        <p:spPr>
          <a:xfrm>
            <a:off x="2555237" y="4431678"/>
            <a:ext cx="827753" cy="407395"/>
          </a:xfrm>
          <a:prstGeom prst="rect">
            <a:avLst/>
          </a:prstGeom>
        </p:spPr>
      </p:pic>
      <p:sp>
        <p:nvSpPr>
          <p:cNvPr id="3" name="Title 2">
            <a:extLst>
              <a:ext uri="{FF2B5EF4-FFF2-40B4-BE49-F238E27FC236}">
                <a16:creationId xmlns:a16="http://schemas.microsoft.com/office/drawing/2014/main" id="{C9D1ABDF-C1C6-46A1-9E9E-1217621009E1}"/>
              </a:ext>
            </a:extLst>
          </p:cNvPr>
          <p:cNvSpPr>
            <a:spLocks noGrp="1"/>
          </p:cNvSpPr>
          <p:nvPr>
            <p:ph type="title"/>
          </p:nvPr>
        </p:nvSpPr>
        <p:spPr/>
        <p:txBody>
          <a:bodyPr/>
          <a:lstStyle/>
          <a:p>
            <a:r>
              <a:rPr lang="en-US"/>
              <a:t>Oferte de Cloud Computing</a:t>
            </a:r>
          </a:p>
        </p:txBody>
      </p:sp>
      <p:sp>
        <p:nvSpPr>
          <p:cNvPr id="5" name="Parallelogram 4">
            <a:extLst>
              <a:ext uri="{FF2B5EF4-FFF2-40B4-BE49-F238E27FC236}">
                <a16:creationId xmlns:a16="http://schemas.microsoft.com/office/drawing/2014/main" id="{B97A0F14-795B-4B2B-B046-D77A7ACB3064}"/>
              </a:ext>
            </a:extLst>
          </p:cNvPr>
          <p:cNvSpPr/>
          <p:nvPr/>
        </p:nvSpPr>
        <p:spPr>
          <a:xfrm>
            <a:off x="1172136" y="1773497"/>
            <a:ext cx="2609353" cy="859793"/>
          </a:xfrm>
          <a:prstGeom prst="parallelogram">
            <a:avLst>
              <a:gd name="adj" fmla="val 56186"/>
            </a:avLst>
          </a:prstGeom>
          <a:solidFill>
            <a:schemeClr val="accent1"/>
          </a:solidFill>
          <a:ln w="762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6640" tIns="58103" rIns="526641" bIns="58103" numCol="1" spcCol="1270" anchor="ctr" anchorCtr="0">
            <a:noAutofit/>
          </a:bodyPr>
          <a:lstStyle/>
          <a:p>
            <a:pPr algn="ctr" defTabSz="2033588">
              <a:lnSpc>
                <a:spcPct val="90000"/>
              </a:lnSpc>
              <a:spcBef>
                <a:spcPct val="0"/>
              </a:spcBef>
              <a:spcAft>
                <a:spcPct val="35000"/>
              </a:spcAft>
            </a:pPr>
            <a:endParaRPr lang="en-US" sz="1350" b="1"/>
          </a:p>
        </p:txBody>
      </p:sp>
      <p:sp>
        <p:nvSpPr>
          <p:cNvPr id="6" name="Parallelogram 5">
            <a:extLst>
              <a:ext uri="{FF2B5EF4-FFF2-40B4-BE49-F238E27FC236}">
                <a16:creationId xmlns:a16="http://schemas.microsoft.com/office/drawing/2014/main" id="{CB3876EA-9398-47D9-97C4-8C81693254B4}"/>
              </a:ext>
            </a:extLst>
          </p:cNvPr>
          <p:cNvSpPr/>
          <p:nvPr/>
        </p:nvSpPr>
        <p:spPr>
          <a:xfrm>
            <a:off x="635368" y="2620299"/>
            <a:ext cx="2710993" cy="859793"/>
          </a:xfrm>
          <a:prstGeom prst="parallelogram">
            <a:avLst>
              <a:gd name="adj" fmla="val 62582"/>
            </a:avLst>
          </a:prstGeom>
          <a:solidFill>
            <a:schemeClr val="accent3"/>
          </a:solidFill>
          <a:ln w="762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2364" tIns="40005" rIns="352364" bIns="40006" numCol="1" spcCol="1270" anchor="ctr" anchorCtr="0">
            <a:noAutofit/>
          </a:bodyPr>
          <a:lstStyle/>
          <a:p>
            <a:pPr algn="ctr" defTabSz="1400175">
              <a:lnSpc>
                <a:spcPct val="90000"/>
              </a:lnSpc>
              <a:spcBef>
                <a:spcPct val="0"/>
              </a:spcBef>
              <a:spcAft>
                <a:spcPct val="35000"/>
              </a:spcAft>
            </a:pPr>
            <a:endParaRPr lang="en-US" sz="1350" b="1"/>
          </a:p>
        </p:txBody>
      </p:sp>
      <p:sp>
        <p:nvSpPr>
          <p:cNvPr id="7" name="Parallelogram 6">
            <a:extLst>
              <a:ext uri="{FF2B5EF4-FFF2-40B4-BE49-F238E27FC236}">
                <a16:creationId xmlns:a16="http://schemas.microsoft.com/office/drawing/2014/main" id="{82C8187B-B881-44DE-AA50-3736233BDDC0}"/>
              </a:ext>
            </a:extLst>
          </p:cNvPr>
          <p:cNvSpPr/>
          <p:nvPr/>
        </p:nvSpPr>
        <p:spPr>
          <a:xfrm>
            <a:off x="233061" y="3497316"/>
            <a:ext cx="2576403" cy="859793"/>
          </a:xfrm>
          <a:prstGeom prst="parallelogram">
            <a:avLst>
              <a:gd name="adj" fmla="val 56985"/>
            </a:avLst>
          </a:prstGeom>
          <a:solidFill>
            <a:schemeClr val="accent5"/>
          </a:solidFill>
          <a:ln w="762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81" tIns="30480" rIns="30480" bIns="30481" numCol="1" spcCol="1270" anchor="ctr" anchorCtr="0">
            <a:noAutofit/>
          </a:bodyPr>
          <a:lstStyle/>
          <a:p>
            <a:pPr algn="ctr" defTabSz="1066800">
              <a:lnSpc>
                <a:spcPct val="90000"/>
              </a:lnSpc>
              <a:spcBef>
                <a:spcPct val="0"/>
              </a:spcBef>
              <a:spcAft>
                <a:spcPct val="35000"/>
              </a:spcAft>
            </a:pPr>
            <a:endParaRPr lang="en-US" sz="2400"/>
          </a:p>
        </p:txBody>
      </p:sp>
      <p:grpSp>
        <p:nvGrpSpPr>
          <p:cNvPr id="8" name="Group 7">
            <a:extLst>
              <a:ext uri="{FF2B5EF4-FFF2-40B4-BE49-F238E27FC236}">
                <a16:creationId xmlns:a16="http://schemas.microsoft.com/office/drawing/2014/main" id="{165F1B22-E8CF-4CCD-9445-5A68406974CA}"/>
              </a:ext>
            </a:extLst>
          </p:cNvPr>
          <p:cNvGrpSpPr/>
          <p:nvPr/>
        </p:nvGrpSpPr>
        <p:grpSpPr>
          <a:xfrm>
            <a:off x="6512773" y="1800766"/>
            <a:ext cx="2172440" cy="842639"/>
            <a:chOff x="8406041" y="2353782"/>
            <a:chExt cx="2896587" cy="1123518"/>
          </a:xfrm>
        </p:grpSpPr>
        <p:sp>
          <p:nvSpPr>
            <p:cNvPr id="9" name="Freeform: Shape 8">
              <a:extLst>
                <a:ext uri="{FF2B5EF4-FFF2-40B4-BE49-F238E27FC236}">
                  <a16:creationId xmlns:a16="http://schemas.microsoft.com/office/drawing/2014/main" id="{4DB8553A-20A4-4C39-A4ED-B76BA5805D87}"/>
                </a:ext>
              </a:extLst>
            </p:cNvPr>
            <p:cNvSpPr/>
            <p:nvPr/>
          </p:nvSpPr>
          <p:spPr>
            <a:xfrm>
              <a:off x="8406041" y="2421772"/>
              <a:ext cx="2862391" cy="1014034"/>
            </a:xfrm>
            <a:custGeom>
              <a:avLst/>
              <a:gdLst>
                <a:gd name="connsiteX0" fmla="*/ 593818 w 2862391"/>
                <a:gd name="connsiteY0" fmla="*/ 0 h 1014034"/>
                <a:gd name="connsiteX1" fmla="*/ 2862391 w 2862391"/>
                <a:gd name="connsiteY1" fmla="*/ 0 h 1014034"/>
                <a:gd name="connsiteX2" fmla="*/ 2862391 w 2862391"/>
                <a:gd name="connsiteY2" fmla="*/ 1014034 h 1014034"/>
                <a:gd name="connsiteX3" fmla="*/ 0 w 2862391"/>
                <a:gd name="connsiteY3" fmla="*/ 1014034 h 1014034"/>
                <a:gd name="connsiteX4" fmla="*/ 457925 w 2862391"/>
                <a:gd name="connsiteY4" fmla="*/ 232712 h 1014034"/>
                <a:gd name="connsiteX5" fmla="*/ 457427 w 2862391"/>
                <a:gd name="connsiteY5" fmla="*/ 232712 h 101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391" h="1014034">
                  <a:moveTo>
                    <a:pt x="593818" y="0"/>
                  </a:moveTo>
                  <a:lnTo>
                    <a:pt x="2862391" y="0"/>
                  </a:lnTo>
                  <a:lnTo>
                    <a:pt x="2862391" y="1014034"/>
                  </a:lnTo>
                  <a:lnTo>
                    <a:pt x="0" y="1014034"/>
                  </a:lnTo>
                  <a:lnTo>
                    <a:pt x="457925" y="232712"/>
                  </a:lnTo>
                  <a:lnTo>
                    <a:pt x="457427" y="232712"/>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Freeform: Shape 9">
              <a:extLst>
                <a:ext uri="{FF2B5EF4-FFF2-40B4-BE49-F238E27FC236}">
                  <a16:creationId xmlns:a16="http://schemas.microsoft.com/office/drawing/2014/main" id="{7BD6A89E-81B8-4808-9DCB-1C2191FADD39}"/>
                </a:ext>
              </a:extLst>
            </p:cNvPr>
            <p:cNvSpPr/>
            <p:nvPr/>
          </p:nvSpPr>
          <p:spPr>
            <a:xfrm>
              <a:off x="8847738" y="2353782"/>
              <a:ext cx="2432304" cy="329184"/>
            </a:xfrm>
            <a:custGeom>
              <a:avLst/>
              <a:gdLst>
                <a:gd name="connsiteX0" fmla="*/ 2145262 w 2414343"/>
                <a:gd name="connsiteY0" fmla="*/ 0 h 320554"/>
                <a:gd name="connsiteX1" fmla="*/ 2414343 w 2414343"/>
                <a:gd name="connsiteY1" fmla="*/ 0 h 320554"/>
                <a:gd name="connsiteX2" fmla="*/ 2414343 w 2414343"/>
                <a:gd name="connsiteY2" fmla="*/ 320040 h 320554"/>
                <a:gd name="connsiteX3" fmla="*/ 2219578 w 2414343"/>
                <a:gd name="connsiteY3" fmla="*/ 320040 h 320554"/>
                <a:gd name="connsiteX4" fmla="*/ 2219289 w 2414343"/>
                <a:gd name="connsiteY4" fmla="*/ 320554 h 320554"/>
                <a:gd name="connsiteX5" fmla="*/ 0 w 2414343"/>
                <a:gd name="connsiteY5" fmla="*/ 320554 h 320554"/>
                <a:gd name="connsiteX6" fmla="*/ 180195 w 2414343"/>
                <a:gd name="connsiteY6" fmla="*/ 514 h 320554"/>
                <a:gd name="connsiteX7" fmla="*/ 2145262 w 2414343"/>
                <a:gd name="connsiteY7" fmla="*/ 514 h 32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4343" h="320554">
                  <a:moveTo>
                    <a:pt x="2145262" y="0"/>
                  </a:moveTo>
                  <a:lnTo>
                    <a:pt x="2414343" y="0"/>
                  </a:lnTo>
                  <a:lnTo>
                    <a:pt x="2414343" y="320040"/>
                  </a:lnTo>
                  <a:lnTo>
                    <a:pt x="2219578" y="320040"/>
                  </a:lnTo>
                  <a:lnTo>
                    <a:pt x="2219289" y="320554"/>
                  </a:lnTo>
                  <a:lnTo>
                    <a:pt x="0" y="320554"/>
                  </a:lnTo>
                  <a:lnTo>
                    <a:pt x="180195" y="514"/>
                  </a:lnTo>
                  <a:lnTo>
                    <a:pt x="2145262" y="5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 </a:t>
              </a:r>
            </a:p>
          </p:txBody>
        </p:sp>
        <p:sp>
          <p:nvSpPr>
            <p:cNvPr id="11" name="TextBox 10">
              <a:extLst>
                <a:ext uri="{FF2B5EF4-FFF2-40B4-BE49-F238E27FC236}">
                  <a16:creationId xmlns:a16="http://schemas.microsoft.com/office/drawing/2014/main" id="{321D86D1-DE2F-45F0-A7BC-025FFC3AF869}"/>
                </a:ext>
              </a:extLst>
            </p:cNvPr>
            <p:cNvSpPr txBox="1"/>
            <p:nvPr/>
          </p:nvSpPr>
          <p:spPr>
            <a:xfrm>
              <a:off x="9638518" y="2365057"/>
              <a:ext cx="975053" cy="338554"/>
            </a:xfrm>
            <a:prstGeom prst="rect">
              <a:avLst/>
            </a:prstGeom>
            <a:noFill/>
          </p:spPr>
          <p:txBody>
            <a:bodyPr wrap="none" rtlCol="0">
              <a:spAutoFit/>
            </a:bodyPr>
            <a:lstStyle/>
            <a:p>
              <a:r>
                <a:rPr lang="en-US" sz="1050" b="1">
                  <a:solidFill>
                    <a:schemeClr val="bg1"/>
                  </a:solidFill>
                </a:rPr>
                <a:t>Exemple</a:t>
              </a:r>
            </a:p>
          </p:txBody>
        </p:sp>
        <p:sp>
          <p:nvSpPr>
            <p:cNvPr id="12" name="TextBox 11">
              <a:extLst>
                <a:ext uri="{FF2B5EF4-FFF2-40B4-BE49-F238E27FC236}">
                  <a16:creationId xmlns:a16="http://schemas.microsoft.com/office/drawing/2014/main" id="{BF2DBE58-A8D7-4060-86E0-9C3CACCD0727}"/>
                </a:ext>
              </a:extLst>
            </p:cNvPr>
            <p:cNvSpPr txBox="1"/>
            <p:nvPr/>
          </p:nvSpPr>
          <p:spPr>
            <a:xfrm>
              <a:off x="8903142" y="2677081"/>
              <a:ext cx="2399486" cy="800219"/>
            </a:xfrm>
            <a:prstGeom prst="rect">
              <a:avLst/>
            </a:prstGeom>
            <a:noFill/>
          </p:spPr>
          <p:txBody>
            <a:bodyPr wrap="square" rtlCol="0">
              <a:spAutoFit/>
            </a:bodyPr>
            <a:lstStyle/>
            <a:p>
              <a:r>
                <a:rPr lang="en-US" sz="825"/>
                <a:t>SalesForce.com</a:t>
              </a:r>
            </a:p>
            <a:p>
              <a:r>
                <a:rPr lang="en-US" sz="825"/>
                <a:t>Gmail, Google Search</a:t>
              </a:r>
            </a:p>
            <a:p>
              <a:r>
                <a:rPr lang="en-US" sz="825"/>
                <a:t>Office 365, Uber/Taxi</a:t>
              </a:r>
            </a:p>
            <a:p>
              <a:endParaRPr lang="en-US" sz="825"/>
            </a:p>
          </p:txBody>
        </p:sp>
      </p:grpSp>
      <p:grpSp>
        <p:nvGrpSpPr>
          <p:cNvPr id="13" name="Group 12">
            <a:extLst>
              <a:ext uri="{FF2B5EF4-FFF2-40B4-BE49-F238E27FC236}">
                <a16:creationId xmlns:a16="http://schemas.microsoft.com/office/drawing/2014/main" id="{8BE845C5-76CF-46C9-A1C2-F77E44CA3FCA}"/>
              </a:ext>
            </a:extLst>
          </p:cNvPr>
          <p:cNvGrpSpPr/>
          <p:nvPr/>
        </p:nvGrpSpPr>
        <p:grpSpPr>
          <a:xfrm>
            <a:off x="6037657" y="2655092"/>
            <a:ext cx="2190806" cy="842639"/>
            <a:chOff x="7772554" y="3492882"/>
            <a:chExt cx="2921074" cy="1123518"/>
          </a:xfrm>
        </p:grpSpPr>
        <p:sp>
          <p:nvSpPr>
            <p:cNvPr id="14" name="Freeform: Shape 13">
              <a:extLst>
                <a:ext uri="{FF2B5EF4-FFF2-40B4-BE49-F238E27FC236}">
                  <a16:creationId xmlns:a16="http://schemas.microsoft.com/office/drawing/2014/main" id="{CC55623F-6D29-4EBD-9BA4-DD14B2061F45}"/>
                </a:ext>
              </a:extLst>
            </p:cNvPr>
            <p:cNvSpPr/>
            <p:nvPr/>
          </p:nvSpPr>
          <p:spPr>
            <a:xfrm>
              <a:off x="7772554" y="3560872"/>
              <a:ext cx="2862391" cy="1014034"/>
            </a:xfrm>
            <a:custGeom>
              <a:avLst/>
              <a:gdLst>
                <a:gd name="connsiteX0" fmla="*/ 593818 w 2862391"/>
                <a:gd name="connsiteY0" fmla="*/ 0 h 1014034"/>
                <a:gd name="connsiteX1" fmla="*/ 2862391 w 2862391"/>
                <a:gd name="connsiteY1" fmla="*/ 0 h 1014034"/>
                <a:gd name="connsiteX2" fmla="*/ 2862391 w 2862391"/>
                <a:gd name="connsiteY2" fmla="*/ 1014034 h 1014034"/>
                <a:gd name="connsiteX3" fmla="*/ 0 w 2862391"/>
                <a:gd name="connsiteY3" fmla="*/ 1014034 h 1014034"/>
                <a:gd name="connsiteX4" fmla="*/ 457925 w 2862391"/>
                <a:gd name="connsiteY4" fmla="*/ 232712 h 1014034"/>
                <a:gd name="connsiteX5" fmla="*/ 457427 w 2862391"/>
                <a:gd name="connsiteY5" fmla="*/ 232712 h 101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391" h="1014034">
                  <a:moveTo>
                    <a:pt x="593818" y="0"/>
                  </a:moveTo>
                  <a:lnTo>
                    <a:pt x="2862391" y="0"/>
                  </a:lnTo>
                  <a:lnTo>
                    <a:pt x="2862391" y="1014034"/>
                  </a:lnTo>
                  <a:lnTo>
                    <a:pt x="0" y="1014034"/>
                  </a:lnTo>
                  <a:lnTo>
                    <a:pt x="457925" y="232712"/>
                  </a:lnTo>
                  <a:lnTo>
                    <a:pt x="457427" y="232712"/>
                  </a:lnTo>
                  <a:close/>
                </a:path>
              </a:pathLst>
            </a:cu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Freeform: Shape 14">
              <a:extLst>
                <a:ext uri="{FF2B5EF4-FFF2-40B4-BE49-F238E27FC236}">
                  <a16:creationId xmlns:a16="http://schemas.microsoft.com/office/drawing/2014/main" id="{CEEC6620-17E4-45E6-866E-05149478ED47}"/>
                </a:ext>
              </a:extLst>
            </p:cNvPr>
            <p:cNvSpPr/>
            <p:nvPr/>
          </p:nvSpPr>
          <p:spPr>
            <a:xfrm>
              <a:off x="8214251" y="3492882"/>
              <a:ext cx="2432304" cy="329184"/>
            </a:xfrm>
            <a:custGeom>
              <a:avLst/>
              <a:gdLst>
                <a:gd name="connsiteX0" fmla="*/ 2145262 w 2414343"/>
                <a:gd name="connsiteY0" fmla="*/ 0 h 320554"/>
                <a:gd name="connsiteX1" fmla="*/ 2414343 w 2414343"/>
                <a:gd name="connsiteY1" fmla="*/ 0 h 320554"/>
                <a:gd name="connsiteX2" fmla="*/ 2414343 w 2414343"/>
                <a:gd name="connsiteY2" fmla="*/ 320040 h 320554"/>
                <a:gd name="connsiteX3" fmla="*/ 2219578 w 2414343"/>
                <a:gd name="connsiteY3" fmla="*/ 320040 h 320554"/>
                <a:gd name="connsiteX4" fmla="*/ 2219289 w 2414343"/>
                <a:gd name="connsiteY4" fmla="*/ 320554 h 320554"/>
                <a:gd name="connsiteX5" fmla="*/ 0 w 2414343"/>
                <a:gd name="connsiteY5" fmla="*/ 320554 h 320554"/>
                <a:gd name="connsiteX6" fmla="*/ 180195 w 2414343"/>
                <a:gd name="connsiteY6" fmla="*/ 514 h 320554"/>
                <a:gd name="connsiteX7" fmla="*/ 2145262 w 2414343"/>
                <a:gd name="connsiteY7" fmla="*/ 514 h 32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4343" h="320554">
                  <a:moveTo>
                    <a:pt x="2145262" y="0"/>
                  </a:moveTo>
                  <a:lnTo>
                    <a:pt x="2414343" y="0"/>
                  </a:lnTo>
                  <a:lnTo>
                    <a:pt x="2414343" y="320040"/>
                  </a:lnTo>
                  <a:lnTo>
                    <a:pt x="2219578" y="320040"/>
                  </a:lnTo>
                  <a:lnTo>
                    <a:pt x="2219289" y="320554"/>
                  </a:lnTo>
                  <a:lnTo>
                    <a:pt x="0" y="320554"/>
                  </a:lnTo>
                  <a:lnTo>
                    <a:pt x="180195" y="514"/>
                  </a:lnTo>
                  <a:lnTo>
                    <a:pt x="2145262" y="51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 </a:t>
              </a:r>
            </a:p>
          </p:txBody>
        </p:sp>
        <p:sp>
          <p:nvSpPr>
            <p:cNvPr id="16" name="TextBox 15">
              <a:extLst>
                <a:ext uri="{FF2B5EF4-FFF2-40B4-BE49-F238E27FC236}">
                  <a16:creationId xmlns:a16="http://schemas.microsoft.com/office/drawing/2014/main" id="{1E05F87A-DEAE-4E0A-B3D1-DEB4EB06EF4D}"/>
                </a:ext>
              </a:extLst>
            </p:cNvPr>
            <p:cNvSpPr txBox="1"/>
            <p:nvPr/>
          </p:nvSpPr>
          <p:spPr>
            <a:xfrm>
              <a:off x="9005032" y="3504157"/>
              <a:ext cx="975053" cy="338554"/>
            </a:xfrm>
            <a:prstGeom prst="rect">
              <a:avLst/>
            </a:prstGeom>
            <a:noFill/>
          </p:spPr>
          <p:txBody>
            <a:bodyPr wrap="none" rtlCol="0">
              <a:spAutoFit/>
            </a:bodyPr>
            <a:lstStyle/>
            <a:p>
              <a:r>
                <a:rPr lang="en-US" sz="1050" b="1">
                  <a:solidFill>
                    <a:schemeClr val="tx2"/>
                  </a:solidFill>
                </a:rPr>
                <a:t>Exemple</a:t>
              </a:r>
            </a:p>
          </p:txBody>
        </p:sp>
        <p:sp>
          <p:nvSpPr>
            <p:cNvPr id="17" name="TextBox 16">
              <a:extLst>
                <a:ext uri="{FF2B5EF4-FFF2-40B4-BE49-F238E27FC236}">
                  <a16:creationId xmlns:a16="http://schemas.microsoft.com/office/drawing/2014/main" id="{37ED4B37-3B1E-45A2-B670-D46695D421C3}"/>
                </a:ext>
              </a:extLst>
            </p:cNvPr>
            <p:cNvSpPr txBox="1"/>
            <p:nvPr/>
          </p:nvSpPr>
          <p:spPr>
            <a:xfrm>
              <a:off x="8272105" y="3816181"/>
              <a:ext cx="2421523" cy="800219"/>
            </a:xfrm>
            <a:prstGeom prst="rect">
              <a:avLst/>
            </a:prstGeom>
            <a:noFill/>
          </p:spPr>
          <p:txBody>
            <a:bodyPr wrap="square" rtlCol="0">
              <a:spAutoFit/>
            </a:bodyPr>
            <a:lstStyle/>
            <a:p>
              <a:r>
                <a:rPr lang="en-US" sz="825"/>
                <a:t>Microsoft Azure,</a:t>
              </a:r>
            </a:p>
            <a:p>
              <a:r>
                <a:rPr lang="en-US" sz="825"/>
                <a:t>Google AppEngine</a:t>
              </a:r>
            </a:p>
            <a:p>
              <a:r>
                <a:rPr lang="en-US" sz="825"/>
                <a:t>Alibaba Cloud MaxCompute, AWS Elastic Beanstalk</a:t>
              </a:r>
            </a:p>
          </p:txBody>
        </p:sp>
      </p:grpSp>
      <p:grpSp>
        <p:nvGrpSpPr>
          <p:cNvPr id="18" name="Group 17">
            <a:extLst>
              <a:ext uri="{FF2B5EF4-FFF2-40B4-BE49-F238E27FC236}">
                <a16:creationId xmlns:a16="http://schemas.microsoft.com/office/drawing/2014/main" id="{6AEF4374-86A9-439A-B5AE-3971B9CE8B8B}"/>
              </a:ext>
            </a:extLst>
          </p:cNvPr>
          <p:cNvGrpSpPr/>
          <p:nvPr/>
        </p:nvGrpSpPr>
        <p:grpSpPr>
          <a:xfrm>
            <a:off x="5547502" y="3514470"/>
            <a:ext cx="2190806" cy="842639"/>
            <a:chOff x="7119013" y="4638719"/>
            <a:chExt cx="2921074" cy="1123518"/>
          </a:xfrm>
        </p:grpSpPr>
        <p:sp>
          <p:nvSpPr>
            <p:cNvPr id="19" name="Freeform: Shape 18">
              <a:extLst>
                <a:ext uri="{FF2B5EF4-FFF2-40B4-BE49-F238E27FC236}">
                  <a16:creationId xmlns:a16="http://schemas.microsoft.com/office/drawing/2014/main" id="{69D16BDE-0FF2-4997-934E-DEFCA11EEEBB}"/>
                </a:ext>
              </a:extLst>
            </p:cNvPr>
            <p:cNvSpPr/>
            <p:nvPr/>
          </p:nvSpPr>
          <p:spPr>
            <a:xfrm>
              <a:off x="7119013" y="4706709"/>
              <a:ext cx="2862391" cy="1014034"/>
            </a:xfrm>
            <a:custGeom>
              <a:avLst/>
              <a:gdLst>
                <a:gd name="connsiteX0" fmla="*/ 593818 w 2862391"/>
                <a:gd name="connsiteY0" fmla="*/ 0 h 1014034"/>
                <a:gd name="connsiteX1" fmla="*/ 2862391 w 2862391"/>
                <a:gd name="connsiteY1" fmla="*/ 0 h 1014034"/>
                <a:gd name="connsiteX2" fmla="*/ 2862391 w 2862391"/>
                <a:gd name="connsiteY2" fmla="*/ 1014034 h 1014034"/>
                <a:gd name="connsiteX3" fmla="*/ 0 w 2862391"/>
                <a:gd name="connsiteY3" fmla="*/ 1014034 h 1014034"/>
                <a:gd name="connsiteX4" fmla="*/ 457925 w 2862391"/>
                <a:gd name="connsiteY4" fmla="*/ 232712 h 1014034"/>
                <a:gd name="connsiteX5" fmla="*/ 457427 w 2862391"/>
                <a:gd name="connsiteY5" fmla="*/ 232712 h 101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391" h="1014034">
                  <a:moveTo>
                    <a:pt x="593818" y="0"/>
                  </a:moveTo>
                  <a:lnTo>
                    <a:pt x="2862391" y="0"/>
                  </a:lnTo>
                  <a:lnTo>
                    <a:pt x="2862391" y="1014034"/>
                  </a:lnTo>
                  <a:lnTo>
                    <a:pt x="0" y="1014034"/>
                  </a:lnTo>
                  <a:lnTo>
                    <a:pt x="457925" y="232712"/>
                  </a:lnTo>
                  <a:lnTo>
                    <a:pt x="457427" y="232712"/>
                  </a:lnTo>
                  <a:close/>
                </a:path>
              </a:pathLst>
            </a:cu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 name="Freeform: Shape 19">
              <a:extLst>
                <a:ext uri="{FF2B5EF4-FFF2-40B4-BE49-F238E27FC236}">
                  <a16:creationId xmlns:a16="http://schemas.microsoft.com/office/drawing/2014/main" id="{98067C20-DD65-42BF-8108-08FB619F056A}"/>
                </a:ext>
              </a:extLst>
            </p:cNvPr>
            <p:cNvSpPr/>
            <p:nvPr/>
          </p:nvSpPr>
          <p:spPr>
            <a:xfrm>
              <a:off x="7560710" y="4638719"/>
              <a:ext cx="2432304" cy="329184"/>
            </a:xfrm>
            <a:custGeom>
              <a:avLst/>
              <a:gdLst>
                <a:gd name="connsiteX0" fmla="*/ 2145262 w 2414343"/>
                <a:gd name="connsiteY0" fmla="*/ 0 h 320554"/>
                <a:gd name="connsiteX1" fmla="*/ 2414343 w 2414343"/>
                <a:gd name="connsiteY1" fmla="*/ 0 h 320554"/>
                <a:gd name="connsiteX2" fmla="*/ 2414343 w 2414343"/>
                <a:gd name="connsiteY2" fmla="*/ 320040 h 320554"/>
                <a:gd name="connsiteX3" fmla="*/ 2219578 w 2414343"/>
                <a:gd name="connsiteY3" fmla="*/ 320040 h 320554"/>
                <a:gd name="connsiteX4" fmla="*/ 2219289 w 2414343"/>
                <a:gd name="connsiteY4" fmla="*/ 320554 h 320554"/>
                <a:gd name="connsiteX5" fmla="*/ 0 w 2414343"/>
                <a:gd name="connsiteY5" fmla="*/ 320554 h 320554"/>
                <a:gd name="connsiteX6" fmla="*/ 180195 w 2414343"/>
                <a:gd name="connsiteY6" fmla="*/ 514 h 320554"/>
                <a:gd name="connsiteX7" fmla="*/ 2145262 w 2414343"/>
                <a:gd name="connsiteY7" fmla="*/ 514 h 32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4343" h="320554">
                  <a:moveTo>
                    <a:pt x="2145262" y="0"/>
                  </a:moveTo>
                  <a:lnTo>
                    <a:pt x="2414343" y="0"/>
                  </a:lnTo>
                  <a:lnTo>
                    <a:pt x="2414343" y="320040"/>
                  </a:lnTo>
                  <a:lnTo>
                    <a:pt x="2219578" y="320040"/>
                  </a:lnTo>
                  <a:lnTo>
                    <a:pt x="2219289" y="320554"/>
                  </a:lnTo>
                  <a:lnTo>
                    <a:pt x="0" y="320554"/>
                  </a:lnTo>
                  <a:lnTo>
                    <a:pt x="180195" y="514"/>
                  </a:lnTo>
                  <a:lnTo>
                    <a:pt x="2145262" y="51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solidFill>
                    <a:schemeClr val="tx2"/>
                  </a:solidFill>
                </a:rPr>
                <a:t> </a:t>
              </a:r>
            </a:p>
          </p:txBody>
        </p:sp>
        <p:sp>
          <p:nvSpPr>
            <p:cNvPr id="21" name="TextBox 20">
              <a:extLst>
                <a:ext uri="{FF2B5EF4-FFF2-40B4-BE49-F238E27FC236}">
                  <a16:creationId xmlns:a16="http://schemas.microsoft.com/office/drawing/2014/main" id="{90EDB502-66F0-4DAB-84C0-89AF03FB35DA}"/>
                </a:ext>
              </a:extLst>
            </p:cNvPr>
            <p:cNvSpPr txBox="1"/>
            <p:nvPr/>
          </p:nvSpPr>
          <p:spPr>
            <a:xfrm>
              <a:off x="8351491" y="4649994"/>
              <a:ext cx="975053" cy="338554"/>
            </a:xfrm>
            <a:prstGeom prst="rect">
              <a:avLst/>
            </a:prstGeom>
            <a:noFill/>
          </p:spPr>
          <p:txBody>
            <a:bodyPr wrap="none" rtlCol="0">
              <a:spAutoFit/>
            </a:bodyPr>
            <a:lstStyle/>
            <a:p>
              <a:r>
                <a:rPr lang="en-US" sz="1050" b="1">
                  <a:solidFill>
                    <a:schemeClr val="tx2"/>
                  </a:solidFill>
                </a:rPr>
                <a:t>Exemple</a:t>
              </a:r>
            </a:p>
          </p:txBody>
        </p:sp>
        <p:sp>
          <p:nvSpPr>
            <p:cNvPr id="22" name="TextBox 21">
              <a:extLst>
                <a:ext uri="{FF2B5EF4-FFF2-40B4-BE49-F238E27FC236}">
                  <a16:creationId xmlns:a16="http://schemas.microsoft.com/office/drawing/2014/main" id="{CD138F85-2A38-4DE0-BEE3-032B60AD17D3}"/>
                </a:ext>
              </a:extLst>
            </p:cNvPr>
            <p:cNvSpPr txBox="1"/>
            <p:nvPr/>
          </p:nvSpPr>
          <p:spPr>
            <a:xfrm>
              <a:off x="7618564" y="4962018"/>
              <a:ext cx="2421523" cy="800219"/>
            </a:xfrm>
            <a:prstGeom prst="rect">
              <a:avLst/>
            </a:prstGeom>
            <a:noFill/>
          </p:spPr>
          <p:txBody>
            <a:bodyPr wrap="square" rtlCol="0">
              <a:spAutoFit/>
            </a:bodyPr>
            <a:lstStyle/>
            <a:p>
              <a:r>
                <a:rPr lang="en-US" sz="825"/>
                <a:t>Amazon EC2</a:t>
              </a:r>
            </a:p>
            <a:p>
              <a:r>
                <a:rPr lang="en-US" sz="825"/>
                <a:t>Google Compute Engine</a:t>
              </a:r>
            </a:p>
            <a:p>
              <a:r>
                <a:rPr lang="en-US" sz="825"/>
                <a:t>Ali Elastic Compute Service</a:t>
              </a:r>
            </a:p>
            <a:p>
              <a:r>
                <a:rPr lang="en-US" sz="825"/>
                <a:t>Microsoft Azure IaaS</a:t>
              </a:r>
            </a:p>
          </p:txBody>
        </p:sp>
      </p:grpSp>
      <p:grpSp>
        <p:nvGrpSpPr>
          <p:cNvPr id="23" name="Group 22">
            <a:extLst>
              <a:ext uri="{FF2B5EF4-FFF2-40B4-BE49-F238E27FC236}">
                <a16:creationId xmlns:a16="http://schemas.microsoft.com/office/drawing/2014/main" id="{0640C90C-5331-4C6D-ADC4-38ACD299C4BD}"/>
              </a:ext>
            </a:extLst>
          </p:cNvPr>
          <p:cNvGrpSpPr/>
          <p:nvPr/>
        </p:nvGrpSpPr>
        <p:grpSpPr>
          <a:xfrm>
            <a:off x="3891215" y="1810703"/>
            <a:ext cx="2465022" cy="844021"/>
            <a:chOff x="5241571" y="2367032"/>
            <a:chExt cx="3286696" cy="1125362"/>
          </a:xfrm>
        </p:grpSpPr>
        <p:sp>
          <p:nvSpPr>
            <p:cNvPr id="24" name="Parallelogram 23">
              <a:extLst>
                <a:ext uri="{FF2B5EF4-FFF2-40B4-BE49-F238E27FC236}">
                  <a16:creationId xmlns:a16="http://schemas.microsoft.com/office/drawing/2014/main" id="{7F143C4B-326D-4750-B67E-6F175C1A9F72}"/>
                </a:ext>
              </a:extLst>
            </p:cNvPr>
            <p:cNvSpPr/>
            <p:nvPr/>
          </p:nvSpPr>
          <p:spPr>
            <a:xfrm>
              <a:off x="5241571" y="2536141"/>
              <a:ext cx="3182112" cy="891862"/>
            </a:xfrm>
            <a:prstGeom prst="parallelogram">
              <a:avLst>
                <a:gd name="adj" fmla="val 5630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5" name="Parallelogram 24">
              <a:extLst>
                <a:ext uri="{FF2B5EF4-FFF2-40B4-BE49-F238E27FC236}">
                  <a16:creationId xmlns:a16="http://schemas.microsoft.com/office/drawing/2014/main" id="{8C56E700-F83C-4D46-9BD9-097D69E141A3}"/>
                </a:ext>
              </a:extLst>
            </p:cNvPr>
            <p:cNvSpPr/>
            <p:nvPr/>
          </p:nvSpPr>
          <p:spPr>
            <a:xfrm>
              <a:off x="5653575" y="2367032"/>
              <a:ext cx="2874692" cy="320040"/>
            </a:xfrm>
            <a:prstGeom prst="parallelogram">
              <a:avLst>
                <a:gd name="adj" fmla="val 563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TextBox 25">
              <a:extLst>
                <a:ext uri="{FF2B5EF4-FFF2-40B4-BE49-F238E27FC236}">
                  <a16:creationId xmlns:a16="http://schemas.microsoft.com/office/drawing/2014/main" id="{41564B83-E545-4C44-95E2-8428DE9C179D}"/>
                </a:ext>
              </a:extLst>
            </p:cNvPr>
            <p:cNvSpPr txBox="1"/>
            <p:nvPr/>
          </p:nvSpPr>
          <p:spPr>
            <a:xfrm>
              <a:off x="6202103" y="2377793"/>
              <a:ext cx="1680375" cy="338555"/>
            </a:xfrm>
            <a:prstGeom prst="rect">
              <a:avLst/>
            </a:prstGeom>
            <a:noFill/>
          </p:spPr>
          <p:txBody>
            <a:bodyPr wrap="none" rtlCol="0">
              <a:spAutoFit/>
            </a:bodyPr>
            <a:lstStyle/>
            <a:p>
              <a:r>
                <a:rPr lang="en-US" sz="1050" b="1">
                  <a:solidFill>
                    <a:schemeClr val="bg1"/>
                  </a:solidFill>
                </a:rPr>
                <a:t>Oferte de servicii</a:t>
              </a:r>
            </a:p>
          </p:txBody>
        </p:sp>
        <p:sp>
          <p:nvSpPr>
            <p:cNvPr id="27" name="TextBox 26">
              <a:extLst>
                <a:ext uri="{FF2B5EF4-FFF2-40B4-BE49-F238E27FC236}">
                  <a16:creationId xmlns:a16="http://schemas.microsoft.com/office/drawing/2014/main" id="{382086AF-8638-40F8-A23B-3513EFDB072C}"/>
                </a:ext>
              </a:extLst>
            </p:cNvPr>
            <p:cNvSpPr txBox="1"/>
            <p:nvPr/>
          </p:nvSpPr>
          <p:spPr>
            <a:xfrm>
              <a:off x="5645074" y="2692175"/>
              <a:ext cx="2640715" cy="800219"/>
            </a:xfrm>
            <a:prstGeom prst="rect">
              <a:avLst/>
            </a:prstGeom>
            <a:noFill/>
          </p:spPr>
          <p:txBody>
            <a:bodyPr wrap="square" rtlCol="0">
              <a:spAutoFit/>
            </a:bodyPr>
            <a:lstStyle/>
            <a:p>
              <a:r>
                <a:rPr lang="en-US" sz="825"/>
                <a:t>Email, office apps, CRM, </a:t>
              </a:r>
            </a:p>
            <a:p>
              <a:r>
                <a:rPr lang="en-US" sz="825"/>
                <a:t>comunicare – WebEx, Skype, Zoom, jocuri</a:t>
              </a:r>
            </a:p>
            <a:p>
              <a:endParaRPr lang="en-US" sz="825"/>
            </a:p>
          </p:txBody>
        </p:sp>
      </p:grpSp>
      <p:sp>
        <p:nvSpPr>
          <p:cNvPr id="28" name="Freeform: Shape 27">
            <a:extLst>
              <a:ext uri="{FF2B5EF4-FFF2-40B4-BE49-F238E27FC236}">
                <a16:creationId xmlns:a16="http://schemas.microsoft.com/office/drawing/2014/main" id="{FD545737-DCAF-4B2A-A470-82CDD752EAAE}"/>
              </a:ext>
            </a:extLst>
          </p:cNvPr>
          <p:cNvSpPr/>
          <p:nvPr/>
        </p:nvSpPr>
        <p:spPr>
          <a:xfrm>
            <a:off x="3497185" y="2048028"/>
            <a:ext cx="615543" cy="337705"/>
          </a:xfrm>
          <a:custGeom>
            <a:avLst/>
            <a:gdLst>
              <a:gd name="connsiteX0" fmla="*/ 392010 w 820724"/>
              <a:gd name="connsiteY0" fmla="*/ 0 h 450273"/>
              <a:gd name="connsiteX1" fmla="*/ 820724 w 820724"/>
              <a:gd name="connsiteY1" fmla="*/ 225137 h 450273"/>
              <a:gd name="connsiteX2" fmla="*/ 392010 w 820724"/>
              <a:gd name="connsiteY2" fmla="*/ 450273 h 450273"/>
              <a:gd name="connsiteX3" fmla="*/ 392010 w 820724"/>
              <a:gd name="connsiteY3" fmla="*/ 360219 h 450273"/>
              <a:gd name="connsiteX4" fmla="*/ 0 w 820724"/>
              <a:gd name="connsiteY4" fmla="*/ 360219 h 450273"/>
              <a:gd name="connsiteX5" fmla="*/ 152113 w 820724"/>
              <a:gd name="connsiteY5" fmla="*/ 90055 h 450273"/>
              <a:gd name="connsiteX6" fmla="*/ 392010 w 820724"/>
              <a:gd name="connsiteY6" fmla="*/ 90055 h 45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724" h="450273">
                <a:moveTo>
                  <a:pt x="392010" y="0"/>
                </a:moveTo>
                <a:lnTo>
                  <a:pt x="820724" y="225137"/>
                </a:lnTo>
                <a:lnTo>
                  <a:pt x="392010" y="450273"/>
                </a:lnTo>
                <a:lnTo>
                  <a:pt x="392010" y="360219"/>
                </a:lnTo>
                <a:lnTo>
                  <a:pt x="0" y="360219"/>
                </a:lnTo>
                <a:lnTo>
                  <a:pt x="152113" y="90055"/>
                </a:lnTo>
                <a:lnTo>
                  <a:pt x="392010" y="90055"/>
                </a:lnTo>
                <a:close/>
              </a:path>
            </a:pathLst>
          </a:custGeom>
          <a:solidFill>
            <a:schemeClr val="accent1"/>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4451" rIns="121111" bIns="94451" numCol="1" spcCol="1270" anchor="ctr" anchorCtr="0">
            <a:noAutofit/>
          </a:bodyPr>
          <a:lstStyle/>
          <a:p>
            <a:pPr algn="ctr" defTabSz="850106">
              <a:lnSpc>
                <a:spcPct val="90000"/>
              </a:lnSpc>
              <a:spcBef>
                <a:spcPct val="0"/>
              </a:spcBef>
              <a:spcAft>
                <a:spcPct val="35000"/>
              </a:spcAft>
            </a:pPr>
            <a:endParaRPr lang="en-US" sz="1913" b="1">
              <a:solidFill>
                <a:srgbClr val="FFFFFF"/>
              </a:solidFill>
              <a:effectLst>
                <a:outerShdw blurRad="38100" dist="38100" dir="2700000" algn="tl">
                  <a:srgbClr val="000000">
                    <a:alpha val="43137"/>
                  </a:srgbClr>
                </a:outerShdw>
              </a:effectLst>
              <a:latin typeface="Intel Clear"/>
            </a:endParaRPr>
          </a:p>
        </p:txBody>
      </p:sp>
      <p:grpSp>
        <p:nvGrpSpPr>
          <p:cNvPr id="29" name="Group 28">
            <a:extLst>
              <a:ext uri="{FF2B5EF4-FFF2-40B4-BE49-F238E27FC236}">
                <a16:creationId xmlns:a16="http://schemas.microsoft.com/office/drawing/2014/main" id="{3441766E-0075-46D3-8664-5797E660AE56}"/>
              </a:ext>
            </a:extLst>
          </p:cNvPr>
          <p:cNvGrpSpPr/>
          <p:nvPr/>
        </p:nvGrpSpPr>
        <p:grpSpPr>
          <a:xfrm>
            <a:off x="3403041" y="2665028"/>
            <a:ext cx="2465022" cy="795728"/>
            <a:chOff x="4590674" y="3506132"/>
            <a:chExt cx="3286696" cy="1060971"/>
          </a:xfrm>
        </p:grpSpPr>
        <p:sp>
          <p:nvSpPr>
            <p:cNvPr id="30" name="Parallelogram 29">
              <a:extLst>
                <a:ext uri="{FF2B5EF4-FFF2-40B4-BE49-F238E27FC236}">
                  <a16:creationId xmlns:a16="http://schemas.microsoft.com/office/drawing/2014/main" id="{A4E43499-4516-4DF0-9B0D-C02B411E86CA}"/>
                </a:ext>
              </a:extLst>
            </p:cNvPr>
            <p:cNvSpPr/>
            <p:nvPr/>
          </p:nvSpPr>
          <p:spPr>
            <a:xfrm>
              <a:off x="4590674" y="3675241"/>
              <a:ext cx="3182112" cy="891862"/>
            </a:xfrm>
            <a:prstGeom prst="parallelogram">
              <a:avLst>
                <a:gd name="adj" fmla="val 56304"/>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1" name="Parallelogram 30">
              <a:extLst>
                <a:ext uri="{FF2B5EF4-FFF2-40B4-BE49-F238E27FC236}">
                  <a16:creationId xmlns:a16="http://schemas.microsoft.com/office/drawing/2014/main" id="{2DF3F8B3-5A54-48CB-8414-9691F6506F5D}"/>
                </a:ext>
              </a:extLst>
            </p:cNvPr>
            <p:cNvSpPr/>
            <p:nvPr/>
          </p:nvSpPr>
          <p:spPr>
            <a:xfrm>
              <a:off x="5002678" y="3506132"/>
              <a:ext cx="2874692" cy="320040"/>
            </a:xfrm>
            <a:prstGeom prst="parallelogram">
              <a:avLst>
                <a:gd name="adj" fmla="val 563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2" name="TextBox 31">
              <a:extLst>
                <a:ext uri="{FF2B5EF4-FFF2-40B4-BE49-F238E27FC236}">
                  <a16:creationId xmlns:a16="http://schemas.microsoft.com/office/drawing/2014/main" id="{485AFCFF-850B-4670-8BB7-74DBA895AFE8}"/>
                </a:ext>
              </a:extLst>
            </p:cNvPr>
            <p:cNvSpPr txBox="1"/>
            <p:nvPr/>
          </p:nvSpPr>
          <p:spPr>
            <a:xfrm>
              <a:off x="5551206" y="3516893"/>
              <a:ext cx="1680375" cy="338555"/>
            </a:xfrm>
            <a:prstGeom prst="rect">
              <a:avLst/>
            </a:prstGeom>
            <a:noFill/>
          </p:spPr>
          <p:txBody>
            <a:bodyPr wrap="none" rtlCol="0">
              <a:spAutoFit/>
            </a:bodyPr>
            <a:lstStyle/>
            <a:p>
              <a:r>
                <a:rPr lang="en-US" sz="1050" b="1">
                  <a:solidFill>
                    <a:schemeClr val="bg1"/>
                  </a:solidFill>
                </a:rPr>
                <a:t>Oferte de servicii</a:t>
              </a:r>
              <a:endParaRPr lang="en-US" sz="1050" b="1">
                <a:solidFill>
                  <a:schemeClr val="tx2"/>
                </a:solidFill>
              </a:endParaRPr>
            </a:p>
          </p:txBody>
        </p:sp>
        <p:sp>
          <p:nvSpPr>
            <p:cNvPr id="33" name="TextBox 32">
              <a:extLst>
                <a:ext uri="{FF2B5EF4-FFF2-40B4-BE49-F238E27FC236}">
                  <a16:creationId xmlns:a16="http://schemas.microsoft.com/office/drawing/2014/main" id="{19CEC5A5-3050-474F-B6A3-FA025DD2ECC3}"/>
                </a:ext>
              </a:extLst>
            </p:cNvPr>
            <p:cNvSpPr txBox="1"/>
            <p:nvPr/>
          </p:nvSpPr>
          <p:spPr>
            <a:xfrm>
              <a:off x="4994177" y="3831275"/>
              <a:ext cx="2640715" cy="461665"/>
            </a:xfrm>
            <a:prstGeom prst="rect">
              <a:avLst/>
            </a:prstGeom>
            <a:noFill/>
          </p:spPr>
          <p:txBody>
            <a:bodyPr wrap="square" rtlCol="0">
              <a:spAutoFit/>
            </a:bodyPr>
            <a:lstStyle/>
            <a:p>
              <a:r>
                <a:rPr lang="en-US" sz="825"/>
                <a:t>Executie aplicatii, runtime, baze de date, web server, development tools</a:t>
              </a:r>
            </a:p>
          </p:txBody>
        </p:sp>
      </p:grpSp>
      <p:sp>
        <p:nvSpPr>
          <p:cNvPr id="34" name="Freeform: Shape 33">
            <a:extLst>
              <a:ext uri="{FF2B5EF4-FFF2-40B4-BE49-F238E27FC236}">
                <a16:creationId xmlns:a16="http://schemas.microsoft.com/office/drawing/2014/main" id="{9852A285-6871-4EC6-8F99-8D03ADD7822E}"/>
              </a:ext>
            </a:extLst>
          </p:cNvPr>
          <p:cNvSpPr/>
          <p:nvPr/>
        </p:nvSpPr>
        <p:spPr>
          <a:xfrm>
            <a:off x="3011326" y="2901614"/>
            <a:ext cx="615543" cy="337705"/>
          </a:xfrm>
          <a:custGeom>
            <a:avLst/>
            <a:gdLst>
              <a:gd name="connsiteX0" fmla="*/ 392010 w 820724"/>
              <a:gd name="connsiteY0" fmla="*/ 0 h 450273"/>
              <a:gd name="connsiteX1" fmla="*/ 820724 w 820724"/>
              <a:gd name="connsiteY1" fmla="*/ 225137 h 450273"/>
              <a:gd name="connsiteX2" fmla="*/ 392010 w 820724"/>
              <a:gd name="connsiteY2" fmla="*/ 450273 h 450273"/>
              <a:gd name="connsiteX3" fmla="*/ 392010 w 820724"/>
              <a:gd name="connsiteY3" fmla="*/ 360219 h 450273"/>
              <a:gd name="connsiteX4" fmla="*/ 0 w 820724"/>
              <a:gd name="connsiteY4" fmla="*/ 360219 h 450273"/>
              <a:gd name="connsiteX5" fmla="*/ 152113 w 820724"/>
              <a:gd name="connsiteY5" fmla="*/ 90055 h 450273"/>
              <a:gd name="connsiteX6" fmla="*/ 392010 w 820724"/>
              <a:gd name="connsiteY6" fmla="*/ 90055 h 45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724" h="450273">
                <a:moveTo>
                  <a:pt x="392010" y="0"/>
                </a:moveTo>
                <a:lnTo>
                  <a:pt x="820724" y="225137"/>
                </a:lnTo>
                <a:lnTo>
                  <a:pt x="392010" y="450273"/>
                </a:lnTo>
                <a:lnTo>
                  <a:pt x="392010" y="360219"/>
                </a:lnTo>
                <a:lnTo>
                  <a:pt x="0" y="360219"/>
                </a:lnTo>
                <a:lnTo>
                  <a:pt x="152113" y="90055"/>
                </a:lnTo>
                <a:lnTo>
                  <a:pt x="392010" y="90055"/>
                </a:lnTo>
                <a:close/>
              </a:path>
            </a:pathLst>
          </a:custGeom>
          <a:solidFill>
            <a:schemeClr val="accent3"/>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4451" rIns="121111" bIns="94451" numCol="1" spcCol="1270" anchor="ctr" anchorCtr="0">
            <a:noAutofit/>
          </a:bodyPr>
          <a:lstStyle/>
          <a:p>
            <a:pPr algn="ctr" defTabSz="850106">
              <a:lnSpc>
                <a:spcPct val="90000"/>
              </a:lnSpc>
              <a:spcBef>
                <a:spcPct val="0"/>
              </a:spcBef>
              <a:spcAft>
                <a:spcPct val="35000"/>
              </a:spcAft>
            </a:pPr>
            <a:endParaRPr lang="en-US" sz="1913" b="1">
              <a:solidFill>
                <a:srgbClr val="FFFFFF"/>
              </a:solidFill>
              <a:effectLst>
                <a:outerShdw blurRad="38100" dist="38100" dir="2700000" algn="tl">
                  <a:srgbClr val="000000">
                    <a:alpha val="43137"/>
                  </a:srgbClr>
                </a:outerShdw>
              </a:effectLst>
              <a:latin typeface="Intel Clear"/>
            </a:endParaRPr>
          </a:p>
        </p:txBody>
      </p:sp>
      <p:grpSp>
        <p:nvGrpSpPr>
          <p:cNvPr id="35" name="Group 34">
            <a:extLst>
              <a:ext uri="{FF2B5EF4-FFF2-40B4-BE49-F238E27FC236}">
                <a16:creationId xmlns:a16="http://schemas.microsoft.com/office/drawing/2014/main" id="{A1FBA317-F2E5-43C9-B834-6EC9F276D733}"/>
              </a:ext>
            </a:extLst>
          </p:cNvPr>
          <p:cNvGrpSpPr/>
          <p:nvPr/>
        </p:nvGrpSpPr>
        <p:grpSpPr>
          <a:xfrm>
            <a:off x="2912885" y="3524406"/>
            <a:ext cx="2465022" cy="795728"/>
            <a:chOff x="3937133" y="4651969"/>
            <a:chExt cx="3286696" cy="1060971"/>
          </a:xfrm>
        </p:grpSpPr>
        <p:sp>
          <p:nvSpPr>
            <p:cNvPr id="36" name="Parallelogram 35">
              <a:extLst>
                <a:ext uri="{FF2B5EF4-FFF2-40B4-BE49-F238E27FC236}">
                  <a16:creationId xmlns:a16="http://schemas.microsoft.com/office/drawing/2014/main" id="{95EE8E5B-358E-4F09-9AF7-7883853CD821}"/>
                </a:ext>
              </a:extLst>
            </p:cNvPr>
            <p:cNvSpPr/>
            <p:nvPr/>
          </p:nvSpPr>
          <p:spPr>
            <a:xfrm>
              <a:off x="3937133" y="4821078"/>
              <a:ext cx="3182112" cy="891862"/>
            </a:xfrm>
            <a:prstGeom prst="parallelogram">
              <a:avLst>
                <a:gd name="adj" fmla="val 56304"/>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7" name="Parallelogram 36">
              <a:extLst>
                <a:ext uri="{FF2B5EF4-FFF2-40B4-BE49-F238E27FC236}">
                  <a16:creationId xmlns:a16="http://schemas.microsoft.com/office/drawing/2014/main" id="{081F6A91-2CA0-44C7-8840-BDD25C5E816E}"/>
                </a:ext>
              </a:extLst>
            </p:cNvPr>
            <p:cNvSpPr/>
            <p:nvPr/>
          </p:nvSpPr>
          <p:spPr>
            <a:xfrm>
              <a:off x="4349137" y="4651969"/>
              <a:ext cx="2874692" cy="320040"/>
            </a:xfrm>
            <a:prstGeom prst="parallelogram">
              <a:avLst>
                <a:gd name="adj" fmla="val 5630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tx2"/>
                </a:solidFill>
              </a:endParaRPr>
            </a:p>
          </p:txBody>
        </p:sp>
        <p:sp>
          <p:nvSpPr>
            <p:cNvPr id="38" name="TextBox 37">
              <a:extLst>
                <a:ext uri="{FF2B5EF4-FFF2-40B4-BE49-F238E27FC236}">
                  <a16:creationId xmlns:a16="http://schemas.microsoft.com/office/drawing/2014/main" id="{1E77940D-6328-4905-AE4E-4BF6FA1B30E4}"/>
                </a:ext>
              </a:extLst>
            </p:cNvPr>
            <p:cNvSpPr txBox="1"/>
            <p:nvPr/>
          </p:nvSpPr>
          <p:spPr>
            <a:xfrm>
              <a:off x="4897665" y="4662730"/>
              <a:ext cx="1680375" cy="338555"/>
            </a:xfrm>
            <a:prstGeom prst="rect">
              <a:avLst/>
            </a:prstGeom>
            <a:noFill/>
          </p:spPr>
          <p:txBody>
            <a:bodyPr wrap="none" rtlCol="0">
              <a:spAutoFit/>
            </a:bodyPr>
            <a:lstStyle/>
            <a:p>
              <a:r>
                <a:rPr lang="en-US" sz="1050" b="1">
                  <a:solidFill>
                    <a:schemeClr val="bg1"/>
                  </a:solidFill>
                </a:rPr>
                <a:t>Oferte de servicii</a:t>
              </a:r>
              <a:endParaRPr lang="en-US" sz="1050" b="1">
                <a:solidFill>
                  <a:schemeClr val="tx2"/>
                </a:solidFill>
              </a:endParaRPr>
            </a:p>
          </p:txBody>
        </p:sp>
        <p:sp>
          <p:nvSpPr>
            <p:cNvPr id="39" name="TextBox 38">
              <a:extLst>
                <a:ext uri="{FF2B5EF4-FFF2-40B4-BE49-F238E27FC236}">
                  <a16:creationId xmlns:a16="http://schemas.microsoft.com/office/drawing/2014/main" id="{88A00D55-E064-4657-BFD7-2436BDA94A01}"/>
                </a:ext>
              </a:extLst>
            </p:cNvPr>
            <p:cNvSpPr txBox="1"/>
            <p:nvPr/>
          </p:nvSpPr>
          <p:spPr>
            <a:xfrm>
              <a:off x="4340636" y="4977112"/>
              <a:ext cx="2640715" cy="461665"/>
            </a:xfrm>
            <a:prstGeom prst="rect">
              <a:avLst/>
            </a:prstGeom>
            <a:noFill/>
          </p:spPr>
          <p:txBody>
            <a:bodyPr wrap="square" rtlCol="0">
              <a:spAutoFit/>
            </a:bodyPr>
            <a:lstStyle/>
            <a:p>
              <a:r>
                <a:rPr lang="en-US" sz="825"/>
                <a:t>Virtual machines, bare metal servers, load balancers, basic storage</a:t>
              </a:r>
            </a:p>
          </p:txBody>
        </p:sp>
      </p:grpSp>
      <p:sp>
        <p:nvSpPr>
          <p:cNvPr id="40" name="Freeform: Shape 39">
            <a:extLst>
              <a:ext uri="{FF2B5EF4-FFF2-40B4-BE49-F238E27FC236}">
                <a16:creationId xmlns:a16="http://schemas.microsoft.com/office/drawing/2014/main" id="{2E87B006-9EF7-49CF-A432-5452F9377C85}"/>
              </a:ext>
            </a:extLst>
          </p:cNvPr>
          <p:cNvSpPr/>
          <p:nvPr/>
        </p:nvSpPr>
        <p:spPr>
          <a:xfrm>
            <a:off x="2556368" y="3706155"/>
            <a:ext cx="615543" cy="337705"/>
          </a:xfrm>
          <a:custGeom>
            <a:avLst/>
            <a:gdLst>
              <a:gd name="connsiteX0" fmla="*/ 392010 w 820724"/>
              <a:gd name="connsiteY0" fmla="*/ 0 h 450273"/>
              <a:gd name="connsiteX1" fmla="*/ 820724 w 820724"/>
              <a:gd name="connsiteY1" fmla="*/ 225137 h 450273"/>
              <a:gd name="connsiteX2" fmla="*/ 392010 w 820724"/>
              <a:gd name="connsiteY2" fmla="*/ 450273 h 450273"/>
              <a:gd name="connsiteX3" fmla="*/ 392010 w 820724"/>
              <a:gd name="connsiteY3" fmla="*/ 360219 h 450273"/>
              <a:gd name="connsiteX4" fmla="*/ 0 w 820724"/>
              <a:gd name="connsiteY4" fmla="*/ 360219 h 450273"/>
              <a:gd name="connsiteX5" fmla="*/ 152113 w 820724"/>
              <a:gd name="connsiteY5" fmla="*/ 90055 h 450273"/>
              <a:gd name="connsiteX6" fmla="*/ 392010 w 820724"/>
              <a:gd name="connsiteY6" fmla="*/ 90055 h 45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724" h="450273">
                <a:moveTo>
                  <a:pt x="392010" y="0"/>
                </a:moveTo>
                <a:lnTo>
                  <a:pt x="820724" y="225137"/>
                </a:lnTo>
                <a:lnTo>
                  <a:pt x="392010" y="450273"/>
                </a:lnTo>
                <a:lnTo>
                  <a:pt x="392010" y="360219"/>
                </a:lnTo>
                <a:lnTo>
                  <a:pt x="0" y="360219"/>
                </a:lnTo>
                <a:lnTo>
                  <a:pt x="152113" y="90055"/>
                </a:lnTo>
                <a:lnTo>
                  <a:pt x="392010" y="90055"/>
                </a:lnTo>
                <a:close/>
              </a:path>
            </a:pathLst>
          </a:custGeom>
          <a:solidFill>
            <a:schemeClr val="accent5"/>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4451" rIns="121111" bIns="94451" numCol="1" spcCol="1270" anchor="ctr" anchorCtr="0">
            <a:noAutofit/>
          </a:bodyPr>
          <a:lstStyle/>
          <a:p>
            <a:pPr algn="ctr" defTabSz="850106">
              <a:lnSpc>
                <a:spcPct val="90000"/>
              </a:lnSpc>
              <a:spcBef>
                <a:spcPct val="0"/>
              </a:spcBef>
              <a:spcAft>
                <a:spcPct val="35000"/>
              </a:spcAft>
            </a:pPr>
            <a:endParaRPr lang="en-US" sz="1913" b="1">
              <a:solidFill>
                <a:srgbClr val="FFFFFF"/>
              </a:solidFill>
              <a:effectLst>
                <a:outerShdw blurRad="38100" dist="38100" dir="2700000" algn="tl">
                  <a:srgbClr val="000000">
                    <a:alpha val="43137"/>
                  </a:srgbClr>
                </a:outerShdw>
              </a:effectLst>
              <a:latin typeface="Intel Clear"/>
            </a:endParaRPr>
          </a:p>
        </p:txBody>
      </p:sp>
      <p:sp>
        <p:nvSpPr>
          <p:cNvPr id="41" name="Freeform: Shape 40">
            <a:extLst>
              <a:ext uri="{FF2B5EF4-FFF2-40B4-BE49-F238E27FC236}">
                <a16:creationId xmlns:a16="http://schemas.microsoft.com/office/drawing/2014/main" id="{95A29D9B-B4A2-4078-8A90-DBEABC2F4736}"/>
              </a:ext>
            </a:extLst>
          </p:cNvPr>
          <p:cNvSpPr/>
          <p:nvPr/>
        </p:nvSpPr>
        <p:spPr>
          <a:xfrm>
            <a:off x="6120077" y="2050347"/>
            <a:ext cx="615543" cy="337705"/>
          </a:xfrm>
          <a:custGeom>
            <a:avLst/>
            <a:gdLst>
              <a:gd name="connsiteX0" fmla="*/ 392010 w 820724"/>
              <a:gd name="connsiteY0" fmla="*/ 0 h 450273"/>
              <a:gd name="connsiteX1" fmla="*/ 820724 w 820724"/>
              <a:gd name="connsiteY1" fmla="*/ 225137 h 450273"/>
              <a:gd name="connsiteX2" fmla="*/ 392010 w 820724"/>
              <a:gd name="connsiteY2" fmla="*/ 450273 h 450273"/>
              <a:gd name="connsiteX3" fmla="*/ 392010 w 820724"/>
              <a:gd name="connsiteY3" fmla="*/ 360219 h 450273"/>
              <a:gd name="connsiteX4" fmla="*/ 0 w 820724"/>
              <a:gd name="connsiteY4" fmla="*/ 360219 h 450273"/>
              <a:gd name="connsiteX5" fmla="*/ 152113 w 820724"/>
              <a:gd name="connsiteY5" fmla="*/ 90055 h 450273"/>
              <a:gd name="connsiteX6" fmla="*/ 392010 w 820724"/>
              <a:gd name="connsiteY6" fmla="*/ 90055 h 45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724" h="450273">
                <a:moveTo>
                  <a:pt x="392010" y="0"/>
                </a:moveTo>
                <a:lnTo>
                  <a:pt x="820724" y="225137"/>
                </a:lnTo>
                <a:lnTo>
                  <a:pt x="392010" y="450273"/>
                </a:lnTo>
                <a:lnTo>
                  <a:pt x="392010" y="360219"/>
                </a:lnTo>
                <a:lnTo>
                  <a:pt x="0" y="360219"/>
                </a:lnTo>
                <a:lnTo>
                  <a:pt x="152113" y="90055"/>
                </a:lnTo>
                <a:lnTo>
                  <a:pt x="392010" y="90055"/>
                </a:lnTo>
                <a:close/>
              </a:path>
            </a:pathLst>
          </a:custGeom>
          <a:solidFill>
            <a:schemeClr val="accent1"/>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4451" rIns="121111" bIns="94451" numCol="1" spcCol="1270" anchor="ctr" anchorCtr="0">
            <a:noAutofit/>
          </a:bodyPr>
          <a:lstStyle/>
          <a:p>
            <a:pPr algn="ctr" defTabSz="850106">
              <a:lnSpc>
                <a:spcPct val="90000"/>
              </a:lnSpc>
              <a:spcBef>
                <a:spcPct val="0"/>
              </a:spcBef>
              <a:spcAft>
                <a:spcPct val="35000"/>
              </a:spcAft>
            </a:pPr>
            <a:endParaRPr lang="en-US" sz="1913" b="1">
              <a:solidFill>
                <a:srgbClr val="FFFFFF"/>
              </a:solidFill>
              <a:effectLst>
                <a:outerShdw blurRad="38100" dist="38100" dir="2700000" algn="tl">
                  <a:srgbClr val="000000">
                    <a:alpha val="43137"/>
                  </a:srgbClr>
                </a:outerShdw>
              </a:effectLst>
              <a:latin typeface="Intel Clear"/>
            </a:endParaRPr>
          </a:p>
        </p:txBody>
      </p:sp>
      <p:sp>
        <p:nvSpPr>
          <p:cNvPr id="42" name="Freeform: Shape 41">
            <a:extLst>
              <a:ext uri="{FF2B5EF4-FFF2-40B4-BE49-F238E27FC236}">
                <a16:creationId xmlns:a16="http://schemas.microsoft.com/office/drawing/2014/main" id="{DEB2BE99-D0E1-4EB3-BAA7-BE9C0AA1F4E4}"/>
              </a:ext>
            </a:extLst>
          </p:cNvPr>
          <p:cNvSpPr/>
          <p:nvPr/>
        </p:nvSpPr>
        <p:spPr>
          <a:xfrm>
            <a:off x="5647281" y="2903933"/>
            <a:ext cx="615543" cy="337705"/>
          </a:xfrm>
          <a:custGeom>
            <a:avLst/>
            <a:gdLst>
              <a:gd name="connsiteX0" fmla="*/ 392010 w 820724"/>
              <a:gd name="connsiteY0" fmla="*/ 0 h 450273"/>
              <a:gd name="connsiteX1" fmla="*/ 820724 w 820724"/>
              <a:gd name="connsiteY1" fmla="*/ 225137 h 450273"/>
              <a:gd name="connsiteX2" fmla="*/ 392010 w 820724"/>
              <a:gd name="connsiteY2" fmla="*/ 450273 h 450273"/>
              <a:gd name="connsiteX3" fmla="*/ 392010 w 820724"/>
              <a:gd name="connsiteY3" fmla="*/ 360219 h 450273"/>
              <a:gd name="connsiteX4" fmla="*/ 0 w 820724"/>
              <a:gd name="connsiteY4" fmla="*/ 360219 h 450273"/>
              <a:gd name="connsiteX5" fmla="*/ 152113 w 820724"/>
              <a:gd name="connsiteY5" fmla="*/ 90055 h 450273"/>
              <a:gd name="connsiteX6" fmla="*/ 392010 w 820724"/>
              <a:gd name="connsiteY6" fmla="*/ 90055 h 45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724" h="450273">
                <a:moveTo>
                  <a:pt x="392010" y="0"/>
                </a:moveTo>
                <a:lnTo>
                  <a:pt x="820724" y="225137"/>
                </a:lnTo>
                <a:lnTo>
                  <a:pt x="392010" y="450273"/>
                </a:lnTo>
                <a:lnTo>
                  <a:pt x="392010" y="360219"/>
                </a:lnTo>
                <a:lnTo>
                  <a:pt x="0" y="360219"/>
                </a:lnTo>
                <a:lnTo>
                  <a:pt x="152113" y="90055"/>
                </a:lnTo>
                <a:lnTo>
                  <a:pt x="392010" y="90055"/>
                </a:lnTo>
                <a:close/>
              </a:path>
            </a:pathLst>
          </a:custGeom>
          <a:solidFill>
            <a:schemeClr val="accent3"/>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4451" rIns="121111" bIns="94451" numCol="1" spcCol="1270" anchor="ctr" anchorCtr="0">
            <a:noAutofit/>
          </a:bodyPr>
          <a:lstStyle/>
          <a:p>
            <a:pPr algn="ctr" defTabSz="850106">
              <a:lnSpc>
                <a:spcPct val="90000"/>
              </a:lnSpc>
              <a:spcBef>
                <a:spcPct val="0"/>
              </a:spcBef>
              <a:spcAft>
                <a:spcPct val="35000"/>
              </a:spcAft>
            </a:pPr>
            <a:endParaRPr lang="en-US" sz="1913" b="1">
              <a:solidFill>
                <a:srgbClr val="FFFFFF"/>
              </a:solidFill>
              <a:effectLst>
                <a:outerShdw blurRad="38100" dist="38100" dir="2700000" algn="tl">
                  <a:srgbClr val="000000">
                    <a:alpha val="43137"/>
                  </a:srgbClr>
                </a:outerShdw>
              </a:effectLst>
              <a:latin typeface="Intel Clear"/>
            </a:endParaRPr>
          </a:p>
        </p:txBody>
      </p:sp>
      <p:sp>
        <p:nvSpPr>
          <p:cNvPr id="43" name="Freeform: Shape 42">
            <a:extLst>
              <a:ext uri="{FF2B5EF4-FFF2-40B4-BE49-F238E27FC236}">
                <a16:creationId xmlns:a16="http://schemas.microsoft.com/office/drawing/2014/main" id="{576B9222-F5CB-43F1-9A56-C7A84A464855}"/>
              </a:ext>
            </a:extLst>
          </p:cNvPr>
          <p:cNvSpPr/>
          <p:nvPr/>
        </p:nvSpPr>
        <p:spPr>
          <a:xfrm>
            <a:off x="5185791" y="3708474"/>
            <a:ext cx="615543" cy="337705"/>
          </a:xfrm>
          <a:custGeom>
            <a:avLst/>
            <a:gdLst>
              <a:gd name="connsiteX0" fmla="*/ 392010 w 820724"/>
              <a:gd name="connsiteY0" fmla="*/ 0 h 450273"/>
              <a:gd name="connsiteX1" fmla="*/ 820724 w 820724"/>
              <a:gd name="connsiteY1" fmla="*/ 225137 h 450273"/>
              <a:gd name="connsiteX2" fmla="*/ 392010 w 820724"/>
              <a:gd name="connsiteY2" fmla="*/ 450273 h 450273"/>
              <a:gd name="connsiteX3" fmla="*/ 392010 w 820724"/>
              <a:gd name="connsiteY3" fmla="*/ 360219 h 450273"/>
              <a:gd name="connsiteX4" fmla="*/ 0 w 820724"/>
              <a:gd name="connsiteY4" fmla="*/ 360219 h 450273"/>
              <a:gd name="connsiteX5" fmla="*/ 152113 w 820724"/>
              <a:gd name="connsiteY5" fmla="*/ 90055 h 450273"/>
              <a:gd name="connsiteX6" fmla="*/ 392010 w 820724"/>
              <a:gd name="connsiteY6" fmla="*/ 90055 h 45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724" h="450273">
                <a:moveTo>
                  <a:pt x="392010" y="0"/>
                </a:moveTo>
                <a:lnTo>
                  <a:pt x="820724" y="225137"/>
                </a:lnTo>
                <a:lnTo>
                  <a:pt x="392010" y="450273"/>
                </a:lnTo>
                <a:lnTo>
                  <a:pt x="392010" y="360219"/>
                </a:lnTo>
                <a:lnTo>
                  <a:pt x="0" y="360219"/>
                </a:lnTo>
                <a:lnTo>
                  <a:pt x="152113" y="90055"/>
                </a:lnTo>
                <a:lnTo>
                  <a:pt x="392010" y="90055"/>
                </a:lnTo>
                <a:close/>
              </a:path>
            </a:pathLst>
          </a:custGeom>
          <a:solidFill>
            <a:schemeClr val="accent5"/>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4451" rIns="121111" bIns="94451" numCol="1" spcCol="1270" anchor="ctr" anchorCtr="0">
            <a:noAutofit/>
          </a:bodyPr>
          <a:lstStyle/>
          <a:p>
            <a:pPr algn="ctr" defTabSz="850106">
              <a:lnSpc>
                <a:spcPct val="90000"/>
              </a:lnSpc>
              <a:spcBef>
                <a:spcPct val="0"/>
              </a:spcBef>
              <a:spcAft>
                <a:spcPct val="35000"/>
              </a:spcAft>
            </a:pPr>
            <a:endParaRPr lang="en-US" sz="1913" b="1">
              <a:solidFill>
                <a:srgbClr val="FFFFFF"/>
              </a:solidFill>
              <a:effectLst>
                <a:outerShdw blurRad="38100" dist="38100" dir="2700000" algn="tl">
                  <a:srgbClr val="000000">
                    <a:alpha val="43137"/>
                  </a:srgbClr>
                </a:outerShdw>
              </a:effectLst>
              <a:latin typeface="Intel Clear"/>
            </a:endParaRPr>
          </a:p>
        </p:txBody>
      </p:sp>
      <p:sp>
        <p:nvSpPr>
          <p:cNvPr id="45" name="TextBox 44">
            <a:extLst>
              <a:ext uri="{FF2B5EF4-FFF2-40B4-BE49-F238E27FC236}">
                <a16:creationId xmlns:a16="http://schemas.microsoft.com/office/drawing/2014/main" id="{E634AC7E-63D1-457B-89E4-409FDF07140D}"/>
              </a:ext>
            </a:extLst>
          </p:cNvPr>
          <p:cNvSpPr txBox="1"/>
          <p:nvPr/>
        </p:nvSpPr>
        <p:spPr>
          <a:xfrm>
            <a:off x="1530139" y="1973370"/>
            <a:ext cx="1708847" cy="469359"/>
          </a:xfrm>
          <a:prstGeom prst="rect">
            <a:avLst/>
          </a:prstGeom>
          <a:noFill/>
        </p:spPr>
        <p:txBody>
          <a:bodyPr wrap="square" rtlCol="0">
            <a:spAutoFit/>
          </a:bodyPr>
          <a:lstStyle/>
          <a:p>
            <a:pPr algn="ctr"/>
            <a:r>
              <a:rPr lang="en-US" sz="1350" b="1">
                <a:solidFill>
                  <a:srgbClr val="003C71"/>
                </a:solidFill>
              </a:rPr>
              <a:t>SaaS</a:t>
            </a:r>
          </a:p>
          <a:p>
            <a:pPr algn="ctr"/>
            <a:r>
              <a:rPr lang="en-US" sz="1100" i="1">
                <a:solidFill>
                  <a:srgbClr val="003C71"/>
                </a:solidFill>
              </a:rPr>
              <a:t>(Software as a Service)</a:t>
            </a:r>
          </a:p>
        </p:txBody>
      </p:sp>
      <p:sp>
        <p:nvSpPr>
          <p:cNvPr id="46" name="TextBox 45">
            <a:extLst>
              <a:ext uri="{FF2B5EF4-FFF2-40B4-BE49-F238E27FC236}">
                <a16:creationId xmlns:a16="http://schemas.microsoft.com/office/drawing/2014/main" id="{BC2ABC56-7C42-42A2-AC94-2C5D6BE60A92}"/>
              </a:ext>
            </a:extLst>
          </p:cNvPr>
          <p:cNvSpPr txBox="1"/>
          <p:nvPr/>
        </p:nvSpPr>
        <p:spPr>
          <a:xfrm>
            <a:off x="910507" y="2804783"/>
            <a:ext cx="2031600" cy="484748"/>
          </a:xfrm>
          <a:prstGeom prst="rect">
            <a:avLst/>
          </a:prstGeom>
          <a:noFill/>
        </p:spPr>
        <p:txBody>
          <a:bodyPr wrap="square" rtlCol="0">
            <a:spAutoFit/>
          </a:bodyPr>
          <a:lstStyle/>
          <a:p>
            <a:pPr algn="ctr"/>
            <a:r>
              <a:rPr lang="en-US" sz="1350" b="1"/>
              <a:t>PaaS</a:t>
            </a:r>
          </a:p>
          <a:p>
            <a:pPr algn="ctr"/>
            <a:r>
              <a:rPr lang="en-US" sz="1200" i="1"/>
              <a:t>(Platform as a Service)</a:t>
            </a:r>
          </a:p>
        </p:txBody>
      </p:sp>
      <p:sp>
        <p:nvSpPr>
          <p:cNvPr id="47" name="TextBox 46">
            <a:extLst>
              <a:ext uri="{FF2B5EF4-FFF2-40B4-BE49-F238E27FC236}">
                <a16:creationId xmlns:a16="http://schemas.microsoft.com/office/drawing/2014/main" id="{B1D88ADF-0136-445C-B0FC-5BBB8DCB5DD4}"/>
              </a:ext>
            </a:extLst>
          </p:cNvPr>
          <p:cNvSpPr txBox="1"/>
          <p:nvPr/>
        </p:nvSpPr>
        <p:spPr>
          <a:xfrm>
            <a:off x="333015" y="3654352"/>
            <a:ext cx="2243877" cy="469359"/>
          </a:xfrm>
          <a:prstGeom prst="rect">
            <a:avLst/>
          </a:prstGeom>
          <a:noFill/>
        </p:spPr>
        <p:txBody>
          <a:bodyPr wrap="square" rtlCol="0">
            <a:spAutoFit/>
          </a:bodyPr>
          <a:lstStyle/>
          <a:p>
            <a:pPr algn="ctr"/>
            <a:r>
              <a:rPr lang="en-US" sz="1350" b="1"/>
              <a:t>IaaS </a:t>
            </a:r>
          </a:p>
          <a:p>
            <a:pPr algn="ctr"/>
            <a:r>
              <a:rPr lang="en-US" sz="1100" i="1"/>
              <a:t>(Infrastructure as a Service)</a:t>
            </a:r>
          </a:p>
        </p:txBody>
      </p:sp>
      <p:grpSp>
        <p:nvGrpSpPr>
          <p:cNvPr id="48" name="Group 47">
            <a:extLst>
              <a:ext uri="{FF2B5EF4-FFF2-40B4-BE49-F238E27FC236}">
                <a16:creationId xmlns:a16="http://schemas.microsoft.com/office/drawing/2014/main" id="{F18D640C-4D44-4370-A402-FF02FAA039F8}"/>
              </a:ext>
            </a:extLst>
          </p:cNvPr>
          <p:cNvGrpSpPr/>
          <p:nvPr/>
        </p:nvGrpSpPr>
        <p:grpSpPr>
          <a:xfrm>
            <a:off x="7365303" y="112517"/>
            <a:ext cx="1685411" cy="1480030"/>
            <a:chOff x="6592636" y="420236"/>
            <a:chExt cx="2413316" cy="3663095"/>
          </a:xfrm>
        </p:grpSpPr>
        <p:sp>
          <p:nvSpPr>
            <p:cNvPr id="49" name="Rectangle: Rounded Corners 29">
              <a:extLst>
                <a:ext uri="{FF2B5EF4-FFF2-40B4-BE49-F238E27FC236}">
                  <a16:creationId xmlns:a16="http://schemas.microsoft.com/office/drawing/2014/main" id="{DDC1AEC4-96FC-4D7D-88D9-2D67CAD0FD3B}"/>
                </a:ext>
              </a:extLst>
            </p:cNvPr>
            <p:cNvSpPr/>
            <p:nvPr/>
          </p:nvSpPr>
          <p:spPr>
            <a:xfrm>
              <a:off x="6592636" y="3675449"/>
              <a:ext cx="2413316" cy="407882"/>
            </a:xfrm>
            <a:prstGeom prst="roundRect">
              <a:avLst/>
            </a:prstGeom>
            <a:solidFill>
              <a:sysClr val="window" lastClr="FFFFFF"/>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i="0" u="none" strike="noStrike" kern="0" cap="none" spc="0" normalizeH="0" baseline="0" noProof="0">
                  <a:ln>
                    <a:noFill/>
                  </a:ln>
                  <a:solidFill>
                    <a:srgbClr val="003C71"/>
                  </a:solidFill>
                  <a:effectLst/>
                  <a:uLnTx/>
                  <a:uFillTx/>
                  <a:latin typeface="Intel Clear"/>
                  <a:ea typeface="+mn-ea"/>
                  <a:cs typeface="+mn-cs"/>
                </a:rPr>
                <a:t>Hardware (CPU, memorie, dispozitive)</a:t>
              </a:r>
            </a:p>
          </p:txBody>
        </p:sp>
        <p:sp>
          <p:nvSpPr>
            <p:cNvPr id="50" name="Rectangle: Rounded Corners 30">
              <a:extLst>
                <a:ext uri="{FF2B5EF4-FFF2-40B4-BE49-F238E27FC236}">
                  <a16:creationId xmlns:a16="http://schemas.microsoft.com/office/drawing/2014/main" id="{A21A9DF4-B389-4E6B-B850-584061CB726C}"/>
                </a:ext>
              </a:extLst>
            </p:cNvPr>
            <p:cNvSpPr/>
            <p:nvPr/>
          </p:nvSpPr>
          <p:spPr>
            <a:xfrm>
              <a:off x="6592636" y="3271489"/>
              <a:ext cx="2413316" cy="407882"/>
            </a:xfrm>
            <a:prstGeom prst="roundRect">
              <a:avLst/>
            </a:prstGeom>
            <a:solidFill>
              <a:sysClr val="window" lastClr="FFFFFF"/>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i="0" u="none" strike="noStrike" kern="0" cap="none" spc="0" normalizeH="0" baseline="0" noProof="0">
                  <a:ln>
                    <a:noFill/>
                  </a:ln>
                  <a:solidFill>
                    <a:srgbClr val="003C71"/>
                  </a:solidFill>
                  <a:effectLst/>
                  <a:uLnTx/>
                  <a:uFillTx/>
                  <a:latin typeface="Intel Clear"/>
                  <a:ea typeface="+mn-ea"/>
                  <a:cs typeface="+mn-cs"/>
                </a:rPr>
                <a:t>Firmware / </a:t>
              </a:r>
              <a:r>
                <a:rPr lang="en-US" sz="600" kern="0">
                  <a:solidFill>
                    <a:srgbClr val="003C71"/>
                  </a:solidFill>
                  <a:latin typeface="Intel Clear"/>
                </a:rPr>
                <a:t>micro-c</a:t>
              </a:r>
              <a:r>
                <a:rPr kumimoji="0" lang="en-US" sz="600" i="0" u="none" strike="noStrike" kern="0" cap="none" spc="0" normalizeH="0" baseline="0" noProof="0">
                  <a:ln>
                    <a:noFill/>
                  </a:ln>
                  <a:solidFill>
                    <a:srgbClr val="003C71"/>
                  </a:solidFill>
                  <a:effectLst/>
                  <a:uLnTx/>
                  <a:uFillTx/>
                  <a:latin typeface="Intel Clear"/>
                  <a:ea typeface="+mn-ea"/>
                  <a:cs typeface="+mn-cs"/>
                </a:rPr>
                <a:t>ode / BIOS</a:t>
              </a:r>
            </a:p>
          </p:txBody>
        </p:sp>
        <p:sp>
          <p:nvSpPr>
            <p:cNvPr id="51" name="Rectangle: Rounded Corners 31">
              <a:extLst>
                <a:ext uri="{FF2B5EF4-FFF2-40B4-BE49-F238E27FC236}">
                  <a16:creationId xmlns:a16="http://schemas.microsoft.com/office/drawing/2014/main" id="{76AE7B88-4667-409F-8465-34F181A4253B}"/>
                </a:ext>
              </a:extLst>
            </p:cNvPr>
            <p:cNvSpPr/>
            <p:nvPr/>
          </p:nvSpPr>
          <p:spPr>
            <a:xfrm>
              <a:off x="6592636" y="2455725"/>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i="0" u="none" strike="noStrike" kern="0" cap="none" spc="0" normalizeH="0" baseline="0" noProof="0">
                  <a:ln>
                    <a:noFill/>
                  </a:ln>
                  <a:solidFill>
                    <a:srgbClr val="003C71"/>
                  </a:solidFill>
                  <a:effectLst/>
                  <a:uLnTx/>
                  <a:uFillTx/>
                  <a:latin typeface="Intel Clear"/>
                  <a:ea typeface="+mn-ea"/>
                  <a:cs typeface="+mn-cs"/>
                </a:rPr>
                <a:t>Sistemul de Operare</a:t>
              </a:r>
            </a:p>
          </p:txBody>
        </p:sp>
        <p:sp>
          <p:nvSpPr>
            <p:cNvPr id="52" name="Rectangle: Rounded Corners 32">
              <a:extLst>
                <a:ext uri="{FF2B5EF4-FFF2-40B4-BE49-F238E27FC236}">
                  <a16:creationId xmlns:a16="http://schemas.microsoft.com/office/drawing/2014/main" id="{9D1154DE-5CB9-4343-B243-0E95F970BA2A}"/>
                </a:ext>
              </a:extLst>
            </p:cNvPr>
            <p:cNvSpPr/>
            <p:nvPr/>
          </p:nvSpPr>
          <p:spPr>
            <a:xfrm>
              <a:off x="6592636" y="2047842"/>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i="0" u="none" strike="noStrike" kern="0" cap="none" spc="0" normalizeH="0" baseline="0" noProof="0">
                  <a:ln>
                    <a:noFill/>
                  </a:ln>
                  <a:solidFill>
                    <a:srgbClr val="003C71"/>
                  </a:solidFill>
                  <a:effectLst/>
                  <a:uLnTx/>
                  <a:uFillTx/>
                  <a:latin typeface="Intel Clear"/>
                  <a:ea typeface="+mn-ea"/>
                  <a:cs typeface="+mn-cs"/>
                </a:rPr>
                <a:t>Virtualizare / Orchestrare</a:t>
              </a:r>
            </a:p>
          </p:txBody>
        </p:sp>
        <p:sp>
          <p:nvSpPr>
            <p:cNvPr id="53" name="Rectangle: Rounded Corners 33">
              <a:extLst>
                <a:ext uri="{FF2B5EF4-FFF2-40B4-BE49-F238E27FC236}">
                  <a16:creationId xmlns:a16="http://schemas.microsoft.com/office/drawing/2014/main" id="{C07F0B8C-D63A-414F-96BB-71C211D5D417}"/>
                </a:ext>
              </a:extLst>
            </p:cNvPr>
            <p:cNvSpPr/>
            <p:nvPr/>
          </p:nvSpPr>
          <p:spPr>
            <a:xfrm>
              <a:off x="6592636" y="1639960"/>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i="0" u="none" strike="noStrike" kern="0" cap="none" spc="0" normalizeH="0" baseline="0" noProof="0">
                  <a:ln>
                    <a:noFill/>
                  </a:ln>
                  <a:solidFill>
                    <a:srgbClr val="003C71"/>
                  </a:solidFill>
                  <a:effectLst/>
                  <a:uLnTx/>
                  <a:uFillTx/>
                  <a:latin typeface="Intel Clear"/>
                  <a:ea typeface="+mn-ea"/>
                  <a:cs typeface="+mn-cs"/>
                </a:rPr>
                <a:t>Low-level Libraries </a:t>
              </a:r>
            </a:p>
          </p:txBody>
        </p:sp>
        <p:sp>
          <p:nvSpPr>
            <p:cNvPr id="54" name="Rectangle: Rounded Corners 34">
              <a:extLst>
                <a:ext uri="{FF2B5EF4-FFF2-40B4-BE49-F238E27FC236}">
                  <a16:creationId xmlns:a16="http://schemas.microsoft.com/office/drawing/2014/main" id="{2A7AD624-3017-4211-9BA6-F9EC568BF141}"/>
                </a:ext>
              </a:extLst>
            </p:cNvPr>
            <p:cNvSpPr/>
            <p:nvPr/>
          </p:nvSpPr>
          <p:spPr>
            <a:xfrm>
              <a:off x="6592636" y="1232078"/>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i="0" u="none" strike="noStrike" kern="0" cap="none" spc="0" normalizeH="0" baseline="0" noProof="0">
                  <a:ln>
                    <a:noFill/>
                  </a:ln>
                  <a:solidFill>
                    <a:srgbClr val="003C71"/>
                  </a:solidFill>
                  <a:effectLst/>
                  <a:uLnTx/>
                  <a:uFillTx/>
                  <a:latin typeface="Intel Clear"/>
                  <a:ea typeface="+mn-ea"/>
                  <a:cs typeface="+mn-cs"/>
                </a:rPr>
                <a:t>Middleware Frameworks &amp; Runtimes</a:t>
              </a:r>
            </a:p>
          </p:txBody>
        </p:sp>
        <p:sp>
          <p:nvSpPr>
            <p:cNvPr id="55" name="Rectangle: Rounded Corners 35">
              <a:extLst>
                <a:ext uri="{FF2B5EF4-FFF2-40B4-BE49-F238E27FC236}">
                  <a16:creationId xmlns:a16="http://schemas.microsoft.com/office/drawing/2014/main" id="{F887A052-4F56-4D60-A47B-D6EE801DF9D2}"/>
                </a:ext>
              </a:extLst>
            </p:cNvPr>
            <p:cNvSpPr/>
            <p:nvPr/>
          </p:nvSpPr>
          <p:spPr>
            <a:xfrm>
              <a:off x="6592636" y="824196"/>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i="0" u="none" strike="noStrike" kern="0" cap="none" spc="0" normalizeH="0" baseline="0" noProof="0">
                  <a:ln>
                    <a:noFill/>
                  </a:ln>
                  <a:solidFill>
                    <a:srgbClr val="003C71"/>
                  </a:solidFill>
                  <a:effectLst/>
                  <a:uLnTx/>
                  <a:uFillTx/>
                  <a:latin typeface="Intel Clear"/>
                  <a:ea typeface="+mn-ea"/>
                  <a:cs typeface="+mn-cs"/>
                </a:rPr>
                <a:t>Applicații</a:t>
              </a:r>
            </a:p>
          </p:txBody>
        </p:sp>
        <p:sp>
          <p:nvSpPr>
            <p:cNvPr id="56" name="Rectangle: Rounded Corners 36">
              <a:extLst>
                <a:ext uri="{FF2B5EF4-FFF2-40B4-BE49-F238E27FC236}">
                  <a16:creationId xmlns:a16="http://schemas.microsoft.com/office/drawing/2014/main" id="{27B18226-E516-40F0-8FEA-08A6DCF8F93D}"/>
                </a:ext>
              </a:extLst>
            </p:cNvPr>
            <p:cNvSpPr/>
            <p:nvPr/>
          </p:nvSpPr>
          <p:spPr>
            <a:xfrm>
              <a:off x="6592636" y="420236"/>
              <a:ext cx="2413316" cy="407882"/>
            </a:xfrm>
            <a:prstGeom prst="roundRect">
              <a:avLst/>
            </a:prstGeom>
            <a:solidFill>
              <a:schemeClr val="accent5">
                <a:lumMod val="20000"/>
                <a:lumOff val="80000"/>
              </a:schemeClr>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i="0" u="none" strike="noStrike" kern="0" cap="none" spc="0" normalizeH="0" baseline="0" noProof="0">
                  <a:ln>
                    <a:noFill/>
                  </a:ln>
                  <a:solidFill>
                    <a:srgbClr val="003C71"/>
                  </a:solidFill>
                  <a:effectLst/>
                  <a:uLnTx/>
                  <a:uFillTx/>
                  <a:latin typeface="Intel Clear"/>
                  <a:ea typeface="+mn-ea"/>
                  <a:cs typeface="+mn-cs"/>
                </a:rPr>
                <a:t>Servicii şi Soluții</a:t>
              </a:r>
            </a:p>
          </p:txBody>
        </p:sp>
        <p:sp>
          <p:nvSpPr>
            <p:cNvPr id="57" name="Rectangle: Rounded Corners 31">
              <a:extLst>
                <a:ext uri="{FF2B5EF4-FFF2-40B4-BE49-F238E27FC236}">
                  <a16:creationId xmlns:a16="http://schemas.microsoft.com/office/drawing/2014/main" id="{89993EFC-EFCB-46AB-8BA8-B8F9472BB2E9}"/>
                </a:ext>
              </a:extLst>
            </p:cNvPr>
            <p:cNvSpPr/>
            <p:nvPr/>
          </p:nvSpPr>
          <p:spPr>
            <a:xfrm>
              <a:off x="6592636" y="2867529"/>
              <a:ext cx="2413316" cy="407882"/>
            </a:xfrm>
            <a:prstGeom prst="roundRect">
              <a:avLst/>
            </a:prstGeom>
            <a:solidFill>
              <a:sysClr val="window" lastClr="FFFFFF"/>
            </a:solidFill>
            <a:ln w="3175"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i="0" u="none" strike="noStrike" kern="0" cap="none" spc="0" normalizeH="0" baseline="0" noProof="0">
                  <a:ln>
                    <a:noFill/>
                  </a:ln>
                  <a:solidFill>
                    <a:srgbClr val="003C71"/>
                  </a:solidFill>
                  <a:effectLst/>
                  <a:uLnTx/>
                  <a:uFillTx/>
                  <a:latin typeface="Intel Clear"/>
                  <a:ea typeface="+mn-ea"/>
                  <a:cs typeface="+mn-cs"/>
                </a:rPr>
                <a:t>Drivere</a:t>
              </a:r>
            </a:p>
          </p:txBody>
        </p:sp>
      </p:grpSp>
      <p:sp>
        <p:nvSpPr>
          <p:cNvPr id="2" name="TextBox 1">
            <a:extLst>
              <a:ext uri="{FF2B5EF4-FFF2-40B4-BE49-F238E27FC236}">
                <a16:creationId xmlns:a16="http://schemas.microsoft.com/office/drawing/2014/main" id="{3BDE2D3E-9157-4032-1828-E338AD59825F}"/>
              </a:ext>
            </a:extLst>
          </p:cNvPr>
          <p:cNvSpPr txBox="1"/>
          <p:nvPr/>
        </p:nvSpPr>
        <p:spPr>
          <a:xfrm>
            <a:off x="15740" y="4498849"/>
            <a:ext cx="9128259" cy="182086"/>
          </a:xfrm>
          <a:prstGeom prst="rect">
            <a:avLst/>
          </a:prstGeom>
          <a:solidFill>
            <a:schemeClr val="bg2">
              <a:lumMod val="20000"/>
              <a:lumOff val="80000"/>
            </a:schemeClr>
          </a:solidFill>
        </p:spPr>
        <p:txBody>
          <a:bodyPr vert="horz" wrap="square" lIns="0" tIns="0" rIns="0" bIns="0" rtlCol="0">
            <a:noAutofit/>
          </a:bodyPr>
          <a:lstStyle/>
          <a:p>
            <a:r>
              <a:rPr lang="en-US" sz="1100">
                <a:solidFill>
                  <a:srgbClr val="003C71"/>
                </a:solidFill>
              </a:rPr>
              <a:t>Alte </a:t>
            </a:r>
            <a:r>
              <a:rPr lang="en-US" sz="1100" err="1">
                <a:solidFill>
                  <a:srgbClr val="003C71"/>
                </a:solidFill>
              </a:rPr>
              <a:t>modele</a:t>
            </a:r>
            <a:r>
              <a:rPr lang="en-US" sz="1100">
                <a:solidFill>
                  <a:srgbClr val="003C71"/>
                </a:solidFill>
              </a:rPr>
              <a:t>: FaaS (AWS Lambda, Azure Functions, Google Cloud Functions), </a:t>
            </a:r>
            <a:r>
              <a:rPr lang="en-US" sz="1100" err="1">
                <a:solidFill>
                  <a:srgbClr val="003C71"/>
                </a:solidFill>
              </a:rPr>
              <a:t>BMaaS</a:t>
            </a:r>
            <a:r>
              <a:rPr lang="en-US" sz="1100">
                <a:solidFill>
                  <a:srgbClr val="003C71"/>
                </a:solidFill>
              </a:rPr>
              <a:t> (BareMetal as a Service), DBaaS (tip de PaaS, e.g. Azure SQL)</a:t>
            </a:r>
          </a:p>
        </p:txBody>
      </p:sp>
    </p:spTree>
    <p:extLst>
      <p:ext uri="{BB962C8B-B14F-4D97-AF65-F5344CB8AC3E}">
        <p14:creationId xmlns:p14="http://schemas.microsoft.com/office/powerpoint/2010/main" val="13188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remove" nodeType="withEffect">
                                  <p:stCondLst>
                                    <p:cond delay="0"/>
                                  </p:stCondLst>
                                  <p:childTnLst>
                                    <p:animMotion origin="layout" path="M 2.70833E-6 1.48148E-6 L -0.33907 1.48148E-6 " pathEditMode="relative" rAng="0" ptsTypes="AA">
                                      <p:cBhvr>
                                        <p:cTn id="6" dur="25000" fill="hold"/>
                                        <p:tgtEl>
                                          <p:spTgt spid="60"/>
                                        </p:tgtEl>
                                        <p:attrNameLst>
                                          <p:attrName>ppt_x</p:attrName>
                                          <p:attrName>ppt_y</p:attrName>
                                        </p:attrNameLst>
                                      </p:cBhvr>
                                      <p:rCtr x="-16953" y="0"/>
                                    </p:animMotion>
                                  </p:childTnLst>
                                </p:cTn>
                              </p:par>
                              <p:par>
                                <p:cTn id="7" presetID="42" presetClass="path" presetSubtype="0" repeatCount="indefinite" autoRev="1" fill="remove" nodeType="withEffect">
                                  <p:stCondLst>
                                    <p:cond delay="0"/>
                                  </p:stCondLst>
                                  <p:childTnLst>
                                    <p:animMotion origin="layout" path="M 5E-6 2.22222E-6 L -0.1612 -0.0007 " pathEditMode="relative" rAng="0" ptsTypes="AA">
                                      <p:cBhvr>
                                        <p:cTn id="8" dur="25000" fill="hold"/>
                                        <p:tgtEl>
                                          <p:spTgt spid="58"/>
                                        </p:tgtEl>
                                        <p:attrNameLst>
                                          <p:attrName>ppt_x</p:attrName>
                                          <p:attrName>ppt_y</p:attrName>
                                        </p:attrNameLst>
                                      </p:cBhvr>
                                      <p:rCtr x="-8060" y="-46"/>
                                    </p:animMotion>
                                  </p:childTnLst>
                                </p:cTn>
                              </p:par>
                              <p:par>
                                <p:cTn id="9" presetID="42" presetClass="path" presetSubtype="0" repeatCount="indefinite" autoRev="1" fill="remove" nodeType="withEffect">
                                  <p:stCondLst>
                                    <p:cond delay="0"/>
                                  </p:stCondLst>
                                  <p:childTnLst>
                                    <p:animMotion origin="layout" path="M 1.45833E-6 -2.96296E-6 L -0.21341 0.00255 " pathEditMode="relative" rAng="0" ptsTypes="AA">
                                      <p:cBhvr>
                                        <p:cTn id="10" dur="25000" fill="hold"/>
                                        <p:tgtEl>
                                          <p:spTgt spid="59"/>
                                        </p:tgtEl>
                                        <p:attrNameLst>
                                          <p:attrName>ppt_x</p:attrName>
                                          <p:attrName>ppt_y</p:attrName>
                                        </p:attrNameLst>
                                      </p:cBhvr>
                                      <p:rCtr x="-10677" y="116"/>
                                    </p:animMotion>
                                  </p:childTnLst>
                                </p:cTn>
                              </p:par>
                              <p:par>
                                <p:cTn id="11" presetID="42" presetClass="path" presetSubtype="0" repeatCount="indefinite" autoRev="1" fill="remove" nodeType="withEffect">
                                  <p:stCondLst>
                                    <p:cond delay="0"/>
                                  </p:stCondLst>
                                  <p:childTnLst>
                                    <p:animMotion origin="layout" path="M 4.79167E-6 1.11111E-6 L -0.39883 1.11111E-6 " pathEditMode="relative" rAng="0" ptsTypes="AA">
                                      <p:cBhvr>
                                        <p:cTn id="12" dur="25000" fill="hold"/>
                                        <p:tgtEl>
                                          <p:spTgt spid="62"/>
                                        </p:tgtEl>
                                        <p:attrNameLst>
                                          <p:attrName>ppt_x</p:attrName>
                                          <p:attrName>ppt_y</p:attrName>
                                        </p:attrNameLst>
                                      </p:cBhvr>
                                      <p:rCtr x="-19948" y="0"/>
                                    </p:animMotion>
                                  </p:childTnLst>
                                </p:cTn>
                              </p:par>
                              <p:par>
                                <p:cTn id="13" presetID="42" presetClass="path" presetSubtype="0" repeatCount="indefinite" autoRev="1" fill="remove" nodeType="withEffect">
                                  <p:stCondLst>
                                    <p:cond delay="0"/>
                                  </p:stCondLst>
                                  <p:childTnLst>
                                    <p:animMotion origin="layout" path="M -8.33333E-7 -1.85185E-6 L -0.30087 0.0142 " pathEditMode="relative" rAng="0" ptsTypes="AA">
                                      <p:cBhvr>
                                        <p:cTn id="14" dur="25000" fill="hold"/>
                                        <p:tgtEl>
                                          <p:spTgt spid="61"/>
                                        </p:tgtEl>
                                        <p:attrNameLst>
                                          <p:attrName>ppt_x</p:attrName>
                                          <p:attrName>ppt_y</p:attrName>
                                        </p:attrNameLst>
                                      </p:cBhvr>
                                      <p:rCtr x="-15052" y="7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9C4B807A-D681-A960-AE0C-37494C0FBBDC}"/>
              </a:ext>
            </a:extLst>
          </p:cNvPr>
          <p:cNvSpPr>
            <a:spLocks noChangeArrowheads="1"/>
          </p:cNvSpPr>
          <p:nvPr/>
        </p:nvSpPr>
        <p:spPr bwMode="auto">
          <a:xfrm>
            <a:off x="823408" y="1066137"/>
            <a:ext cx="771201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500">
                <a:solidFill>
                  <a:srgbClr val="172B4D"/>
                </a:solidFill>
                <a:cs typeface="Arial" panose="020B0604020202020204" pitchFamily="34" charset="0"/>
              </a:rPr>
              <a:t>The following Python code is part of a web application users management module. </a:t>
            </a:r>
            <a:r>
              <a:rPr lang="en-US" sz="1500">
                <a:solidFill>
                  <a:srgbClr val="172B4D"/>
                </a:solidFill>
                <a:cs typeface="Arial" panose="020B0604020202020204" pitchFamily="34" charset="0"/>
              </a:rPr>
              <a:t>Explain how can one user impersonate another?</a:t>
            </a:r>
          </a:p>
          <a:p>
            <a:pPr defTabSz="685800" fontAlgn="t"/>
            <a:r>
              <a:rPr lang="en-US" altLang="en-US" sz="1200">
                <a:solidFill>
                  <a:srgbClr val="172B4D"/>
                </a:solidFill>
                <a:latin typeface="Calibri" panose="020F0502020204030204" pitchFamily="34" charset="0"/>
                <a:cs typeface="Calibri" panose="020F0502020204030204" pitchFamily="34" charset="0"/>
              </a:rPr>
              <a:t> </a:t>
            </a:r>
            <a:endParaRPr lang="en-US" altLang="en-US" sz="1200">
              <a:solidFill>
                <a:srgbClr val="525252"/>
              </a:solidFill>
              <a:latin typeface="Calibri" panose="020F0502020204030204" pitchFamily="34" charset="0"/>
              <a:cs typeface="Calibri" panose="020F0502020204030204" pitchFamily="34" charset="0"/>
            </a:endParaRPr>
          </a:p>
          <a:p>
            <a:pPr defTabSz="685800"/>
            <a:endParaRPr lang="en-US" altLang="en-US" sz="1200">
              <a:solidFill>
                <a:srgbClr val="525252"/>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C838D18-8765-C4C4-2E22-560E91450405}"/>
              </a:ext>
            </a:extLst>
          </p:cNvPr>
          <p:cNvSpPr>
            <a:spLocks noGrp="1"/>
          </p:cNvSpPr>
          <p:nvPr>
            <p:ph type="title"/>
          </p:nvPr>
        </p:nvSpPr>
        <p:spPr/>
        <p:txBody>
          <a:bodyPr/>
          <a:lstStyle/>
          <a:p>
            <a:r>
              <a:rPr lang="en-US"/>
              <a:t>Practice: Authentication</a:t>
            </a:r>
          </a:p>
        </p:txBody>
      </p:sp>
      <p:graphicFrame>
        <p:nvGraphicFramePr>
          <p:cNvPr id="7" name="Content Placeholder 6">
            <a:extLst>
              <a:ext uri="{FF2B5EF4-FFF2-40B4-BE49-F238E27FC236}">
                <a16:creationId xmlns:a16="http://schemas.microsoft.com/office/drawing/2014/main" id="{FB253B28-BF1E-00CC-4F78-E7D00C75A299}"/>
              </a:ext>
            </a:extLst>
          </p:cNvPr>
          <p:cNvGraphicFramePr>
            <a:graphicFrameLocks noGrp="1"/>
          </p:cNvGraphicFramePr>
          <p:nvPr>
            <p:ph idx="1"/>
          </p:nvPr>
        </p:nvGraphicFramePr>
        <p:xfrm>
          <a:off x="823408" y="1869937"/>
          <a:ext cx="7117000" cy="2560320"/>
        </p:xfrm>
        <a:graphic>
          <a:graphicData uri="http://schemas.openxmlformats.org/drawingml/2006/table">
            <a:tbl>
              <a:tblPr/>
              <a:tblGrid>
                <a:gridCol w="435208">
                  <a:extLst>
                    <a:ext uri="{9D8B030D-6E8A-4147-A177-3AD203B41FA5}">
                      <a16:colId xmlns:a16="http://schemas.microsoft.com/office/drawing/2014/main" val="967461229"/>
                    </a:ext>
                  </a:extLst>
                </a:gridCol>
                <a:gridCol w="6681792">
                  <a:extLst>
                    <a:ext uri="{9D8B030D-6E8A-4147-A177-3AD203B41FA5}">
                      <a16:colId xmlns:a16="http://schemas.microsoft.com/office/drawing/2014/main" val="2138994746"/>
                    </a:ext>
                  </a:extLst>
                </a:gridCol>
              </a:tblGrid>
              <a:tr h="2468880">
                <a:tc>
                  <a:txBody>
                    <a:bodyPr/>
                    <a:lstStyle/>
                    <a:p>
                      <a:pPr algn="r" fontAlgn="base"/>
                      <a:r>
                        <a:rPr lang="en-US" sz="1400" b="0" i="0">
                          <a:solidFill>
                            <a:srgbClr val="FFFF00"/>
                          </a:solidFill>
                          <a:effectLst/>
                          <a:latin typeface="Consolas" panose="020B0609020204030204" pitchFamily="49" charset="0"/>
                        </a:rPr>
                        <a:t>1</a:t>
                      </a:r>
                    </a:p>
                    <a:p>
                      <a:pPr algn="r" fontAlgn="base"/>
                      <a:r>
                        <a:rPr lang="en-US" sz="1400" b="0" i="0">
                          <a:solidFill>
                            <a:srgbClr val="FFFF00"/>
                          </a:solidFill>
                          <a:effectLst/>
                          <a:latin typeface="Consolas" panose="020B0609020204030204" pitchFamily="49" charset="0"/>
                        </a:rPr>
                        <a:t>2</a:t>
                      </a:r>
                    </a:p>
                    <a:p>
                      <a:pPr algn="r" fontAlgn="base"/>
                      <a:r>
                        <a:rPr lang="en-US" sz="1400" b="0" i="0">
                          <a:solidFill>
                            <a:srgbClr val="FFFF00"/>
                          </a:solidFill>
                          <a:effectLst/>
                          <a:latin typeface="Consolas" panose="020B0609020204030204" pitchFamily="49" charset="0"/>
                        </a:rPr>
                        <a:t>3</a:t>
                      </a:r>
                    </a:p>
                    <a:p>
                      <a:pPr algn="r" fontAlgn="base"/>
                      <a:r>
                        <a:rPr lang="en-US" sz="1400" b="0" i="0">
                          <a:solidFill>
                            <a:srgbClr val="FFFF00"/>
                          </a:solidFill>
                          <a:effectLst/>
                          <a:latin typeface="Consolas" panose="020B0609020204030204" pitchFamily="49" charset="0"/>
                        </a:rPr>
                        <a:t>4</a:t>
                      </a:r>
                    </a:p>
                    <a:p>
                      <a:pPr algn="r" fontAlgn="base"/>
                      <a:r>
                        <a:rPr lang="en-US" sz="1400" b="0" i="0">
                          <a:solidFill>
                            <a:srgbClr val="FFFF00"/>
                          </a:solidFill>
                          <a:effectLst/>
                          <a:latin typeface="Consolas" panose="020B0609020204030204" pitchFamily="49" charset="0"/>
                        </a:rPr>
                        <a:t>5</a:t>
                      </a:r>
                    </a:p>
                    <a:p>
                      <a:pPr algn="r" fontAlgn="base"/>
                      <a:r>
                        <a:rPr lang="en-US" sz="1400" b="0" i="0">
                          <a:solidFill>
                            <a:srgbClr val="FFFF00"/>
                          </a:solidFill>
                          <a:effectLst/>
                          <a:latin typeface="Consolas" panose="020B0609020204030204" pitchFamily="49" charset="0"/>
                        </a:rPr>
                        <a:t>6</a:t>
                      </a:r>
                    </a:p>
                    <a:p>
                      <a:pPr algn="r" fontAlgn="base"/>
                      <a:r>
                        <a:rPr lang="en-US" sz="1400" b="0" i="0">
                          <a:solidFill>
                            <a:srgbClr val="FFFF00"/>
                          </a:solidFill>
                          <a:effectLst/>
                          <a:latin typeface="Consolas" panose="020B0609020204030204" pitchFamily="49" charset="0"/>
                        </a:rPr>
                        <a:t>7</a:t>
                      </a:r>
                    </a:p>
                    <a:p>
                      <a:pPr algn="r" fontAlgn="base"/>
                      <a:r>
                        <a:rPr lang="en-US" sz="1400" b="0" i="0">
                          <a:solidFill>
                            <a:srgbClr val="FFFF00"/>
                          </a:solidFill>
                          <a:effectLst/>
                          <a:latin typeface="Consolas" panose="020B0609020204030204" pitchFamily="49" charset="0"/>
                        </a:rPr>
                        <a:t>8</a:t>
                      </a:r>
                    </a:p>
                    <a:p>
                      <a:pPr algn="r" fontAlgn="base"/>
                      <a:r>
                        <a:rPr lang="en-US" sz="1400" b="0" i="0">
                          <a:solidFill>
                            <a:srgbClr val="FFFF00"/>
                          </a:solidFill>
                          <a:effectLst/>
                          <a:latin typeface="Consolas" panose="020B0609020204030204" pitchFamily="49" charset="0"/>
                        </a:rPr>
                        <a:t>9</a:t>
                      </a:r>
                    </a:p>
                    <a:p>
                      <a:pPr algn="r" fontAlgn="base"/>
                      <a:r>
                        <a:rPr lang="en-US" sz="1400" b="0" i="0">
                          <a:solidFill>
                            <a:srgbClr val="FFFF00"/>
                          </a:solidFill>
                          <a:effectLst/>
                          <a:latin typeface="Consolas" panose="020B0609020204030204" pitchFamily="49" charset="0"/>
                        </a:rPr>
                        <a:t>10</a:t>
                      </a:r>
                    </a:p>
                    <a:p>
                      <a:pPr algn="r" fontAlgn="base"/>
                      <a:r>
                        <a:rPr lang="en-US" sz="1400" b="0" i="0">
                          <a:solidFill>
                            <a:srgbClr val="FFFF00"/>
                          </a:solidFill>
                          <a:effectLst/>
                          <a:latin typeface="Consolas" panose="020B0609020204030204" pitchFamily="49" charset="0"/>
                        </a:rPr>
                        <a:t>11</a:t>
                      </a:r>
                    </a:p>
                    <a:p>
                      <a:pPr algn="r" fontAlgn="base"/>
                      <a:r>
                        <a:rPr lang="en-US" sz="1400" b="0" i="0">
                          <a:solidFill>
                            <a:srgbClr val="FFFF00"/>
                          </a:solidFill>
                          <a:effectLst/>
                          <a:latin typeface="Consolas" panose="020B0609020204030204" pitchFamily="49" charset="0"/>
                        </a:rPr>
                        <a:t>12</a:t>
                      </a:r>
                    </a:p>
                  </a:txBody>
                  <a:tcPr marL="71438" marR="0" marT="0" marB="0" anchor="ctr">
                    <a:lnL>
                      <a:noFill/>
                    </a:lnL>
                    <a:lnR w="6350" cap="flat" cmpd="sng" algn="ctr">
                      <a:solidFill>
                        <a:srgbClr val="CCCCCC"/>
                      </a:solidFill>
                      <a:prstDash val="solid"/>
                      <a:round/>
                      <a:headEnd type="none" w="med" len="med"/>
                      <a:tailEnd type="none" w="med" len="med"/>
                    </a:lnR>
                    <a:lnT>
                      <a:noFill/>
                    </a:lnT>
                    <a:lnB>
                      <a:noFill/>
                    </a:lnB>
                    <a:solidFill>
                      <a:schemeClr val="tx1"/>
                    </a:solidFill>
                  </a:tcPr>
                </a:tc>
                <a:tc>
                  <a:txBody>
                    <a:bodyPr/>
                    <a:lstStyle/>
                    <a:p>
                      <a:pPr algn="l" fontAlgn="base"/>
                      <a:r>
                        <a:rPr lang="en-US" sz="1400" b="0" i="0">
                          <a:solidFill>
                            <a:srgbClr val="FFFF00"/>
                          </a:solidFill>
                          <a:effectLst/>
                          <a:latin typeface="Consolas" panose="020B0609020204030204" pitchFamily="49" charset="0"/>
                        </a:rPr>
                        <a:t>def register(self, user, pw):</a:t>
                      </a:r>
                    </a:p>
                    <a:p>
                      <a:pPr algn="l" fontAlgn="base"/>
                      <a:r>
                        <a:rPr lang="en-US" sz="1400" b="0" i="0">
                          <a:solidFill>
                            <a:srgbClr val="FFFF00"/>
                          </a:solidFill>
                          <a:effectLst/>
                          <a:latin typeface="Consolas" panose="020B0609020204030204" pitchFamily="49" charset="0"/>
                        </a:rPr>
                        <a:t>  if self.isExist(user):</a:t>
                      </a:r>
                    </a:p>
                    <a:p>
                      <a:pPr algn="l" fontAlgn="base"/>
                      <a:r>
                        <a:rPr lang="en-US" sz="1400" b="0" i="0">
                          <a:solidFill>
                            <a:srgbClr val="FFFF00"/>
                          </a:solidFill>
                          <a:effectLst/>
                          <a:latin typeface="Consolas" panose="020B0609020204030204" pitchFamily="49" charset="0"/>
                        </a:rPr>
                        <a:t>    return False</a:t>
                      </a:r>
                    </a:p>
                    <a:p>
                      <a:pPr algn="l" fontAlgn="base"/>
                      <a:r>
                        <a:rPr lang="en-US" sz="1400" b="0" i="0">
                          <a:solidFill>
                            <a:srgbClr val="FFFF00"/>
                          </a:solidFill>
                          <a:effectLst/>
                          <a:latin typeface="Consolas" panose="020B0609020204030204" pitchFamily="49" charset="0"/>
                        </a:rPr>
                        <a:t>  self.users = '%s:%s;%s' %(user, pw, self.users)</a:t>
                      </a:r>
                    </a:p>
                    <a:p>
                      <a:pPr algn="l" fontAlgn="base"/>
                      <a:r>
                        <a:rPr lang="en-US" sz="1400" b="0" i="0">
                          <a:solidFill>
                            <a:srgbClr val="FFFF00"/>
                          </a:solidFill>
                          <a:effectLst/>
                          <a:latin typeface="Consolas" panose="020B0609020204030204" pitchFamily="49" charset="0"/>
                        </a:rPr>
                        <a:t>  return True</a:t>
                      </a:r>
                    </a:p>
                    <a:p>
                      <a:pPr algn="l" fontAlgn="base"/>
                      <a:r>
                        <a:rPr lang="en-US" sz="1400" b="0" i="0">
                          <a:solidFill>
                            <a:srgbClr val="FFFF00"/>
                          </a:solidFill>
                          <a:effectLst/>
                          <a:latin typeface="Consolas" panose="020B0609020204030204" pitchFamily="49" charset="0"/>
                        </a:rPr>
                        <a:t> </a:t>
                      </a:r>
                    </a:p>
                    <a:p>
                      <a:pPr algn="l" fontAlgn="base"/>
                      <a:r>
                        <a:rPr lang="en-US" sz="1400" b="0" i="0">
                          <a:solidFill>
                            <a:srgbClr val="FFFF00"/>
                          </a:solidFill>
                          <a:effectLst/>
                          <a:latin typeface="Consolas" panose="020B0609020204030204" pitchFamily="49" charset="0"/>
                        </a:rPr>
                        <a:t>def isExist(self, user):</a:t>
                      </a:r>
                    </a:p>
                    <a:p>
                      <a:pPr algn="l" fontAlgn="base"/>
                      <a:r>
                        <a:rPr lang="en-US" sz="1400" b="0" i="0">
                          <a:solidFill>
                            <a:srgbClr val="FFFF00"/>
                          </a:solidFill>
                          <a:effectLst/>
                          <a:latin typeface="Consolas" panose="020B0609020204030204" pitchFamily="49" charset="0"/>
                        </a:rPr>
                        <a:t>  names = [e.split(':')[0] for e in self.users.split(';')]</a:t>
                      </a:r>
                    </a:p>
                    <a:p>
                      <a:pPr algn="l" fontAlgn="base"/>
                      <a:r>
                        <a:rPr lang="en-US" sz="1400" b="0" i="0">
                          <a:solidFill>
                            <a:srgbClr val="FFFF00"/>
                          </a:solidFill>
                          <a:effectLst/>
                          <a:latin typeface="Consolas" panose="020B0609020204030204" pitchFamily="49" charset="0"/>
                        </a:rPr>
                        <a:t>  return user in names</a:t>
                      </a:r>
                    </a:p>
                    <a:p>
                      <a:pPr algn="l" fontAlgn="base"/>
                      <a:r>
                        <a:rPr lang="en-US" sz="1400" b="0" i="0">
                          <a:solidFill>
                            <a:srgbClr val="FFFF00"/>
                          </a:solidFill>
                          <a:effectLst/>
                          <a:latin typeface="Consolas" panose="020B0609020204030204" pitchFamily="49" charset="0"/>
                        </a:rPr>
                        <a:t> </a:t>
                      </a:r>
                    </a:p>
                    <a:p>
                      <a:pPr algn="l" fontAlgn="base"/>
                      <a:r>
                        <a:rPr lang="en-US" sz="1400" b="0" i="0">
                          <a:solidFill>
                            <a:srgbClr val="FFFF00"/>
                          </a:solidFill>
                          <a:effectLst/>
                          <a:latin typeface="Consolas" panose="020B0609020204030204" pitchFamily="49" charset="0"/>
                        </a:rPr>
                        <a:t>def login(self, user, pw):</a:t>
                      </a:r>
                    </a:p>
                    <a:p>
                      <a:pPr algn="l" fontAlgn="base"/>
                      <a:r>
                        <a:rPr lang="en-US" sz="1400" b="0" i="0">
                          <a:solidFill>
                            <a:srgbClr val="FFFF00"/>
                          </a:solidFill>
                          <a:effectLst/>
                          <a:latin typeface="Consolas" panose="020B0609020204030204" pitchFamily="49" charset="0"/>
                        </a:rPr>
                        <a:t>  return ('%s:%s' %(user,pw)) in self.users.split(';')</a:t>
                      </a:r>
                    </a:p>
                  </a:txBody>
                  <a:tcPr marL="0" marR="0" marT="0" marB="0" anchor="ctr">
                    <a:lnL w="6350" cap="flat" cmpd="sng" algn="ctr">
                      <a:solidFill>
                        <a:srgbClr val="CCCCCC"/>
                      </a:solidFill>
                      <a:prstDash val="solid"/>
                      <a:round/>
                      <a:headEnd type="none" w="med" len="med"/>
                      <a:tailEnd type="none" w="med" len="med"/>
                    </a:lnL>
                    <a:lnR>
                      <a:noFill/>
                    </a:lnR>
                    <a:lnT>
                      <a:noFill/>
                    </a:lnT>
                    <a:lnB>
                      <a:noFill/>
                    </a:lnB>
                    <a:solidFill>
                      <a:schemeClr val="tx1"/>
                    </a:solidFill>
                  </a:tcPr>
                </a:tc>
                <a:extLst>
                  <a:ext uri="{0D108BD9-81ED-4DB2-BD59-A6C34878D82A}">
                    <a16:rowId xmlns:a16="http://schemas.microsoft.com/office/drawing/2014/main" val="1286269470"/>
                  </a:ext>
                </a:extLst>
              </a:tr>
            </a:tbl>
          </a:graphicData>
        </a:graphic>
      </p:graphicFrame>
      <p:pic>
        <p:nvPicPr>
          <p:cNvPr id="3" name="Picture 2">
            <a:extLst>
              <a:ext uri="{FF2B5EF4-FFF2-40B4-BE49-F238E27FC236}">
                <a16:creationId xmlns:a16="http://schemas.microsoft.com/office/drawing/2014/main" id="{0E6DD3C2-6548-BD78-729F-4F31140E7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337" y="1698783"/>
            <a:ext cx="1955285" cy="219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70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E77241-8D00-386B-9735-7734E90D95C3}"/>
              </a:ext>
            </a:extLst>
          </p:cNvPr>
          <p:cNvSpPr>
            <a:spLocks noGrp="1"/>
          </p:cNvSpPr>
          <p:nvPr>
            <p:ph type="title"/>
          </p:nvPr>
        </p:nvSpPr>
        <p:spPr/>
        <p:txBody>
          <a:bodyPr/>
          <a:lstStyle/>
          <a:p>
            <a:pPr algn="l"/>
            <a:r>
              <a:rPr lang="en-US"/>
              <a:t>Digital Certificates</a:t>
            </a:r>
          </a:p>
        </p:txBody>
      </p:sp>
    </p:spTree>
    <p:extLst>
      <p:ext uri="{BB962C8B-B14F-4D97-AF65-F5344CB8AC3E}">
        <p14:creationId xmlns:p14="http://schemas.microsoft.com/office/powerpoint/2010/main" val="685544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a:bodyPr>
          <a:lstStyle/>
          <a:p>
            <a:r>
              <a:rPr lang="en-US" sz="3000"/>
              <a:t>Need for certified public keys</a:t>
            </a: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6914712" y="4832317"/>
            <a:ext cx="2057400" cy="273844"/>
          </a:xfrm>
          <a:prstGeom prst="rect">
            <a:avLst/>
          </a:prstGeom>
        </p:spPr>
        <p:txBody>
          <a:bodyPr vert="horz" lIns="68580" tIns="34290" rIns="68580" bIns="34290" rtlCol="0" anchor="ctr"/>
          <a:lstStyle>
            <a:defPPr>
              <a:defRPr lang="en-US"/>
            </a:defPPr>
            <a:lvl1pPr marL="0" algn="r" defTabSz="685800" rtl="0" eaLnBrk="1" latinLnBrk="0" hangingPunct="1">
              <a:defRPr sz="825" kern="1200">
                <a:solidFill>
                  <a:schemeClr val="bg1">
                    <a:lumMod val="5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88">
                <a:solidFill>
                  <a:srgbClr val="FFFFFF">
                    <a:lumMod val="50000"/>
                  </a:srgbClr>
                </a:solidFill>
                <a:latin typeface="Arial" panose="020B0604020202020204" pitchFamily="34" charset="0"/>
                <a:cs typeface="Arial" panose="020B0604020202020204" pitchFamily="34" charset="0"/>
              </a:rPr>
              <a:t>Security: 8- </a:t>
            </a:r>
            <a:fld id="{C4204591-24BD-A542-B9D5-F8D8A88D2FEE}" type="slidenum">
              <a:rPr lang="en-US" sz="788">
                <a:solidFill>
                  <a:srgbClr val="FFFFFF">
                    <a:lumMod val="50000"/>
                  </a:srgbClr>
                </a:solidFill>
                <a:latin typeface="Arial" panose="020B0604020202020204" pitchFamily="34" charset="0"/>
                <a:cs typeface="Arial" panose="020B0604020202020204" pitchFamily="34" charset="0"/>
              </a:rPr>
              <a:pPr/>
              <a:t>62</a:t>
            </a:fld>
            <a:endParaRPr lang="en-US" sz="788">
              <a:solidFill>
                <a:srgbClr val="FFFFFF">
                  <a:lumMod val="50000"/>
                </a:srgbClr>
              </a:solidFill>
              <a:latin typeface="Arial" panose="020B0604020202020204" pitchFamily="34" charset="0"/>
              <a:cs typeface="Arial" panose="020B0604020202020204" pitchFamily="34" charset="0"/>
            </a:endParaRPr>
          </a:p>
        </p:txBody>
      </p:sp>
      <p:sp>
        <p:nvSpPr>
          <p:cNvPr id="107" name="Rectangle 3">
            <a:extLst>
              <a:ext uri="{FF2B5EF4-FFF2-40B4-BE49-F238E27FC236}">
                <a16:creationId xmlns:a16="http://schemas.microsoft.com/office/drawing/2014/main" id="{C2AED11F-995A-084B-92BE-14113A55714D}"/>
              </a:ext>
            </a:extLst>
          </p:cNvPr>
          <p:cNvSpPr txBox="1">
            <a:spLocks noChangeArrowheads="1"/>
          </p:cNvSpPr>
          <p:nvPr/>
        </p:nvSpPr>
        <p:spPr>
          <a:xfrm>
            <a:off x="400050" y="1117997"/>
            <a:ext cx="5811907" cy="565331"/>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631" indent="0" defTabSz="685800">
              <a:spcBef>
                <a:spcPts val="750"/>
              </a:spcBef>
              <a:buNone/>
            </a:pPr>
            <a:r>
              <a:rPr lang="en-US" sz="2100">
                <a:solidFill>
                  <a:srgbClr val="525252"/>
                </a:solidFill>
                <a:latin typeface="Arial" panose="020B0604020202020204" pitchFamily="34" charset="0"/>
                <a:cs typeface="Arial" panose="020B0604020202020204" pitchFamily="34" charset="0"/>
              </a:rPr>
              <a:t>Example: Trudy plays pizza prank on Bob</a:t>
            </a:r>
          </a:p>
          <a:p>
            <a:pPr marL="521494" lvl="1" indent="-173831" defTabSz="685800">
              <a:spcBef>
                <a:spcPts val="375"/>
              </a:spcBef>
            </a:pPr>
            <a:endParaRPr lang="en-US" sz="1500">
              <a:solidFill>
                <a:srgbClr val="525252"/>
              </a:solidFill>
              <a:latin typeface="Arial" panose="020B0604020202020204" pitchFamily="34" charset="0"/>
              <a:cs typeface="Arial" panose="020B0604020202020204" pitchFamily="34" charset="0"/>
            </a:endParaRPr>
          </a:p>
        </p:txBody>
      </p:sp>
      <p:pic>
        <p:nvPicPr>
          <p:cNvPr id="20482" name="Picture 2" descr="Delivery Pepperoni Pizza | Taste Test | Serious Eats">
            <a:extLst>
              <a:ext uri="{FF2B5EF4-FFF2-40B4-BE49-F238E27FC236}">
                <a16:creationId xmlns:a16="http://schemas.microsoft.com/office/drawing/2014/main" id="{9DE292BF-82C0-674B-895E-5211D05BB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7230" y="1495786"/>
            <a:ext cx="2784393" cy="2728706"/>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3">
            <a:extLst>
              <a:ext uri="{FF2B5EF4-FFF2-40B4-BE49-F238E27FC236}">
                <a16:creationId xmlns:a16="http://schemas.microsoft.com/office/drawing/2014/main" id="{19B001DB-C120-F941-A274-01407236A44C}"/>
              </a:ext>
            </a:extLst>
          </p:cNvPr>
          <p:cNvSpPr txBox="1">
            <a:spLocks noChangeArrowheads="1"/>
          </p:cNvSpPr>
          <p:nvPr/>
        </p:nvSpPr>
        <p:spPr>
          <a:xfrm>
            <a:off x="383431" y="1525917"/>
            <a:ext cx="5811907" cy="3256577"/>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59594" lvl="1" indent="-216694" defTabSz="685800">
              <a:spcBef>
                <a:spcPts val="375"/>
              </a:spcBef>
            </a:pPr>
            <a:r>
              <a:rPr lang="en-US" sz="1800">
                <a:solidFill>
                  <a:srgbClr val="525252"/>
                </a:solidFill>
                <a:latin typeface="Arial" panose="020B0604020202020204" pitchFamily="34" charset="0"/>
                <a:cs typeface="Arial" panose="020B0604020202020204" pitchFamily="34" charset="0"/>
              </a:rPr>
              <a:t>Trudy creates e-mail order: </a:t>
            </a:r>
            <a:br>
              <a:rPr lang="en-US" sz="1800">
                <a:solidFill>
                  <a:srgbClr val="525252"/>
                </a:solidFill>
                <a:latin typeface="Arial" panose="020B0604020202020204" pitchFamily="34" charset="0"/>
                <a:cs typeface="Arial" panose="020B0604020202020204" pitchFamily="34" charset="0"/>
              </a:rPr>
            </a:br>
            <a:r>
              <a:rPr lang="en-US" sz="1800" i="1">
                <a:solidFill>
                  <a:srgbClr val="525252"/>
                </a:solidFill>
                <a:latin typeface="Arial" panose="020B0604020202020204" pitchFamily="34" charset="0"/>
                <a:cs typeface="Arial" panose="020B0604020202020204" pitchFamily="34" charset="0"/>
              </a:rPr>
              <a:t>Dear Pizza Store, Please deliver to me four pepperoni pizzas. Thank you, Bob</a:t>
            </a:r>
          </a:p>
          <a:p>
            <a:pPr marL="521494" lvl="1" indent="-173831" defTabSz="685800">
              <a:spcBef>
                <a:spcPts val="375"/>
              </a:spcBef>
            </a:pPr>
            <a:r>
              <a:rPr lang="en-US" sz="1800">
                <a:solidFill>
                  <a:srgbClr val="525252"/>
                </a:solidFill>
                <a:latin typeface="Arial" panose="020B0604020202020204" pitchFamily="34" charset="0"/>
                <a:cs typeface="Arial" panose="020B0604020202020204" pitchFamily="34" charset="0"/>
              </a:rPr>
              <a:t>Trudy signs order with her private key </a:t>
            </a:r>
          </a:p>
          <a:p>
            <a:pPr marL="521494" lvl="1" indent="-173831" defTabSz="685800">
              <a:spcBef>
                <a:spcPts val="375"/>
              </a:spcBef>
            </a:pPr>
            <a:r>
              <a:rPr lang="en-US" sz="1800">
                <a:solidFill>
                  <a:srgbClr val="525252"/>
                </a:solidFill>
                <a:latin typeface="Arial" panose="020B0604020202020204" pitchFamily="34" charset="0"/>
                <a:cs typeface="Arial" panose="020B0604020202020204" pitchFamily="34" charset="0"/>
              </a:rPr>
              <a:t>Trudy sends order to Pizza Store</a:t>
            </a:r>
          </a:p>
          <a:p>
            <a:pPr marL="521494" lvl="1" indent="-173831" defTabSz="685800">
              <a:spcBef>
                <a:spcPts val="375"/>
              </a:spcBef>
            </a:pPr>
            <a:r>
              <a:rPr lang="en-US" sz="1800">
                <a:solidFill>
                  <a:srgbClr val="525252"/>
                </a:solidFill>
                <a:latin typeface="Arial" panose="020B0604020202020204" pitchFamily="34" charset="0"/>
                <a:cs typeface="Arial" panose="020B0604020202020204" pitchFamily="34" charset="0"/>
              </a:rPr>
              <a:t>Trudy sends to Pizza Store her public key, but says it</a:t>
            </a:r>
            <a:r>
              <a:rPr lang="en-US" altLang="ja-JP" sz="1800">
                <a:solidFill>
                  <a:srgbClr val="525252"/>
                </a:solidFill>
                <a:latin typeface="Arial" panose="020B0604020202020204" pitchFamily="34" charset="0"/>
                <a:cs typeface="Arial" panose="020B0604020202020204" pitchFamily="34" charset="0"/>
              </a:rPr>
              <a:t>’s Bob’s public key</a:t>
            </a:r>
          </a:p>
          <a:p>
            <a:pPr marL="521494" lvl="1" indent="-173831" defTabSz="685800">
              <a:spcBef>
                <a:spcPts val="375"/>
              </a:spcBef>
            </a:pPr>
            <a:r>
              <a:rPr lang="en-US" sz="1800">
                <a:solidFill>
                  <a:srgbClr val="525252"/>
                </a:solidFill>
                <a:latin typeface="Arial" panose="020B0604020202020204" pitchFamily="34" charset="0"/>
                <a:cs typeface="Arial" panose="020B0604020202020204" pitchFamily="34" charset="0"/>
              </a:rPr>
              <a:t>Pizza Store verifies signature; then delivers four pepperoni pizzas to Bob</a:t>
            </a:r>
          </a:p>
          <a:p>
            <a:pPr marL="521494" lvl="1" indent="-173831" defTabSz="685800">
              <a:spcBef>
                <a:spcPts val="375"/>
              </a:spcBef>
            </a:pPr>
            <a:r>
              <a:rPr lang="en-US" sz="1800">
                <a:solidFill>
                  <a:srgbClr val="525252"/>
                </a:solidFill>
                <a:latin typeface="Arial" panose="020B0604020202020204" pitchFamily="34" charset="0"/>
                <a:cs typeface="Arial" panose="020B0604020202020204" pitchFamily="34" charset="0"/>
              </a:rPr>
              <a:t>Bob doesn’</a:t>
            </a:r>
            <a:r>
              <a:rPr lang="en-US" altLang="ja-JP" sz="1800">
                <a:solidFill>
                  <a:srgbClr val="525252"/>
                </a:solidFill>
                <a:latin typeface="Arial" panose="020B0604020202020204" pitchFamily="34" charset="0"/>
                <a:cs typeface="Arial" panose="020B0604020202020204" pitchFamily="34" charset="0"/>
              </a:rPr>
              <a:t>t even like pepperoni </a:t>
            </a:r>
            <a:r>
              <a:rPr lang="en-US" altLang="ja-JP" sz="1800">
                <a:solidFill>
                  <a:srgbClr val="525252"/>
                </a:solidFill>
                <a:latin typeface="Arial" panose="020B0604020202020204" pitchFamily="34" charset="0"/>
                <a:cs typeface="Arial" panose="020B0604020202020204" pitchFamily="34" charset="0"/>
                <a:sym typeface="Wingdings" panose="05000000000000000000" pitchFamily="2" charset="2"/>
              </a:rPr>
              <a:t></a:t>
            </a:r>
            <a:endParaRPr lang="en-US" altLang="ja-JP" sz="1800">
              <a:solidFill>
                <a:srgbClr val="525252"/>
              </a:solidFill>
              <a:latin typeface="Arial" panose="020B0604020202020204" pitchFamily="34" charset="0"/>
              <a:cs typeface="Arial" panose="020B0604020202020204" pitchFamily="34" charset="0"/>
            </a:endParaRPr>
          </a:p>
          <a:p>
            <a:pPr marL="521494" lvl="1" indent="-173831" defTabSz="685800">
              <a:spcBef>
                <a:spcPts val="375"/>
              </a:spcBef>
            </a:pPr>
            <a:endParaRPr lang="en-US" sz="1500">
              <a:solidFill>
                <a:srgbClr val="52525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2922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E15F4-8545-0C3A-EDE8-127E79D238EC}"/>
              </a:ext>
            </a:extLst>
          </p:cNvPr>
          <p:cNvSpPr>
            <a:spLocks noGrp="1"/>
          </p:cNvSpPr>
          <p:nvPr>
            <p:ph type="title"/>
          </p:nvPr>
        </p:nvSpPr>
        <p:spPr/>
        <p:txBody>
          <a:bodyPr/>
          <a:lstStyle/>
          <a:p>
            <a:r>
              <a:rPr lang="en-US"/>
              <a:t>Digital certificates</a:t>
            </a:r>
          </a:p>
        </p:txBody>
      </p:sp>
      <p:sp>
        <p:nvSpPr>
          <p:cNvPr id="4" name="Text Placeholder 3">
            <a:extLst>
              <a:ext uri="{FF2B5EF4-FFF2-40B4-BE49-F238E27FC236}">
                <a16:creationId xmlns:a16="http://schemas.microsoft.com/office/drawing/2014/main" id="{9B8C67C3-F476-8FC5-FBD5-929C1C1874EB}"/>
              </a:ext>
            </a:extLst>
          </p:cNvPr>
          <p:cNvSpPr>
            <a:spLocks noGrp="1"/>
          </p:cNvSpPr>
          <p:nvPr>
            <p:ph type="body" sz="quarter" idx="10"/>
          </p:nvPr>
        </p:nvSpPr>
        <p:spPr>
          <a:xfrm>
            <a:off x="2024510" y="4215685"/>
            <a:ext cx="6000750" cy="394097"/>
          </a:xfrm>
        </p:spPr>
        <p:txBody>
          <a:bodyPr/>
          <a:lstStyle/>
          <a:p>
            <a:r>
              <a:rPr lang="en-US"/>
              <a:t>Practice (on Windows) run</a:t>
            </a:r>
            <a:r>
              <a:rPr lang="en-US">
                <a:latin typeface="Intel Clear Light" panose="020B0404020203020204" pitchFamily="34" charset="0"/>
                <a:ea typeface="Intel Clear Light" panose="020B0404020203020204" pitchFamily="34" charset="0"/>
                <a:cs typeface="Intel Clear Light" panose="020B0404020203020204" pitchFamily="34" charset="0"/>
              </a:rPr>
              <a:t>→ </a:t>
            </a:r>
            <a:r>
              <a:rPr lang="en-US"/>
              <a:t>certmgr.msc</a:t>
            </a:r>
          </a:p>
        </p:txBody>
      </p:sp>
      <p:sp>
        <p:nvSpPr>
          <p:cNvPr id="5" name="Rectangle 2">
            <a:extLst>
              <a:ext uri="{FF2B5EF4-FFF2-40B4-BE49-F238E27FC236}">
                <a16:creationId xmlns:a16="http://schemas.microsoft.com/office/drawing/2014/main" id="{7C130ABB-1FF4-0100-EE65-E48674250ABE}"/>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endParaRPr lang="en-US" sz="1350">
              <a:solidFill>
                <a:srgbClr val="525252"/>
              </a:solidFill>
              <a:latin typeface="IntelOne Display Regular"/>
            </a:endParaRPr>
          </a:p>
        </p:txBody>
      </p:sp>
      <p:graphicFrame>
        <p:nvGraphicFramePr>
          <p:cNvPr id="6" name="Object 5">
            <a:extLst>
              <a:ext uri="{FF2B5EF4-FFF2-40B4-BE49-F238E27FC236}">
                <a16:creationId xmlns:a16="http://schemas.microsoft.com/office/drawing/2014/main" id="{CF637EFA-7949-77C1-5AE3-566D7BFF7AA3}"/>
              </a:ext>
            </a:extLst>
          </p:cNvPr>
          <p:cNvGraphicFramePr>
            <a:graphicFrameLocks noChangeAspect="1"/>
          </p:cNvGraphicFramePr>
          <p:nvPr/>
        </p:nvGraphicFramePr>
        <p:xfrm>
          <a:off x="5148262" y="1066137"/>
          <a:ext cx="3652838" cy="2728913"/>
        </p:xfrm>
        <a:graphic>
          <a:graphicData uri="http://schemas.openxmlformats.org/presentationml/2006/ole">
            <mc:AlternateContent xmlns:mc="http://schemas.openxmlformats.org/markup-compatibility/2006">
              <mc:Choice xmlns:v="urn:schemas-microsoft-com:vml" Requires="v">
                <p:oleObj name="Picture" r:id="rId2" imgW="3200400" imgH="2400300" progId="Word.Picture.8">
                  <p:embed/>
                </p:oleObj>
              </mc:Choice>
              <mc:Fallback>
                <p:oleObj name="Picture" r:id="rId2" imgW="3200400" imgH="2400300" progId="Word.Picture.8">
                  <p:embed/>
                  <p:pic>
                    <p:nvPicPr>
                      <p:cNvPr id="6" name="Object 5">
                        <a:extLst>
                          <a:ext uri="{FF2B5EF4-FFF2-40B4-BE49-F238E27FC236}">
                            <a16:creationId xmlns:a16="http://schemas.microsoft.com/office/drawing/2014/main" id="{CF637EFA-7949-77C1-5AE3-566D7BFF7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2" y="1066137"/>
                        <a:ext cx="3652838" cy="2728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3">
            <a:extLst>
              <a:ext uri="{FF2B5EF4-FFF2-40B4-BE49-F238E27FC236}">
                <a16:creationId xmlns:a16="http://schemas.microsoft.com/office/drawing/2014/main" id="{CB86EA6A-CBDB-0F87-205A-9D07A76CDABE}"/>
              </a:ext>
            </a:extLst>
          </p:cNvPr>
          <p:cNvSpPr>
            <a:spLocks noChangeArrowheads="1"/>
          </p:cNvSpPr>
          <p:nvPr/>
        </p:nvSpPr>
        <p:spPr bwMode="auto">
          <a:xfrm>
            <a:off x="5195888" y="3826576"/>
            <a:ext cx="2355453" cy="19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ro-RO" altLang="en-US" sz="825">
                <a:solidFill>
                  <a:srgbClr val="525252"/>
                </a:solidFill>
                <a:latin typeface="Garamond" panose="02020404030301010803" pitchFamily="18" charset="0"/>
                <a:ea typeface="Times New Roman" panose="02020603050405020304" pitchFamily="18" charset="0"/>
                <a:cs typeface="Times New Roman" panose="02020603050405020304" pitchFamily="18" charset="0"/>
              </a:rPr>
              <a:t>Lanţ de certificare într-un model de încredere ierarhic </a:t>
            </a:r>
            <a:endParaRPr lang="ro-RO" altLang="en-US" sz="2400">
              <a:solidFill>
                <a:srgbClr val="525252"/>
              </a:solidFill>
              <a:latin typeface="Arial" panose="020B0604020202020204" pitchFamily="34" charset="0"/>
            </a:endParaRPr>
          </a:p>
        </p:txBody>
      </p:sp>
      <p:pic>
        <p:nvPicPr>
          <p:cNvPr id="2052" name="Picture 4">
            <a:extLst>
              <a:ext uri="{FF2B5EF4-FFF2-40B4-BE49-F238E27FC236}">
                <a16:creationId xmlns:a16="http://schemas.microsoft.com/office/drawing/2014/main" id="{1EECEA6E-3F32-8223-9ED2-FDA0A924B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905" y="1210673"/>
            <a:ext cx="25241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E611641-619F-9424-1858-1CBAA333DC2D}"/>
              </a:ext>
            </a:extLst>
          </p:cNvPr>
          <p:cNvSpPr txBox="1"/>
          <p:nvPr/>
        </p:nvSpPr>
        <p:spPr>
          <a:xfrm>
            <a:off x="424255" y="910590"/>
            <a:ext cx="2686050" cy="323165"/>
          </a:xfrm>
          <a:prstGeom prst="rect">
            <a:avLst/>
          </a:prstGeom>
          <a:noFill/>
        </p:spPr>
        <p:txBody>
          <a:bodyPr wrap="square">
            <a:spAutoFit/>
          </a:bodyPr>
          <a:lstStyle/>
          <a:p>
            <a:pPr algn="ctr" defTabSz="685800">
              <a:spcBef>
                <a:spcPts val="450"/>
              </a:spcBef>
              <a:spcAft>
                <a:spcPts val="450"/>
              </a:spcAft>
            </a:pPr>
            <a:r>
              <a:rPr lang="en-US" sz="1500">
                <a:solidFill>
                  <a:srgbClr val="0068B5"/>
                </a:solidFill>
                <a:latin typeface="Arial" panose="020B0604020202020204" pitchFamily="34" charset="0"/>
                <a:cs typeface="Arial" panose="020B0604020202020204" pitchFamily="34" charset="0"/>
              </a:rPr>
              <a:t>X509.v3 format</a:t>
            </a:r>
          </a:p>
        </p:txBody>
      </p:sp>
    </p:spTree>
    <p:extLst>
      <p:ext uri="{BB962C8B-B14F-4D97-AF65-F5344CB8AC3E}">
        <p14:creationId xmlns:p14="http://schemas.microsoft.com/office/powerpoint/2010/main" val="4624660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BA83A-5F11-2B34-99AB-522E471D6FBE}"/>
              </a:ext>
            </a:extLst>
          </p:cNvPr>
          <p:cNvSpPr>
            <a:spLocks noGrp="1"/>
          </p:cNvSpPr>
          <p:nvPr>
            <p:ph type="title"/>
          </p:nvPr>
        </p:nvSpPr>
        <p:spPr/>
        <p:txBody>
          <a:bodyPr/>
          <a:lstStyle/>
          <a:p>
            <a:r>
              <a:rPr lang="en-US"/>
              <a:t>SSL / TLS </a:t>
            </a:r>
          </a:p>
        </p:txBody>
      </p:sp>
      <p:sp>
        <p:nvSpPr>
          <p:cNvPr id="3" name="Content Placeholder 2">
            <a:extLst>
              <a:ext uri="{FF2B5EF4-FFF2-40B4-BE49-F238E27FC236}">
                <a16:creationId xmlns:a16="http://schemas.microsoft.com/office/drawing/2014/main" id="{E8F4B0BF-F5C5-2138-2CAB-2A8DEF696547}"/>
              </a:ext>
            </a:extLst>
          </p:cNvPr>
          <p:cNvSpPr>
            <a:spLocks noGrp="1"/>
          </p:cNvSpPr>
          <p:nvPr>
            <p:ph idx="1"/>
          </p:nvPr>
        </p:nvSpPr>
        <p:spPr/>
        <p:txBody>
          <a:bodyPr>
            <a:normAutofit lnSpcReduction="10000"/>
          </a:bodyPr>
          <a:lstStyle/>
          <a:p>
            <a:pPr marL="0" indent="0">
              <a:buNone/>
            </a:pPr>
            <a:r>
              <a:rPr lang="en-US" b="0" i="0">
                <a:solidFill>
                  <a:srgbClr val="333333"/>
                </a:solidFill>
                <a:effectLst/>
                <a:latin typeface="SegoeUI"/>
              </a:rPr>
              <a:t>TLS provide three security services, with an optional fourth.</a:t>
            </a:r>
          </a:p>
          <a:p>
            <a:pPr lvl="1">
              <a:buFont typeface="Arial" panose="020B0604020202020204" pitchFamily="34" charset="0"/>
              <a:buChar char="•"/>
            </a:pPr>
            <a:r>
              <a:rPr lang="en-US" b="0" i="0">
                <a:solidFill>
                  <a:srgbClr val="333333"/>
                </a:solidFill>
                <a:effectLst/>
                <a:latin typeface="SegoeUI"/>
              </a:rPr>
              <a:t>The first is server authentication, in other words, “is the server I connect to the real server?”</a:t>
            </a:r>
          </a:p>
          <a:p>
            <a:pPr lvl="1">
              <a:buFont typeface="Arial" panose="020B0604020202020204" pitchFamily="34" charset="0"/>
              <a:buChar char="•"/>
            </a:pPr>
            <a:r>
              <a:rPr lang="en-US" b="0" i="0">
                <a:solidFill>
                  <a:srgbClr val="333333"/>
                </a:solidFill>
                <a:effectLst/>
                <a:latin typeface="SegoeUI"/>
              </a:rPr>
              <a:t>The second is channel encryption.</a:t>
            </a:r>
          </a:p>
          <a:p>
            <a:pPr lvl="1">
              <a:buFont typeface="Arial" panose="020B0604020202020204" pitchFamily="34" charset="0"/>
              <a:buChar char="•"/>
            </a:pPr>
            <a:r>
              <a:rPr lang="en-US" b="0" i="0">
                <a:solidFill>
                  <a:srgbClr val="333333"/>
                </a:solidFill>
                <a:effectLst/>
                <a:latin typeface="SegoeUI"/>
              </a:rPr>
              <a:t>The third is channel integrity protection.</a:t>
            </a:r>
          </a:p>
          <a:p>
            <a:pPr lvl="1">
              <a:buFont typeface="Arial" panose="020B0604020202020204" pitchFamily="34" charset="0"/>
              <a:buChar char="•"/>
            </a:pPr>
            <a:r>
              <a:rPr lang="en-US" b="0" i="0">
                <a:solidFill>
                  <a:srgbClr val="333333"/>
                </a:solidFill>
                <a:effectLst/>
                <a:latin typeface="SegoeUI"/>
              </a:rPr>
              <a:t>The fourth option is client authentication, in other words, the server requires the client also authenticate themselves using TLS.</a:t>
            </a:r>
          </a:p>
          <a:p>
            <a:pPr marL="342900" lvl="1" indent="0">
              <a:buNone/>
            </a:pPr>
            <a:endParaRPr lang="en-US" b="0" i="0">
              <a:solidFill>
                <a:srgbClr val="333333"/>
              </a:solidFill>
              <a:effectLst/>
              <a:latin typeface="SegoeUI"/>
            </a:endParaRPr>
          </a:p>
          <a:p>
            <a:pPr marL="342900" lvl="1" indent="0">
              <a:buNone/>
            </a:pPr>
            <a:r>
              <a:rPr lang="en-US" b="0" i="0">
                <a:solidFill>
                  <a:srgbClr val="333333"/>
                </a:solidFill>
                <a:effectLst/>
                <a:latin typeface="SegoeUI"/>
              </a:rPr>
              <a:t>Critically important:  </a:t>
            </a:r>
            <a:r>
              <a:rPr lang="en-US" b="1" i="0">
                <a:solidFill>
                  <a:srgbClr val="333333"/>
                </a:solidFill>
                <a:effectLst/>
                <a:latin typeface="SegoeUI"/>
              </a:rPr>
              <a:t>Channel protections are of little use if you do not know which server you are talking to!</a:t>
            </a:r>
          </a:p>
          <a:p>
            <a:pPr algn="l"/>
            <a:r>
              <a:rPr lang="en-US" b="0" i="0">
                <a:solidFill>
                  <a:srgbClr val="333333"/>
                </a:solidFill>
                <a:effectLst/>
                <a:latin typeface="SegoeUI"/>
              </a:rPr>
              <a:t>Do the right thing and use real certificates in dev/test that chain up to a trusted root. </a:t>
            </a:r>
          </a:p>
          <a:p>
            <a:endParaRPr lang="en-US"/>
          </a:p>
        </p:txBody>
      </p:sp>
      <p:sp>
        <p:nvSpPr>
          <p:cNvPr id="5" name="TextBox 4">
            <a:extLst>
              <a:ext uri="{FF2B5EF4-FFF2-40B4-BE49-F238E27FC236}">
                <a16:creationId xmlns:a16="http://schemas.microsoft.com/office/drawing/2014/main" id="{6B264CB2-A5A1-9C5E-9F24-F99F7DCF4F6F}"/>
              </a:ext>
            </a:extLst>
          </p:cNvPr>
          <p:cNvSpPr txBox="1"/>
          <p:nvPr/>
        </p:nvSpPr>
        <p:spPr>
          <a:xfrm>
            <a:off x="3571574" y="166271"/>
            <a:ext cx="4573203" cy="715581"/>
          </a:xfrm>
          <a:prstGeom prst="rect">
            <a:avLst/>
          </a:prstGeom>
          <a:noFill/>
        </p:spPr>
        <p:txBody>
          <a:bodyPr wrap="square">
            <a:spAutoFit/>
          </a:bodyPr>
          <a:lstStyle/>
          <a:p>
            <a:pPr defTabSz="685800"/>
            <a:r>
              <a:rPr lang="en-US" sz="1350">
                <a:solidFill>
                  <a:srgbClr val="525252"/>
                </a:solidFill>
                <a:latin typeface="IntelOne Display Regular"/>
              </a:rPr>
              <a:t>https://techcommunity.microsoft.com/t5/azure-sql-blog/the-importance-of-tls-with-sql-server/ba-p/3801220#M1415</a:t>
            </a:r>
          </a:p>
        </p:txBody>
      </p:sp>
    </p:spTree>
    <p:extLst>
      <p:ext uri="{BB962C8B-B14F-4D97-AF65-F5344CB8AC3E}">
        <p14:creationId xmlns:p14="http://schemas.microsoft.com/office/powerpoint/2010/main" val="7103607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33C2F-41FA-87C9-AB23-D5B7070A898B}"/>
              </a:ext>
            </a:extLst>
          </p:cNvPr>
          <p:cNvSpPr>
            <a:spLocks noGrp="1"/>
          </p:cNvSpPr>
          <p:nvPr>
            <p:ph type="title"/>
          </p:nvPr>
        </p:nvSpPr>
        <p:spPr/>
        <p:txBody>
          <a:bodyPr/>
          <a:lstStyle/>
          <a:p>
            <a:r>
              <a:rPr lang="en-US"/>
              <a:t>Practice:</a:t>
            </a:r>
          </a:p>
        </p:txBody>
      </p:sp>
      <p:sp>
        <p:nvSpPr>
          <p:cNvPr id="3" name="Content Placeholder 2">
            <a:extLst>
              <a:ext uri="{FF2B5EF4-FFF2-40B4-BE49-F238E27FC236}">
                <a16:creationId xmlns:a16="http://schemas.microsoft.com/office/drawing/2014/main" id="{03FEBA07-B1A1-7AE4-A87F-2B960A4420CF}"/>
              </a:ext>
            </a:extLst>
          </p:cNvPr>
          <p:cNvSpPr>
            <a:spLocks noGrp="1"/>
          </p:cNvSpPr>
          <p:nvPr>
            <p:ph idx="1"/>
          </p:nvPr>
        </p:nvSpPr>
        <p:spPr>
          <a:xfrm>
            <a:off x="285750" y="985929"/>
            <a:ext cx="8229600" cy="2533281"/>
          </a:xfrm>
        </p:spPr>
        <p:txBody>
          <a:bodyPr>
            <a:normAutofit fontScale="77500" lnSpcReduction="20000"/>
          </a:bodyPr>
          <a:lstStyle/>
          <a:p>
            <a:r>
              <a:rPr lang="en-US"/>
              <a:t>Generate a (PUB, PRIV) key pair</a:t>
            </a:r>
          </a:p>
          <a:p>
            <a:endParaRPr lang="en-US"/>
          </a:p>
          <a:p>
            <a:endParaRPr lang="en-US"/>
          </a:p>
          <a:p>
            <a:r>
              <a:rPr lang="en-US"/>
              <a:t>Generale the digital certificate for the above PUB key using:</a:t>
            </a:r>
          </a:p>
          <a:p>
            <a:pPr lvl="1"/>
            <a:r>
              <a:rPr lang="en-US"/>
              <a:t>Valability = 365 days</a:t>
            </a:r>
          </a:p>
          <a:p>
            <a:pPr lvl="1"/>
            <a:r>
              <a:rPr lang="en-US"/>
              <a:t>Country = RO</a:t>
            </a:r>
          </a:p>
          <a:p>
            <a:pPr lvl="1"/>
            <a:r>
              <a:rPr lang="en-US"/>
              <a:t>State or Province Name = Prahova</a:t>
            </a:r>
          </a:p>
          <a:p>
            <a:pPr lvl="1"/>
            <a:r>
              <a:rPr lang="en-US"/>
              <a:t>Locality Name = Sinaia</a:t>
            </a:r>
          </a:p>
          <a:p>
            <a:pPr lvl="1"/>
            <a:r>
              <a:rPr lang="en-US"/>
              <a:t>Organization Name = InProTEd</a:t>
            </a:r>
          </a:p>
          <a:p>
            <a:pPr lvl="1"/>
            <a:r>
              <a:rPr lang="en-US"/>
              <a:t>Common Name = CA_YourTeamName</a:t>
            </a:r>
          </a:p>
          <a:p>
            <a:pPr lvl="1"/>
            <a:r>
              <a:rPr lang="en-US"/>
              <a:t>Email = </a:t>
            </a:r>
            <a:r>
              <a:rPr lang="en-US">
                <a:hlinkClick r:id="rId3"/>
              </a:rPr>
              <a:t>YourTeamName@inproted.org</a:t>
            </a:r>
            <a:endParaRPr lang="en-US"/>
          </a:p>
          <a:p>
            <a:pPr lvl="1"/>
            <a:endParaRPr lang="en-US"/>
          </a:p>
        </p:txBody>
      </p:sp>
      <p:sp>
        <p:nvSpPr>
          <p:cNvPr id="4" name="Text Placeholder 3">
            <a:extLst>
              <a:ext uri="{FF2B5EF4-FFF2-40B4-BE49-F238E27FC236}">
                <a16:creationId xmlns:a16="http://schemas.microsoft.com/office/drawing/2014/main" id="{1F601A75-1A39-A04F-42D9-A6A55A9CF6E9}"/>
              </a:ext>
            </a:extLst>
          </p:cNvPr>
          <p:cNvSpPr>
            <a:spLocks noGrp="1"/>
          </p:cNvSpPr>
          <p:nvPr>
            <p:ph type="body" sz="quarter" idx="10"/>
          </p:nvPr>
        </p:nvSpPr>
        <p:spPr>
          <a:xfrm>
            <a:off x="1657350" y="419155"/>
            <a:ext cx="8229600" cy="394097"/>
          </a:xfrm>
        </p:spPr>
        <p:txBody>
          <a:bodyPr/>
          <a:lstStyle/>
          <a:p>
            <a:r>
              <a:rPr lang="en-US"/>
              <a:t>Generate your own digital certificate</a:t>
            </a:r>
          </a:p>
        </p:txBody>
      </p:sp>
      <p:sp>
        <p:nvSpPr>
          <p:cNvPr id="5" name="TextBox 4">
            <a:extLst>
              <a:ext uri="{FF2B5EF4-FFF2-40B4-BE49-F238E27FC236}">
                <a16:creationId xmlns:a16="http://schemas.microsoft.com/office/drawing/2014/main" id="{6CA4F7C5-DD9C-65D6-70EE-568A4070C6CB}"/>
              </a:ext>
            </a:extLst>
          </p:cNvPr>
          <p:cNvSpPr txBox="1"/>
          <p:nvPr/>
        </p:nvSpPr>
        <p:spPr>
          <a:xfrm>
            <a:off x="481519" y="3519210"/>
            <a:ext cx="8376731" cy="830997"/>
          </a:xfrm>
          <a:prstGeom prst="rect">
            <a:avLst/>
          </a:prstGeom>
          <a:solidFill>
            <a:schemeClr val="tx1"/>
          </a:solidFill>
        </p:spPr>
        <p:txBody>
          <a:bodyPr wrap="square" rtlCol="0">
            <a:spAutoFit/>
          </a:bodyPr>
          <a:lstStyle/>
          <a:p>
            <a:pPr defTabSz="685800"/>
            <a:r>
              <a:rPr lang="en-US" sz="1200">
                <a:solidFill>
                  <a:srgbClr val="FFFF00"/>
                </a:solidFill>
                <a:latin typeface="Courier New" panose="02070309020205020404" pitchFamily="49" charset="0"/>
                <a:cs typeface="Courier New" panose="02070309020205020404" pitchFamily="49" charset="0"/>
              </a:rPr>
              <a:t>$ openssl req –key domain.key –new -out mycertificate.csr</a:t>
            </a:r>
          </a:p>
          <a:p>
            <a:pPr defTabSz="685800"/>
            <a:r>
              <a:rPr lang="en-US" sz="1200">
                <a:solidFill>
                  <a:srgbClr val="FFFF00"/>
                </a:solidFill>
                <a:latin typeface="Courier New" panose="02070309020205020404" pitchFamily="49" charset="0"/>
                <a:cs typeface="Courier New" panose="02070309020205020404" pitchFamily="49" charset="0"/>
              </a:rPr>
              <a:t>$ openssl x509 -signkey domain.key -in domain.csr -req -days 365 -out domain.crt</a:t>
            </a:r>
          </a:p>
          <a:p>
            <a:pPr defTabSz="685800"/>
            <a:r>
              <a:rPr lang="en-US" sz="1200">
                <a:solidFill>
                  <a:srgbClr val="FFFF00"/>
                </a:solidFill>
                <a:latin typeface="Courier New" panose="02070309020205020404" pitchFamily="49" charset="0"/>
                <a:cs typeface="Courier New" panose="02070309020205020404" pitchFamily="49" charset="0"/>
              </a:rPr>
              <a:t> </a:t>
            </a:r>
          </a:p>
          <a:p>
            <a:pPr defTabSz="685800"/>
            <a:r>
              <a:rPr lang="en-US" sz="1200">
                <a:solidFill>
                  <a:srgbClr val="FFFF00"/>
                </a:solidFill>
                <a:latin typeface="Courier New" panose="02070309020205020404" pitchFamily="49" charset="0"/>
                <a:cs typeface="Courier New" panose="02070309020205020404" pitchFamily="49" charset="0"/>
              </a:rPr>
              <a:t>$ openssl req -newkey rsa:2048 -keyout domain.key -x509 -days 365 -out mycertificate.crt</a:t>
            </a:r>
          </a:p>
        </p:txBody>
      </p:sp>
      <p:sp>
        <p:nvSpPr>
          <p:cNvPr id="7" name="TextBox 6">
            <a:extLst>
              <a:ext uri="{FF2B5EF4-FFF2-40B4-BE49-F238E27FC236}">
                <a16:creationId xmlns:a16="http://schemas.microsoft.com/office/drawing/2014/main" id="{DBE57CC9-ADEB-9729-3ADC-34BCF6343160}"/>
              </a:ext>
            </a:extLst>
          </p:cNvPr>
          <p:cNvSpPr txBox="1"/>
          <p:nvPr/>
        </p:nvSpPr>
        <p:spPr>
          <a:xfrm>
            <a:off x="481520" y="1289227"/>
            <a:ext cx="4419600" cy="323165"/>
          </a:xfrm>
          <a:prstGeom prst="rect">
            <a:avLst/>
          </a:prstGeom>
          <a:solidFill>
            <a:schemeClr val="bg1">
              <a:lumMod val="50000"/>
            </a:schemeClr>
          </a:solidFill>
        </p:spPr>
        <p:txBody>
          <a:bodyPr wrap="square">
            <a:spAutoFit/>
          </a:bodyPr>
          <a:lstStyle/>
          <a:p>
            <a:pPr defTabSz="685800">
              <a:spcBef>
                <a:spcPts val="450"/>
              </a:spcBef>
            </a:pPr>
            <a:r>
              <a:rPr lang="en-US" sz="1350">
                <a:solidFill>
                  <a:srgbClr val="FFFF00"/>
                </a:solidFill>
                <a:latin typeface="Courier New" panose="02070309020205020404" pitchFamily="49" charset="0"/>
                <a:cs typeface="Courier New" panose="02070309020205020404" pitchFamily="49" charset="0"/>
              </a:rPr>
              <a:t>$ </a:t>
            </a:r>
            <a:r>
              <a:rPr lang="en-US" sz="1500">
                <a:solidFill>
                  <a:srgbClr val="FFFF00"/>
                </a:solidFill>
                <a:latin typeface="Courier New" panose="02070309020205020404" pitchFamily="49" charset="0"/>
                <a:cs typeface="Courier New" panose="02070309020205020404" pitchFamily="49" charset="0"/>
              </a:rPr>
              <a:t>openssl genrsa -out domain.key 2048</a:t>
            </a:r>
            <a:endParaRPr lang="en-US" sz="1350">
              <a:solidFill>
                <a:srgbClr val="FFFF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03259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B627-B4DC-522C-5A8A-62AA1B85F139}"/>
              </a:ext>
            </a:extLst>
          </p:cNvPr>
          <p:cNvSpPr>
            <a:spLocks noGrp="1"/>
          </p:cNvSpPr>
          <p:nvPr>
            <p:ph type="title"/>
          </p:nvPr>
        </p:nvSpPr>
        <p:spPr/>
        <p:txBody>
          <a:bodyPr/>
          <a:lstStyle/>
          <a:p>
            <a:r>
              <a:rPr lang="en-US"/>
              <a:t>View the certificate</a:t>
            </a:r>
          </a:p>
        </p:txBody>
      </p:sp>
      <p:sp>
        <p:nvSpPr>
          <p:cNvPr id="3" name="Content Placeholder 2">
            <a:extLst>
              <a:ext uri="{FF2B5EF4-FFF2-40B4-BE49-F238E27FC236}">
                <a16:creationId xmlns:a16="http://schemas.microsoft.com/office/drawing/2014/main" id="{C3D882F2-0801-6A0C-6362-A212CCB8A4F7}"/>
              </a:ext>
            </a:extLst>
          </p:cNvPr>
          <p:cNvSpPr>
            <a:spLocks noGrp="1"/>
          </p:cNvSpPr>
          <p:nvPr>
            <p:ph idx="1"/>
          </p:nvPr>
        </p:nvSpPr>
        <p:spPr>
          <a:xfrm>
            <a:off x="285750" y="1458001"/>
            <a:ext cx="8229600" cy="3275924"/>
          </a:xfrm>
        </p:spPr>
        <p:txBody>
          <a:bodyPr>
            <a:normAutofit lnSpcReduction="10000"/>
          </a:bodyPr>
          <a:lstStyle/>
          <a:p>
            <a:pPr marL="0" indent="0">
              <a:lnSpc>
                <a:spcPct val="120000"/>
              </a:lnSpc>
              <a:spcBef>
                <a:spcPts val="0"/>
              </a:spcBef>
              <a:buNone/>
            </a:pPr>
            <a:r>
              <a:rPr lang="en-US" sz="900">
                <a:latin typeface="Courier New" panose="02070309020205020404" pitchFamily="49" charset="0"/>
                <a:cs typeface="Courier New" panose="02070309020205020404" pitchFamily="49" charset="0"/>
              </a:rPr>
              <a:t>Certificate:</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Data:</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Version: 1 (0x0)</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Serial Number:</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14:6b:90:d3:e6:2f:39:d9:bf:95:94:4e:01:eb:30:7c:cd:a5:0d:75</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Signature Algorithm: sha256WithRSAEncryption</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Issuer: C = RO, ST = Prahova, L = Sinaia, O = Inproted, CN = CA_Monica, emailAddress = monica@inproted.org</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Validity</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Not Before: Jul 27 20:54:58 2023 GMT</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Not After : Jul 26 20:54:58 2024 GMT</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Subject: C = RO, ST = Prahova, L = Sinaia, O = Inproted, CN = CA_Monica, emailAddress = monica@inproted.org</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Subject Public Key Info:</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Public Key Algorithm: rsaEncryption</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RSA Public-Key: (2048 bit)</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Modulus:</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Exponent: 65537 (0x10001)</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Signature Algorithm: sha256WithRSAEncryption</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5f:37:47:02:6a:35:72:f0:b5:65:3a:5d:c9:20:45:86:73:eb:</a:t>
            </a:r>
          </a:p>
          <a:p>
            <a:pPr marL="0" indent="0">
              <a:lnSpc>
                <a:spcPct val="120000"/>
              </a:lnSpc>
              <a:spcBef>
                <a:spcPts val="0"/>
              </a:spcBef>
              <a:buNone/>
            </a:pPr>
            <a:r>
              <a:rPr lang="en-US" sz="900">
                <a:latin typeface="Courier New" panose="02070309020205020404" pitchFamily="49" charset="0"/>
                <a:cs typeface="Courier New" panose="02070309020205020404" pitchFamily="49" charset="0"/>
              </a:rPr>
              <a:t>         […]</a:t>
            </a:r>
          </a:p>
        </p:txBody>
      </p:sp>
      <p:sp>
        <p:nvSpPr>
          <p:cNvPr id="4" name="Text Placeholder 3">
            <a:extLst>
              <a:ext uri="{FF2B5EF4-FFF2-40B4-BE49-F238E27FC236}">
                <a16:creationId xmlns:a16="http://schemas.microsoft.com/office/drawing/2014/main" id="{7A49ADCC-B33A-B0D6-B140-515E798E8D87}"/>
              </a:ext>
            </a:extLst>
          </p:cNvPr>
          <p:cNvSpPr>
            <a:spLocks noGrp="1"/>
          </p:cNvSpPr>
          <p:nvPr>
            <p:ph type="body" sz="quarter" idx="10"/>
          </p:nvPr>
        </p:nvSpPr>
        <p:spPr/>
        <p:txBody>
          <a:bodyPr/>
          <a:lstStyle/>
          <a:p>
            <a:r>
              <a:rPr lang="en-US" sz="1800" b="1" err="1">
                <a:latin typeface="Courier New" panose="02070309020205020404" pitchFamily="49" charset="0"/>
                <a:cs typeface="Courier New" panose="02070309020205020404" pitchFamily="49" charset="0"/>
              </a:rPr>
              <a:t>openssl</a:t>
            </a:r>
            <a:r>
              <a:rPr lang="en-US" sz="1800" b="1">
                <a:latin typeface="Courier New" panose="02070309020205020404" pitchFamily="49" charset="0"/>
                <a:cs typeface="Courier New" panose="02070309020205020404" pitchFamily="49" charset="0"/>
              </a:rPr>
              <a:t> x509 -text -</a:t>
            </a:r>
            <a:r>
              <a:rPr lang="en-US" sz="1800" b="1" err="1">
                <a:latin typeface="Courier New" panose="02070309020205020404" pitchFamily="49" charset="0"/>
                <a:cs typeface="Courier New" panose="02070309020205020404" pitchFamily="49" charset="0"/>
              </a:rPr>
              <a:t>noout</a:t>
            </a:r>
            <a:r>
              <a:rPr lang="en-US" sz="1800" b="1">
                <a:latin typeface="Courier New" panose="02070309020205020404" pitchFamily="49" charset="0"/>
                <a:cs typeface="Courier New" panose="02070309020205020404" pitchFamily="49" charset="0"/>
              </a:rPr>
              <a:t> -in domain.crt</a:t>
            </a:r>
          </a:p>
        </p:txBody>
      </p:sp>
      <p:pic>
        <p:nvPicPr>
          <p:cNvPr id="5" name="Picture 4">
            <a:extLst>
              <a:ext uri="{FF2B5EF4-FFF2-40B4-BE49-F238E27FC236}">
                <a16:creationId xmlns:a16="http://schemas.microsoft.com/office/drawing/2014/main" id="{59A7E1A9-BF13-2679-B901-20CF0FACA361}"/>
              </a:ext>
            </a:extLst>
          </p:cNvPr>
          <p:cNvPicPr>
            <a:picLocks noChangeAspect="1"/>
          </p:cNvPicPr>
          <p:nvPr/>
        </p:nvPicPr>
        <p:blipFill rotWithShape="1">
          <a:blip r:embed="rId2"/>
          <a:srcRect l="1178"/>
          <a:stretch/>
        </p:blipFill>
        <p:spPr>
          <a:xfrm>
            <a:off x="6138195" y="511167"/>
            <a:ext cx="2872456" cy="3702448"/>
          </a:xfrm>
          <a:prstGeom prst="rect">
            <a:avLst/>
          </a:prstGeom>
        </p:spPr>
      </p:pic>
    </p:spTree>
    <p:extLst>
      <p:ext uri="{BB962C8B-B14F-4D97-AF65-F5344CB8AC3E}">
        <p14:creationId xmlns:p14="http://schemas.microsoft.com/office/powerpoint/2010/main" val="2116040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40508-250C-D43A-9533-3913F16416F8}"/>
              </a:ext>
            </a:extLst>
          </p:cNvPr>
          <p:cNvSpPr>
            <a:spLocks noGrp="1"/>
          </p:cNvSpPr>
          <p:nvPr>
            <p:ph type="title"/>
          </p:nvPr>
        </p:nvSpPr>
        <p:spPr/>
        <p:txBody>
          <a:bodyPr/>
          <a:lstStyle/>
          <a:p>
            <a:r>
              <a:rPr lang="en-US"/>
              <a:t>Proiect final</a:t>
            </a:r>
          </a:p>
        </p:txBody>
      </p:sp>
      <p:sp>
        <p:nvSpPr>
          <p:cNvPr id="5" name="Content Placeholder 4">
            <a:extLst>
              <a:ext uri="{FF2B5EF4-FFF2-40B4-BE49-F238E27FC236}">
                <a16:creationId xmlns:a16="http://schemas.microsoft.com/office/drawing/2014/main" id="{D89A3246-6303-940A-3F09-D8B854B693EC}"/>
              </a:ext>
            </a:extLst>
          </p:cNvPr>
          <p:cNvSpPr>
            <a:spLocks noGrp="1"/>
          </p:cNvSpPr>
          <p:nvPr>
            <p:ph idx="1"/>
          </p:nvPr>
        </p:nvSpPr>
        <p:spPr>
          <a:xfrm>
            <a:off x="285751" y="1698213"/>
            <a:ext cx="4147457" cy="2477351"/>
          </a:xfrm>
        </p:spPr>
        <p:txBody>
          <a:bodyPr>
            <a:normAutofit/>
          </a:bodyPr>
          <a:lstStyle/>
          <a:p>
            <a:pPr marL="0" indent="0">
              <a:buNone/>
            </a:pPr>
            <a:r>
              <a:rPr lang="en-US" sz="1800" b="1"/>
              <a:t>2. Semnati un fisier</a:t>
            </a:r>
          </a:p>
          <a:p>
            <a:r>
              <a:rPr lang="en-US" sz="1800"/>
              <a:t>Cititi continut fisier in clar</a:t>
            </a:r>
          </a:p>
          <a:p>
            <a:r>
              <a:rPr lang="en-US" sz="1800"/>
              <a:t>Calculati hash fisier folosind SHA256</a:t>
            </a:r>
          </a:p>
          <a:p>
            <a:r>
              <a:rPr lang="en-US" sz="1800"/>
              <a:t>Criptati SHA256 hash folosind cheia privata =&gt; semnatura digitala</a:t>
            </a:r>
          </a:p>
          <a:p>
            <a:r>
              <a:rPr lang="en-US" sz="1800"/>
              <a:t>Verificati semnatura digitala folosind cheia publica corespunzatoare</a:t>
            </a:r>
          </a:p>
        </p:txBody>
      </p:sp>
      <p:sp>
        <p:nvSpPr>
          <p:cNvPr id="7" name="TextBox 6">
            <a:extLst>
              <a:ext uri="{FF2B5EF4-FFF2-40B4-BE49-F238E27FC236}">
                <a16:creationId xmlns:a16="http://schemas.microsoft.com/office/drawing/2014/main" id="{74A20192-D6D0-027E-6284-762E055B62B6}"/>
              </a:ext>
            </a:extLst>
          </p:cNvPr>
          <p:cNvSpPr txBox="1"/>
          <p:nvPr/>
        </p:nvSpPr>
        <p:spPr>
          <a:xfrm>
            <a:off x="339213" y="967937"/>
            <a:ext cx="8229599" cy="646331"/>
          </a:xfrm>
          <a:prstGeom prst="rect">
            <a:avLst/>
          </a:prstGeom>
          <a:noFill/>
        </p:spPr>
        <p:txBody>
          <a:bodyPr wrap="square">
            <a:spAutoFit/>
          </a:bodyPr>
          <a:lstStyle/>
          <a:p>
            <a:pPr defTabSz="685800"/>
            <a:r>
              <a:rPr lang="en-US">
                <a:solidFill>
                  <a:srgbClr val="525252"/>
                </a:solidFill>
                <a:latin typeface="Arial" panose="020B0604020202020204" pitchFamily="34" charset="0"/>
                <a:cs typeface="Arial" panose="020B0604020202020204" pitchFamily="34" charset="0"/>
              </a:rPr>
              <a:t>1. Generati o pereche de chei publica/privata: cheia publica intr-un certificat digital auto-semnat sau emis de o autoritate de certificare</a:t>
            </a:r>
          </a:p>
        </p:txBody>
      </p:sp>
      <p:sp>
        <p:nvSpPr>
          <p:cNvPr id="8" name="Content Placeholder 4">
            <a:extLst>
              <a:ext uri="{FF2B5EF4-FFF2-40B4-BE49-F238E27FC236}">
                <a16:creationId xmlns:a16="http://schemas.microsoft.com/office/drawing/2014/main" id="{5AF22270-431A-542A-9952-80E56B375738}"/>
              </a:ext>
            </a:extLst>
          </p:cNvPr>
          <p:cNvSpPr txBox="1">
            <a:spLocks/>
          </p:cNvSpPr>
          <p:nvPr/>
        </p:nvSpPr>
        <p:spPr>
          <a:xfrm>
            <a:off x="4572001" y="1698212"/>
            <a:ext cx="4147457" cy="247735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sz="1800" b="1">
                <a:solidFill>
                  <a:srgbClr val="525252"/>
                </a:solidFill>
              </a:rPr>
              <a:t>3. Criptati continutul unui fisier</a:t>
            </a:r>
          </a:p>
          <a:p>
            <a:pPr marL="171450" indent="-171450" defTabSz="685800">
              <a:spcBef>
                <a:spcPts val="750"/>
              </a:spcBef>
            </a:pPr>
            <a:r>
              <a:rPr lang="en-US" sz="1800">
                <a:solidFill>
                  <a:srgbClr val="525252"/>
                </a:solidFill>
              </a:rPr>
              <a:t>Cititi continut fisier in clar</a:t>
            </a:r>
          </a:p>
          <a:p>
            <a:pPr marL="171450" indent="-171450" defTabSz="685800">
              <a:spcBef>
                <a:spcPts val="750"/>
              </a:spcBef>
            </a:pPr>
            <a:r>
              <a:rPr lang="en-US" sz="1800">
                <a:solidFill>
                  <a:srgbClr val="525252"/>
                </a:solidFill>
              </a:rPr>
              <a:t>Generati o cheie simetrica AES (256) </a:t>
            </a:r>
          </a:p>
          <a:p>
            <a:pPr marL="171450" indent="-171450" defTabSz="685800">
              <a:spcBef>
                <a:spcPts val="750"/>
              </a:spcBef>
            </a:pPr>
            <a:r>
              <a:rPr lang="en-US" sz="1800">
                <a:solidFill>
                  <a:srgbClr val="525252"/>
                </a:solidFill>
              </a:rPr>
              <a:t>Criptati text din fisier =&gt; text criptat</a:t>
            </a:r>
          </a:p>
          <a:p>
            <a:pPr marL="171450" indent="-171450" defTabSz="685800">
              <a:spcBef>
                <a:spcPts val="750"/>
              </a:spcBef>
            </a:pPr>
            <a:r>
              <a:rPr lang="en-US" sz="1800">
                <a:solidFill>
                  <a:srgbClr val="525252"/>
                </a:solidFill>
              </a:rPr>
              <a:t>Criptati cheia AES256 folosind cheia publica</a:t>
            </a:r>
          </a:p>
          <a:p>
            <a:pPr marL="171450" indent="-171450" defTabSz="685800">
              <a:spcBef>
                <a:spcPts val="750"/>
              </a:spcBef>
            </a:pPr>
            <a:r>
              <a:rPr lang="en-US" sz="1800">
                <a:solidFill>
                  <a:srgbClr val="525252"/>
                </a:solidFill>
              </a:rPr>
              <a:t>Decriptati cheia folosind cheia privata corespunzatoare</a:t>
            </a:r>
          </a:p>
        </p:txBody>
      </p:sp>
    </p:spTree>
    <p:extLst>
      <p:ext uri="{BB962C8B-B14F-4D97-AF65-F5344CB8AC3E}">
        <p14:creationId xmlns:p14="http://schemas.microsoft.com/office/powerpoint/2010/main" val="526535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8F5E1-24D1-02CE-567D-2CE73A5C3BAC}"/>
              </a:ext>
            </a:extLst>
          </p:cNvPr>
          <p:cNvSpPr>
            <a:spLocks noGrp="1"/>
          </p:cNvSpPr>
          <p:nvPr>
            <p:ph type="title"/>
          </p:nvPr>
        </p:nvSpPr>
        <p:spPr/>
        <p:txBody>
          <a:bodyPr/>
          <a:lstStyle/>
          <a:p>
            <a:r>
              <a:rPr lang="en-US"/>
              <a:t>Backup slides</a:t>
            </a:r>
          </a:p>
        </p:txBody>
      </p:sp>
      <p:sp>
        <p:nvSpPr>
          <p:cNvPr id="5" name="Text Placeholder 4">
            <a:extLst>
              <a:ext uri="{FF2B5EF4-FFF2-40B4-BE49-F238E27FC236}">
                <a16:creationId xmlns:a16="http://schemas.microsoft.com/office/drawing/2014/main" id="{886EA64C-94BA-1BF4-B20C-BBA201FDD89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70533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3C1CCA-BD03-F10E-1B6D-512DECBC8FC0}"/>
              </a:ext>
            </a:extLst>
          </p:cNvPr>
          <p:cNvSpPr>
            <a:spLocks noGrp="1"/>
          </p:cNvSpPr>
          <p:nvPr>
            <p:ph type="title"/>
          </p:nvPr>
        </p:nvSpPr>
        <p:spPr/>
        <p:txBody>
          <a:bodyPr>
            <a:normAutofit/>
          </a:bodyPr>
          <a:lstStyle/>
          <a:p>
            <a:r>
              <a:rPr lang="en-US"/>
              <a:t>More resources</a:t>
            </a:r>
          </a:p>
        </p:txBody>
      </p:sp>
      <p:sp>
        <p:nvSpPr>
          <p:cNvPr id="6" name="Content Placeholder 5">
            <a:extLst>
              <a:ext uri="{FF2B5EF4-FFF2-40B4-BE49-F238E27FC236}">
                <a16:creationId xmlns:a16="http://schemas.microsoft.com/office/drawing/2014/main" id="{62A83CB1-4450-8869-04C8-3988309E46C5}"/>
              </a:ext>
            </a:extLst>
          </p:cNvPr>
          <p:cNvSpPr>
            <a:spLocks noGrp="1"/>
          </p:cNvSpPr>
          <p:nvPr>
            <p:ph idx="1"/>
          </p:nvPr>
        </p:nvSpPr>
        <p:spPr/>
        <p:txBody>
          <a:bodyPr>
            <a:normAutofit/>
          </a:bodyPr>
          <a:lstStyle/>
          <a:p>
            <a:r>
              <a:rPr lang="en-US">
                <a:solidFill>
                  <a:srgbClr val="000000"/>
                </a:solidFill>
                <a:effectLst/>
                <a:ea typeface="Calibri" panose="020F0502020204030204" pitchFamily="34" charset="0"/>
              </a:rPr>
              <a:t>MIT course on computer systems security (</a:t>
            </a:r>
            <a:r>
              <a:rPr lang="en-US" u="sng">
                <a:solidFill>
                  <a:srgbClr val="54008C"/>
                </a:solidFill>
                <a:effectLst/>
                <a:ea typeface="Calibri" panose="020F0502020204030204" pitchFamily="34" charset="0"/>
                <a:hlinkClick r:id="rId2"/>
              </a:rPr>
              <a:t>6.858</a:t>
            </a:r>
            <a:r>
              <a:rPr lang="en-US">
                <a:solidFill>
                  <a:srgbClr val="000000"/>
                </a:solidFill>
                <a:effectLst/>
                <a:ea typeface="Calibri" panose="020F0502020204030204" pitchFamily="34" charset="0"/>
              </a:rPr>
              <a:t>) </a:t>
            </a:r>
          </a:p>
          <a:p>
            <a:r>
              <a:rPr lang="en-US">
                <a:solidFill>
                  <a:srgbClr val="000000"/>
                </a:solidFill>
                <a:effectLst/>
                <a:ea typeface="Calibri" panose="020F0502020204030204" pitchFamily="34" charset="0"/>
              </a:rPr>
              <a:t>MIT course on cryptography (</a:t>
            </a:r>
            <a:r>
              <a:rPr lang="en-US" u="sng">
                <a:solidFill>
                  <a:srgbClr val="54008C"/>
                </a:solidFill>
                <a:effectLst/>
                <a:ea typeface="Calibri" panose="020F0502020204030204" pitchFamily="34" charset="0"/>
                <a:hlinkClick r:id="rId3"/>
              </a:rPr>
              <a:t>6.857</a:t>
            </a:r>
            <a:r>
              <a:rPr lang="en-US">
                <a:solidFill>
                  <a:srgbClr val="000000"/>
                </a:solidFill>
                <a:effectLst/>
                <a:ea typeface="Calibri" panose="020F0502020204030204" pitchFamily="34" charset="0"/>
              </a:rPr>
              <a:t> and 6.875)</a:t>
            </a:r>
          </a:p>
          <a:p>
            <a:r>
              <a:rPr lang="en-US">
                <a:solidFill>
                  <a:srgbClr val="000000"/>
                </a:solidFill>
                <a:ea typeface="Calibri" panose="020F0502020204030204" pitchFamily="34" charset="0"/>
              </a:rPr>
              <a:t>Growth of Cryptography </a:t>
            </a:r>
            <a:r>
              <a:rPr lang="en-US">
                <a:solidFill>
                  <a:srgbClr val="000000"/>
                </a:solidFill>
                <a:ea typeface="Calibri" panose="020F0502020204030204" pitchFamily="34" charset="0"/>
                <a:hlinkClick r:id="rId4"/>
              </a:rPr>
              <a:t>https://courses.csail.mit.edu/6.857/2020/files/L02-Killian-lecture-slides-on-growth-of-cryptography.pdf</a:t>
            </a:r>
            <a:r>
              <a:rPr lang="en-US">
                <a:solidFill>
                  <a:srgbClr val="000000"/>
                </a:solidFill>
                <a:ea typeface="Calibri" panose="020F0502020204030204" pitchFamily="34" charset="0"/>
              </a:rPr>
              <a:t> </a:t>
            </a:r>
            <a:endParaRPr lang="en-US">
              <a:solidFill>
                <a:srgbClr val="000000"/>
              </a:solidFill>
              <a:effectLst/>
              <a:ea typeface="Calibri" panose="020F0502020204030204" pitchFamily="34" charset="0"/>
            </a:endParaRPr>
          </a:p>
          <a:p>
            <a:r>
              <a:rPr lang="en-US">
                <a:solidFill>
                  <a:srgbClr val="000000"/>
                </a:solidFill>
                <a:effectLst/>
                <a:ea typeface="Calibri" panose="020F0502020204030204" pitchFamily="34" charset="0"/>
              </a:rPr>
              <a:t>If you want to </a:t>
            </a:r>
            <a:r>
              <a:rPr lang="en-US" u="sng">
                <a:solidFill>
                  <a:srgbClr val="54008C"/>
                </a:solidFill>
                <a:effectLst/>
                <a:ea typeface="Calibri" panose="020F0502020204030204" pitchFamily="34" charset="0"/>
                <a:hlinkClick r:id="rId5"/>
              </a:rPr>
              <a:t>roll your own crypto</a:t>
            </a:r>
            <a:r>
              <a:rPr lang="en-US">
                <a:solidFill>
                  <a:srgbClr val="000000"/>
                </a:solidFill>
                <a:effectLst/>
                <a:ea typeface="Calibri" panose="020F0502020204030204" pitchFamily="34" charset="0"/>
              </a:rPr>
              <a:t>. </a:t>
            </a:r>
            <a:endParaRPr lang="en-US">
              <a:effectLst/>
              <a:ea typeface="Calibri" panose="020F0502020204030204" pitchFamily="34" charset="0"/>
            </a:endParaRPr>
          </a:p>
          <a:p>
            <a:endParaRPr lang="en-US" sz="1500"/>
          </a:p>
          <a:p>
            <a:endParaRPr lang="en-US" sz="1500"/>
          </a:p>
          <a:p>
            <a:pPr marL="0" indent="0">
              <a:buNone/>
            </a:pPr>
            <a:endParaRPr lang="en-US" sz="1500"/>
          </a:p>
        </p:txBody>
      </p:sp>
      <p:sp>
        <p:nvSpPr>
          <p:cNvPr id="7" name="Text Placeholder 6">
            <a:extLst>
              <a:ext uri="{FF2B5EF4-FFF2-40B4-BE49-F238E27FC236}">
                <a16:creationId xmlns:a16="http://schemas.microsoft.com/office/drawing/2014/main" id="{4508E09E-0AEF-0DB0-6349-2DAE7F8441E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19156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Program Files\Microsoft Resource DVD Artwork\DVD_ART\Artwork_Imagery\Shapes and Graphics\Map Globe\lt blue world map.png">
            <a:extLst>
              <a:ext uri="{FF2B5EF4-FFF2-40B4-BE49-F238E27FC236}">
                <a16:creationId xmlns:a16="http://schemas.microsoft.com/office/drawing/2014/main" id="{EFA42186-1B1C-47BB-8A72-F3FD9B782AC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772" r="1" b="1"/>
          <a:stretch/>
        </p:blipFill>
        <p:spPr bwMode="auto">
          <a:xfrm>
            <a:off x="93326" y="514350"/>
            <a:ext cx="9143980" cy="4768840"/>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7FA2874C-87AA-43D6-9E9D-CE42196A1E6A}"/>
              </a:ext>
            </a:extLst>
          </p:cNvPr>
          <p:cNvSpPr>
            <a:spLocks noGrp="1"/>
          </p:cNvSpPr>
          <p:nvPr>
            <p:ph type="sldNum" sz="quarter" idx="12"/>
          </p:nvPr>
        </p:nvSpPr>
        <p:spPr>
          <a:xfrm>
            <a:off x="6872352" y="4824387"/>
            <a:ext cx="2133600" cy="273844"/>
          </a:xfrm>
        </p:spPr>
        <p:txBody>
          <a:bodyPr anchor="ctr">
            <a:normAutofit/>
          </a:bodyPr>
          <a:lstStyle/>
          <a:p>
            <a:pPr>
              <a:spcAft>
                <a:spcPts val="600"/>
              </a:spcAft>
            </a:pPr>
            <a:fld id="{EE2556C5-CE8C-6547-B838-EA80C61A4AF7}" type="slidenum">
              <a:rPr lang="en-US" smtClean="0"/>
              <a:pPr>
                <a:spcAft>
                  <a:spcPts val="600"/>
                </a:spcAft>
              </a:pPr>
              <a:t>7</a:t>
            </a:fld>
            <a:endParaRPr lang="en-US"/>
          </a:p>
        </p:txBody>
      </p:sp>
      <p:sp>
        <p:nvSpPr>
          <p:cNvPr id="11" name="Title 3">
            <a:extLst>
              <a:ext uri="{FF2B5EF4-FFF2-40B4-BE49-F238E27FC236}">
                <a16:creationId xmlns:a16="http://schemas.microsoft.com/office/drawing/2014/main" id="{FE4C6042-C1CC-4FF6-AFC0-2FECF4A3E4A8}"/>
              </a:ext>
            </a:extLst>
          </p:cNvPr>
          <p:cNvSpPr>
            <a:spLocks noGrp="1"/>
          </p:cNvSpPr>
          <p:nvPr>
            <p:ph type="title"/>
          </p:nvPr>
        </p:nvSpPr>
        <p:spPr>
          <a:xfrm>
            <a:off x="455613" y="308848"/>
            <a:ext cx="8229600" cy="868680"/>
          </a:xfrm>
        </p:spPr>
        <p:txBody>
          <a:bodyPr/>
          <a:lstStyle/>
          <a:p>
            <a:r>
              <a:rPr lang="en-US"/>
              <a:t>Exemple de Furnizori de Servicii de Cloud</a:t>
            </a:r>
          </a:p>
        </p:txBody>
      </p:sp>
      <p:grpSp>
        <p:nvGrpSpPr>
          <p:cNvPr id="8" name="Group 7">
            <a:extLst>
              <a:ext uri="{FF2B5EF4-FFF2-40B4-BE49-F238E27FC236}">
                <a16:creationId xmlns:a16="http://schemas.microsoft.com/office/drawing/2014/main" id="{D39BA8DA-FE66-4C13-866C-93637FB39712}"/>
              </a:ext>
            </a:extLst>
          </p:cNvPr>
          <p:cNvGrpSpPr/>
          <p:nvPr/>
        </p:nvGrpSpPr>
        <p:grpSpPr>
          <a:xfrm>
            <a:off x="209738" y="1095475"/>
            <a:ext cx="8934262" cy="2724325"/>
            <a:chOff x="168070" y="2949385"/>
            <a:chExt cx="2895799" cy="461219"/>
          </a:xfrm>
        </p:grpSpPr>
        <p:sp>
          <p:nvSpPr>
            <p:cNvPr id="9" name="Speech Bubble: Rectangle 8">
              <a:extLst>
                <a:ext uri="{FF2B5EF4-FFF2-40B4-BE49-F238E27FC236}">
                  <a16:creationId xmlns:a16="http://schemas.microsoft.com/office/drawing/2014/main" id="{5CA259B0-5F51-4E66-A242-79E65E379CEB}"/>
                </a:ext>
              </a:extLst>
            </p:cNvPr>
            <p:cNvSpPr/>
            <p:nvPr/>
          </p:nvSpPr>
          <p:spPr>
            <a:xfrm>
              <a:off x="168070" y="3116262"/>
              <a:ext cx="472190" cy="294342"/>
            </a:xfrm>
            <a:prstGeom prst="wedgeRectCallout">
              <a:avLst>
                <a:gd name="adj1" fmla="val 58666"/>
                <a:gd name="adj2" fmla="val -63377"/>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a:solidFill>
                    <a:srgbClr val="002060"/>
                  </a:solidFill>
                </a:rPr>
                <a:t>Facebook</a:t>
              </a:r>
            </a:p>
            <a:p>
              <a:pPr algn="ctr"/>
              <a:r>
                <a:rPr lang="en-US" sz="1600" b="1">
                  <a:solidFill>
                    <a:srgbClr val="002060"/>
                  </a:solidFill>
                </a:rPr>
                <a:t>Google</a:t>
              </a:r>
            </a:p>
            <a:p>
              <a:pPr algn="ctr"/>
              <a:r>
                <a:rPr lang="en-US" sz="1200">
                  <a:solidFill>
                    <a:srgbClr val="002060"/>
                  </a:solidFill>
                </a:rPr>
                <a:t>IBM</a:t>
              </a:r>
            </a:p>
            <a:p>
              <a:pPr algn="ctr"/>
              <a:r>
                <a:rPr lang="en-US" sz="1600" b="1">
                  <a:solidFill>
                    <a:srgbClr val="002060"/>
                  </a:solidFill>
                </a:rPr>
                <a:t>Microsoft</a:t>
              </a:r>
            </a:p>
            <a:p>
              <a:pPr algn="ctr"/>
              <a:r>
                <a:rPr lang="en-US" sz="1200">
                  <a:solidFill>
                    <a:srgbClr val="002060"/>
                  </a:solidFill>
                </a:rPr>
                <a:t>Oracle</a:t>
              </a:r>
            </a:p>
            <a:p>
              <a:pPr algn="ctr"/>
              <a:r>
                <a:rPr lang="en-US" sz="2000" b="1">
                  <a:solidFill>
                    <a:srgbClr val="002060"/>
                  </a:solidFill>
                </a:rPr>
                <a:t>Amazon</a:t>
              </a:r>
            </a:p>
            <a:p>
              <a:pPr algn="ctr"/>
              <a:r>
                <a:rPr lang="en-US" sz="1600">
                  <a:solidFill>
                    <a:srgbClr val="002060"/>
                  </a:solidFill>
                </a:rPr>
                <a:t>Apple</a:t>
              </a:r>
              <a:endParaRPr lang="en-US" sz="2000" b="1">
                <a:solidFill>
                  <a:srgbClr val="002060"/>
                </a:solidFill>
              </a:endParaRPr>
            </a:p>
          </p:txBody>
        </p:sp>
        <p:sp>
          <p:nvSpPr>
            <p:cNvPr id="10" name="Speech Bubble: Oval 9">
              <a:extLst>
                <a:ext uri="{FF2B5EF4-FFF2-40B4-BE49-F238E27FC236}">
                  <a16:creationId xmlns:a16="http://schemas.microsoft.com/office/drawing/2014/main" id="{F5861F42-B1C2-4E87-859C-3DCA4A022BDB}"/>
                </a:ext>
              </a:extLst>
            </p:cNvPr>
            <p:cNvSpPr/>
            <p:nvPr/>
          </p:nvSpPr>
          <p:spPr>
            <a:xfrm>
              <a:off x="2445034" y="2949385"/>
              <a:ext cx="618835" cy="200842"/>
            </a:xfrm>
            <a:prstGeom prst="wedgeEllipseCallout">
              <a:avLst>
                <a:gd name="adj1" fmla="val -60887"/>
                <a:gd name="adj2" fmla="val 19552"/>
              </a:avLst>
            </a:prstGeom>
            <a:noFill/>
            <a:ln>
              <a:solidFill>
                <a:srgbClr val="002060"/>
              </a:solidFill>
            </a:ln>
          </p:spPr>
          <p:style>
            <a:lnRef idx="2">
              <a:schemeClr val="dk1"/>
            </a:lnRef>
            <a:fillRef idx="1">
              <a:schemeClr val="lt1"/>
            </a:fillRef>
            <a:effectRef idx="0">
              <a:schemeClr val="dk1"/>
            </a:effectRef>
            <a:fontRef idx="minor">
              <a:schemeClr val="dk1"/>
            </a:fontRef>
          </p:style>
          <p:txBody>
            <a:bodyPr rtlCol="0" anchor="t"/>
            <a:lstStyle/>
            <a:p>
              <a:pPr algn="ctr"/>
              <a:r>
                <a:rPr lang="en-US" sz="1600">
                  <a:solidFill>
                    <a:srgbClr val="002060"/>
                  </a:solidFill>
                </a:rPr>
                <a:t>Tencent</a:t>
              </a:r>
            </a:p>
            <a:p>
              <a:pPr algn="ctr"/>
              <a:r>
                <a:rPr lang="en-US" sz="1600">
                  <a:solidFill>
                    <a:srgbClr val="002060"/>
                  </a:solidFill>
                </a:rPr>
                <a:t>Alibaba</a:t>
              </a:r>
              <a:endParaRPr lang="en-US" sz="1200">
                <a:solidFill>
                  <a:srgbClr val="002060"/>
                </a:solidFill>
              </a:endParaRPr>
            </a:p>
            <a:p>
              <a:pPr algn="ctr"/>
              <a:r>
                <a:rPr lang="en-US" sz="1200">
                  <a:solidFill>
                    <a:srgbClr val="002060"/>
                  </a:solidFill>
                </a:rPr>
                <a:t>Baidu</a:t>
              </a:r>
            </a:p>
            <a:p>
              <a:pPr algn="ctr"/>
              <a:endParaRPr lang="en-US" sz="1600"/>
            </a:p>
            <a:p>
              <a:pPr algn="ctr"/>
              <a:endParaRPr lang="en-US" sz="1600"/>
            </a:p>
          </p:txBody>
        </p:sp>
      </p:grpSp>
      <p:graphicFrame>
        <p:nvGraphicFramePr>
          <p:cNvPr id="12" name="Table 11">
            <a:extLst>
              <a:ext uri="{FF2B5EF4-FFF2-40B4-BE49-F238E27FC236}">
                <a16:creationId xmlns:a16="http://schemas.microsoft.com/office/drawing/2014/main" id="{88CA74CD-7590-4FA4-ADA3-9AD3AC765DA3}"/>
              </a:ext>
            </a:extLst>
          </p:cNvPr>
          <p:cNvGraphicFramePr>
            <a:graphicFrameLocks noGrp="1"/>
          </p:cNvGraphicFramePr>
          <p:nvPr>
            <p:extLst>
              <p:ext uri="{D42A27DB-BD31-4B8C-83A1-F6EECF244321}">
                <p14:modId xmlns:p14="http://schemas.microsoft.com/office/powerpoint/2010/main" val="2255560907"/>
              </p:ext>
            </p:extLst>
          </p:nvPr>
        </p:nvGraphicFramePr>
        <p:xfrm>
          <a:off x="1782974" y="3554492"/>
          <a:ext cx="6481915" cy="1280160"/>
        </p:xfrm>
        <a:graphic>
          <a:graphicData uri="http://schemas.openxmlformats.org/drawingml/2006/table">
            <a:tbl>
              <a:tblPr firstRow="1">
                <a:tableStyleId>{5A111915-BE36-4E01-A7E5-04B1672EAD32}</a:tableStyleId>
              </a:tblPr>
              <a:tblGrid>
                <a:gridCol w="1312647">
                  <a:extLst>
                    <a:ext uri="{9D8B030D-6E8A-4147-A177-3AD203B41FA5}">
                      <a16:colId xmlns:a16="http://schemas.microsoft.com/office/drawing/2014/main" val="1049605051"/>
                    </a:ext>
                  </a:extLst>
                </a:gridCol>
                <a:gridCol w="1336387">
                  <a:extLst>
                    <a:ext uri="{9D8B030D-6E8A-4147-A177-3AD203B41FA5}">
                      <a16:colId xmlns:a16="http://schemas.microsoft.com/office/drawing/2014/main" val="4090942884"/>
                    </a:ext>
                  </a:extLst>
                </a:gridCol>
                <a:gridCol w="1277627">
                  <a:extLst>
                    <a:ext uri="{9D8B030D-6E8A-4147-A177-3AD203B41FA5}">
                      <a16:colId xmlns:a16="http://schemas.microsoft.com/office/drawing/2014/main" val="2426105921"/>
                    </a:ext>
                  </a:extLst>
                </a:gridCol>
                <a:gridCol w="1277627">
                  <a:extLst>
                    <a:ext uri="{9D8B030D-6E8A-4147-A177-3AD203B41FA5}">
                      <a16:colId xmlns:a16="http://schemas.microsoft.com/office/drawing/2014/main" val="511856994"/>
                    </a:ext>
                  </a:extLst>
                </a:gridCol>
                <a:gridCol w="1277627">
                  <a:extLst>
                    <a:ext uri="{9D8B030D-6E8A-4147-A177-3AD203B41FA5}">
                      <a16:colId xmlns:a16="http://schemas.microsoft.com/office/drawing/2014/main" val="4023098843"/>
                    </a:ext>
                  </a:extLst>
                </a:gridCol>
              </a:tblGrid>
              <a:tr h="75936">
                <a:tc gridSpan="2">
                  <a:txBody>
                    <a:bodyPr/>
                    <a:lstStyle/>
                    <a:p>
                      <a:pPr marL="0" marR="0" algn="ctr">
                        <a:spcBef>
                          <a:spcPts val="0"/>
                        </a:spcBef>
                        <a:spcAft>
                          <a:spcPts val="0"/>
                        </a:spcAft>
                      </a:pPr>
                      <a:r>
                        <a:rPr lang="en-US" sz="1000">
                          <a:effectLst/>
                        </a:rPr>
                        <a:t>America (Nord si Sud)</a:t>
                      </a:r>
                      <a:endParaRPr lang="en-US" sz="900">
                        <a:solidFill>
                          <a:srgbClr val="002060"/>
                        </a:solidFill>
                        <a:effectLst/>
                        <a:latin typeface="Calibri" panose="020F0502020204030204" pitchFamily="34" charset="0"/>
                      </a:endParaRPr>
                    </a:p>
                  </a:txBody>
                  <a:tcPr marL="68580" marR="68580" marT="0" marB="0" anchor="b">
                    <a:solidFill>
                      <a:srgbClr val="FD9208"/>
                    </a:solidFill>
                  </a:tcPr>
                </a:tc>
                <a:tc hMerge="1">
                  <a:txBody>
                    <a:bodyPr/>
                    <a:lstStyle/>
                    <a:p>
                      <a:endParaRPr lang="en-US"/>
                    </a:p>
                  </a:txBody>
                  <a:tcPr/>
                </a:tc>
                <a:tc>
                  <a:txBody>
                    <a:bodyPr/>
                    <a:lstStyle/>
                    <a:p>
                      <a:pPr marL="0" marR="0" algn="ctr">
                        <a:spcBef>
                          <a:spcPts val="0"/>
                        </a:spcBef>
                        <a:spcAft>
                          <a:spcPts val="0"/>
                        </a:spcAft>
                      </a:pPr>
                      <a:r>
                        <a:rPr lang="en-US" sz="1000">
                          <a:effectLst/>
                        </a:rPr>
                        <a:t> Europa</a:t>
                      </a:r>
                      <a:endParaRPr lang="en-US" sz="900">
                        <a:solidFill>
                          <a:srgbClr val="002060"/>
                        </a:solidFill>
                        <a:effectLst/>
                        <a:latin typeface="Calibri" panose="020F0502020204030204" pitchFamily="34" charset="0"/>
                      </a:endParaRPr>
                    </a:p>
                  </a:txBody>
                  <a:tcPr marL="68580" marR="68580" marT="0" marB="0" anchor="b">
                    <a:solidFill>
                      <a:srgbClr val="FD9208"/>
                    </a:solidFill>
                  </a:tcPr>
                </a:tc>
                <a:tc gridSpan="2">
                  <a:txBody>
                    <a:bodyPr/>
                    <a:lstStyle/>
                    <a:p>
                      <a:pPr marL="0" marR="0" algn="ctr">
                        <a:spcBef>
                          <a:spcPts val="0"/>
                        </a:spcBef>
                        <a:spcAft>
                          <a:spcPts val="0"/>
                        </a:spcAft>
                      </a:pPr>
                      <a:r>
                        <a:rPr lang="en-US" sz="1000">
                          <a:effectLst/>
                        </a:rPr>
                        <a:t>Asia</a:t>
                      </a:r>
                      <a:endParaRPr lang="en-US" sz="900">
                        <a:solidFill>
                          <a:srgbClr val="002060"/>
                        </a:solidFill>
                        <a:effectLst/>
                        <a:latin typeface="Calibri" panose="020F0502020204030204" pitchFamily="34" charset="0"/>
                      </a:endParaRPr>
                    </a:p>
                  </a:txBody>
                  <a:tcPr marL="68580" marR="68580" marT="0" marB="0" anchor="b">
                    <a:solidFill>
                      <a:srgbClr val="FD9208"/>
                    </a:solidFill>
                  </a:tcPr>
                </a:tc>
                <a:tc hMerge="1">
                  <a:txBody>
                    <a:bodyPr/>
                    <a:lstStyle/>
                    <a:p>
                      <a:pPr marL="0" marR="0" algn="ctr">
                        <a:spcBef>
                          <a:spcPts val="0"/>
                        </a:spcBef>
                        <a:spcAft>
                          <a:spcPts val="0"/>
                        </a:spcAft>
                      </a:pPr>
                      <a:endParaRPr lang="en-US" sz="900">
                        <a:effectLst/>
                        <a:latin typeface="Calibri" panose="020F0502020204030204" pitchFamily="34" charset="0"/>
                      </a:endParaRPr>
                    </a:p>
                  </a:txBody>
                  <a:tcPr marL="68580" marR="68580" marT="0" marB="0" anchor="b">
                    <a:solidFill>
                      <a:schemeClr val="bg1"/>
                    </a:solidFill>
                  </a:tcPr>
                </a:tc>
                <a:extLst>
                  <a:ext uri="{0D108BD9-81ED-4DB2-BD59-A6C34878D82A}">
                    <a16:rowId xmlns:a16="http://schemas.microsoft.com/office/drawing/2014/main" val="105664037"/>
                  </a:ext>
                </a:extLst>
              </a:tr>
              <a:tr h="56731">
                <a:tc>
                  <a:txBody>
                    <a:bodyPr/>
                    <a:lstStyle/>
                    <a:p>
                      <a:pPr marL="0" marR="0">
                        <a:spcBef>
                          <a:spcPts val="0"/>
                        </a:spcBef>
                        <a:spcAft>
                          <a:spcPts val="0"/>
                        </a:spcAft>
                      </a:pPr>
                      <a:r>
                        <a:rPr lang="en-US" sz="800">
                          <a:effectLst/>
                        </a:rPr>
                        <a:t>Salesforce</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Dropbox</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err="1">
                          <a:effectLst/>
                        </a:rPr>
                        <a:t>Yandex</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a:spcBef>
                          <a:spcPts val="0"/>
                        </a:spcBef>
                        <a:spcAft>
                          <a:spcPts val="0"/>
                        </a:spcAft>
                      </a:pPr>
                      <a:r>
                        <a:rPr lang="en-US" sz="800" err="1">
                          <a:effectLst/>
                        </a:rPr>
                        <a:t>JD.com</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a:spcBef>
                          <a:spcPts val="0"/>
                        </a:spcBef>
                        <a:spcAft>
                          <a:spcPts val="0"/>
                        </a:spcAft>
                      </a:pPr>
                      <a:r>
                        <a:rPr lang="en-US" sz="800">
                          <a:effectLst/>
                        </a:rPr>
                        <a:t>Sakura</a:t>
                      </a:r>
                      <a:endParaRPr lang="en-US" sz="800" b="0">
                        <a:solidFill>
                          <a:srgbClr val="002060"/>
                        </a:solidFill>
                        <a:effectLst/>
                        <a:latin typeface="Calibri" panose="020F0502020204030204" pitchFamily="34" charset="0"/>
                      </a:endParaRPr>
                    </a:p>
                  </a:txBody>
                  <a:tcPr marL="68580" marR="68580" marT="0" marB="0" anchor="b"/>
                </a:tc>
                <a:extLst>
                  <a:ext uri="{0D108BD9-81ED-4DB2-BD59-A6C34878D82A}">
                    <a16:rowId xmlns:a16="http://schemas.microsoft.com/office/drawing/2014/main" val="1994554036"/>
                  </a:ext>
                </a:extLst>
              </a:tr>
              <a:tr h="54240">
                <a:tc>
                  <a:txBody>
                    <a:bodyPr/>
                    <a:lstStyle/>
                    <a:p>
                      <a:pPr marL="0" marR="0">
                        <a:spcBef>
                          <a:spcPts val="0"/>
                        </a:spcBef>
                        <a:spcAft>
                          <a:spcPts val="0"/>
                        </a:spcAft>
                      </a:pPr>
                      <a:r>
                        <a:rPr lang="en-US" sz="800">
                          <a:effectLst/>
                        </a:rPr>
                        <a:t>Twitter</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Digital Ocean</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1&amp;1</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a:spcBef>
                          <a:spcPts val="0"/>
                        </a:spcBef>
                        <a:spcAft>
                          <a:spcPts val="0"/>
                        </a:spcAft>
                      </a:pPr>
                      <a:r>
                        <a:rPr lang="en-US" sz="800">
                          <a:effectLst/>
                        </a:rPr>
                        <a:t>CNC</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a:spcBef>
                          <a:spcPts val="0"/>
                        </a:spcBef>
                        <a:spcAft>
                          <a:spcPts val="0"/>
                        </a:spcAft>
                      </a:pPr>
                      <a:r>
                        <a:rPr lang="en-US" sz="800">
                          <a:effectLst/>
                        </a:rPr>
                        <a:t>Flipkart</a:t>
                      </a:r>
                      <a:endParaRPr lang="en-US" sz="800" b="0">
                        <a:solidFill>
                          <a:srgbClr val="002060"/>
                        </a:solidFill>
                        <a:effectLst/>
                        <a:latin typeface="Calibri" panose="020F0502020204030204" pitchFamily="34" charset="0"/>
                      </a:endParaRPr>
                    </a:p>
                  </a:txBody>
                  <a:tcPr marL="68580" marR="68580" marT="0" marB="0" anchor="b"/>
                </a:tc>
                <a:extLst>
                  <a:ext uri="{0D108BD9-81ED-4DB2-BD59-A6C34878D82A}">
                    <a16:rowId xmlns:a16="http://schemas.microsoft.com/office/drawing/2014/main" val="3316015767"/>
                  </a:ext>
                </a:extLst>
              </a:tr>
              <a:tr h="54240">
                <a:tc>
                  <a:txBody>
                    <a:bodyPr/>
                    <a:lstStyle/>
                    <a:p>
                      <a:pPr marL="0" marR="0">
                        <a:spcBef>
                          <a:spcPts val="0"/>
                        </a:spcBef>
                        <a:spcAft>
                          <a:spcPts val="0"/>
                        </a:spcAft>
                      </a:pPr>
                      <a:r>
                        <a:rPr lang="en-US" sz="800">
                          <a:effectLst/>
                        </a:rPr>
                        <a:t>LinkedIn</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Cloudflare</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OVH</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a:spcBef>
                          <a:spcPts val="0"/>
                        </a:spcBef>
                        <a:spcAft>
                          <a:spcPts val="0"/>
                        </a:spcAft>
                      </a:pPr>
                      <a:r>
                        <a:rPr lang="en-US" sz="800" err="1">
                          <a:effectLst/>
                        </a:rPr>
                        <a:t>UCloud</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a:spcBef>
                          <a:spcPts val="0"/>
                        </a:spcBef>
                        <a:spcAft>
                          <a:spcPts val="0"/>
                        </a:spcAft>
                      </a:pPr>
                      <a:r>
                        <a:rPr lang="en-US" sz="800" err="1">
                          <a:effectLst/>
                        </a:rPr>
                        <a:t>Daum</a:t>
                      </a:r>
                      <a:r>
                        <a:rPr lang="en-US" sz="800">
                          <a:effectLst/>
                        </a:rPr>
                        <a:t> </a:t>
                      </a:r>
                      <a:r>
                        <a:rPr lang="en-US" sz="800" err="1">
                          <a:effectLst/>
                        </a:rPr>
                        <a:t>Kakao</a:t>
                      </a:r>
                      <a:endParaRPr lang="en-US" sz="800" b="0">
                        <a:solidFill>
                          <a:srgbClr val="002060"/>
                        </a:solidFill>
                        <a:effectLst/>
                        <a:latin typeface="Calibri" panose="020F0502020204030204" pitchFamily="34" charset="0"/>
                      </a:endParaRPr>
                    </a:p>
                  </a:txBody>
                  <a:tcPr marL="68580" marR="68580" marT="0" marB="0" anchor="b"/>
                </a:tc>
                <a:extLst>
                  <a:ext uri="{0D108BD9-81ED-4DB2-BD59-A6C34878D82A}">
                    <a16:rowId xmlns:a16="http://schemas.microsoft.com/office/drawing/2014/main" val="2621676792"/>
                  </a:ext>
                </a:extLst>
              </a:tr>
              <a:tr h="54240">
                <a:tc>
                  <a:txBody>
                    <a:bodyPr/>
                    <a:lstStyle/>
                    <a:p>
                      <a:pPr marL="0" marR="0">
                        <a:spcBef>
                          <a:spcPts val="0"/>
                        </a:spcBef>
                        <a:spcAft>
                          <a:spcPts val="0"/>
                        </a:spcAft>
                      </a:pPr>
                      <a:r>
                        <a:rPr lang="en-US" sz="800">
                          <a:effectLst/>
                        </a:rPr>
                        <a:t>Uber</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Rackspace</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Leaseweb</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a:spcBef>
                          <a:spcPts val="0"/>
                        </a:spcBef>
                        <a:spcAft>
                          <a:spcPts val="0"/>
                        </a:spcAft>
                      </a:pPr>
                      <a:r>
                        <a:rPr lang="en-US" sz="800" err="1">
                          <a:effectLst/>
                        </a:rPr>
                        <a:t>Qihoo</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a:spcBef>
                          <a:spcPts val="0"/>
                        </a:spcBef>
                        <a:spcAft>
                          <a:spcPts val="0"/>
                        </a:spcAft>
                      </a:pPr>
                      <a:r>
                        <a:rPr lang="en-US" sz="800">
                          <a:effectLst/>
                        </a:rPr>
                        <a:t>Yahoo! Japan</a:t>
                      </a:r>
                      <a:endParaRPr lang="en-US" sz="800" b="0">
                        <a:solidFill>
                          <a:srgbClr val="002060"/>
                        </a:solidFill>
                        <a:effectLst/>
                        <a:latin typeface="Calibri" panose="020F0502020204030204" pitchFamily="34" charset="0"/>
                      </a:endParaRPr>
                    </a:p>
                  </a:txBody>
                  <a:tcPr marL="68580" marR="68580" marT="0" marB="0" anchor="b"/>
                </a:tc>
                <a:extLst>
                  <a:ext uri="{0D108BD9-81ED-4DB2-BD59-A6C34878D82A}">
                    <a16:rowId xmlns:a16="http://schemas.microsoft.com/office/drawing/2014/main" val="3225870212"/>
                  </a:ext>
                </a:extLst>
              </a:tr>
              <a:tr h="54240">
                <a:tc>
                  <a:txBody>
                    <a:bodyPr/>
                    <a:lstStyle/>
                    <a:p>
                      <a:pPr marL="0" marR="0">
                        <a:spcBef>
                          <a:spcPts val="0"/>
                        </a:spcBef>
                        <a:spcAft>
                          <a:spcPts val="0"/>
                        </a:spcAft>
                      </a:pPr>
                      <a:r>
                        <a:rPr lang="en-US" sz="800">
                          <a:effectLst/>
                        </a:rPr>
                        <a:t>Go Daddy</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Joyent</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Mail.ru</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effectLst/>
                        </a:rPr>
                        <a:t>Meituan</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a:spcBef>
                          <a:spcPts val="0"/>
                        </a:spcBef>
                        <a:spcAft>
                          <a:spcPts val="0"/>
                        </a:spcAft>
                      </a:pPr>
                      <a:r>
                        <a:rPr lang="en-US" sz="800">
                          <a:effectLst/>
                        </a:rPr>
                        <a:t>TATA/TCS</a:t>
                      </a:r>
                      <a:endParaRPr lang="en-US" sz="800" b="0">
                        <a:solidFill>
                          <a:srgbClr val="002060"/>
                        </a:solidFill>
                        <a:effectLst/>
                        <a:latin typeface="Calibri" panose="020F0502020204030204" pitchFamily="34" charset="0"/>
                      </a:endParaRPr>
                    </a:p>
                  </a:txBody>
                  <a:tcPr marL="68580" marR="68580" marT="0" marB="0" anchor="b"/>
                </a:tc>
                <a:extLst>
                  <a:ext uri="{0D108BD9-81ED-4DB2-BD59-A6C34878D82A}">
                    <a16:rowId xmlns:a16="http://schemas.microsoft.com/office/drawing/2014/main" val="3349404857"/>
                  </a:ext>
                </a:extLst>
              </a:tr>
              <a:tr h="54240">
                <a:tc>
                  <a:txBody>
                    <a:bodyPr/>
                    <a:lstStyle/>
                    <a:p>
                      <a:pPr marL="0" marR="0">
                        <a:spcBef>
                          <a:spcPts val="0"/>
                        </a:spcBef>
                        <a:spcAft>
                          <a:spcPts val="0"/>
                        </a:spcAft>
                      </a:pPr>
                      <a:r>
                        <a:rPr lang="en-US" sz="800">
                          <a:effectLst/>
                        </a:rPr>
                        <a:t>eBay</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ServiceNow</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Aruba</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a:spcBef>
                          <a:spcPts val="0"/>
                        </a:spcBef>
                        <a:spcAft>
                          <a:spcPts val="0"/>
                        </a:spcAft>
                      </a:pPr>
                      <a:r>
                        <a:rPr lang="en-US" sz="800">
                          <a:effectLst/>
                        </a:rPr>
                        <a:t>Kingsoft</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effectLst/>
                        </a:rPr>
                        <a:t>Fujitsu</a:t>
                      </a:r>
                      <a:endParaRPr lang="en-US" sz="800" b="0">
                        <a:solidFill>
                          <a:srgbClr val="002060"/>
                        </a:solidFill>
                        <a:effectLst/>
                        <a:latin typeface="Calibri" panose="020F0502020204030204" pitchFamily="34" charset="0"/>
                      </a:endParaRPr>
                    </a:p>
                  </a:txBody>
                  <a:tcPr marL="68580" marR="68580" marT="0" marB="0" anchor="b"/>
                </a:tc>
                <a:extLst>
                  <a:ext uri="{0D108BD9-81ED-4DB2-BD59-A6C34878D82A}">
                    <a16:rowId xmlns:a16="http://schemas.microsoft.com/office/drawing/2014/main" val="277405413"/>
                  </a:ext>
                </a:extLst>
              </a:tr>
              <a:tr h="0">
                <a:tc>
                  <a:txBody>
                    <a:bodyPr/>
                    <a:lstStyle/>
                    <a:p>
                      <a:pPr marL="0" marR="0">
                        <a:spcBef>
                          <a:spcPts val="0"/>
                        </a:spcBef>
                        <a:spcAft>
                          <a:spcPts val="0"/>
                        </a:spcAft>
                      </a:pPr>
                      <a:r>
                        <a:rPr lang="en-US" sz="800" err="1">
                          <a:effectLst/>
                        </a:rPr>
                        <a:t>Paypal</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Workday</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SAP Cloud</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effectLst/>
                        </a:rPr>
                        <a:t>Kuaishou</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a:spcBef>
                          <a:spcPts val="0"/>
                        </a:spcBef>
                        <a:spcAft>
                          <a:spcPts val="0"/>
                        </a:spcAft>
                      </a:pPr>
                      <a:endParaRPr lang="en-US" sz="800" b="0">
                        <a:solidFill>
                          <a:srgbClr val="002060"/>
                        </a:solidFill>
                        <a:effectLst/>
                        <a:latin typeface="Calibri" panose="020F0502020204030204" pitchFamily="34" charset="0"/>
                      </a:endParaRPr>
                    </a:p>
                  </a:txBody>
                  <a:tcPr marL="68580" marR="68580" marT="0" marB="0" anchor="b"/>
                </a:tc>
                <a:extLst>
                  <a:ext uri="{0D108BD9-81ED-4DB2-BD59-A6C34878D82A}">
                    <a16:rowId xmlns:a16="http://schemas.microsoft.com/office/drawing/2014/main" val="3328699148"/>
                  </a:ext>
                </a:extLst>
              </a:tr>
              <a:tr h="54240">
                <a:tc>
                  <a:txBody>
                    <a:bodyPr/>
                    <a:lstStyle/>
                    <a:p>
                      <a:pPr marL="0" marR="0">
                        <a:spcBef>
                          <a:spcPts val="0"/>
                        </a:spcBef>
                        <a:spcAft>
                          <a:spcPts val="0"/>
                        </a:spcAft>
                      </a:pPr>
                      <a:r>
                        <a:rPr lang="en-US" sz="800">
                          <a:effectLst/>
                        </a:rPr>
                        <a:t>Netflix</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a:effectLst/>
                        </a:rPr>
                        <a:t>Adobe</a:t>
                      </a: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a:txBody>
                    <a:bodyPr/>
                    <a:lstStyle/>
                    <a:p>
                      <a:pPr marL="0" marR="0">
                        <a:spcBef>
                          <a:spcPts val="0"/>
                        </a:spcBef>
                        <a:spcAft>
                          <a:spcPts val="0"/>
                        </a:spcAft>
                      </a:pPr>
                      <a:r>
                        <a:rPr lang="en-US" sz="800" err="1">
                          <a:effectLst/>
                        </a:rPr>
                        <a:t>Booking.com</a:t>
                      </a: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800" b="0">
                        <a:solidFill>
                          <a:srgbClr val="002060"/>
                        </a:solidFill>
                        <a:effectLst/>
                        <a:latin typeface="Calibri" panose="020F0502020204030204" pitchFamily="34" charset="0"/>
                      </a:endParaRPr>
                    </a:p>
                  </a:txBody>
                  <a:tcPr marL="68580" marR="68580" marT="0"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800" b="0">
                        <a:solidFill>
                          <a:srgbClr val="002060"/>
                        </a:solidFill>
                        <a:effectLst/>
                        <a:latin typeface="Calibri" panose="020F0502020204030204" pitchFamily="34" charset="0"/>
                      </a:endParaRPr>
                    </a:p>
                  </a:txBody>
                  <a:tcPr marL="68580" marR="68580" marT="0" marB="0" anchor="b"/>
                </a:tc>
                <a:extLst>
                  <a:ext uri="{0D108BD9-81ED-4DB2-BD59-A6C34878D82A}">
                    <a16:rowId xmlns:a16="http://schemas.microsoft.com/office/drawing/2014/main" val="566995576"/>
                  </a:ext>
                </a:extLst>
              </a:tr>
              <a:tr h="97104">
                <a:tc grid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kern="1200" err="1">
                          <a:solidFill>
                            <a:schemeClr val="bg1"/>
                          </a:solidFill>
                          <a:effectLst/>
                          <a:latin typeface="+mn-lt"/>
                          <a:ea typeface="+mn-ea"/>
                          <a:cs typeface="+mn-cs"/>
                        </a:rPr>
                        <a:t>si</a:t>
                      </a:r>
                      <a:r>
                        <a:rPr lang="en-US" sz="1000" b="1" kern="1200">
                          <a:solidFill>
                            <a:schemeClr val="bg1"/>
                          </a:solidFill>
                          <a:effectLst/>
                          <a:latin typeface="+mn-lt"/>
                          <a:ea typeface="+mn-ea"/>
                          <a:cs typeface="+mn-cs"/>
                        </a:rPr>
                        <a:t> multi </a:t>
                      </a:r>
                      <a:r>
                        <a:rPr lang="en-US" sz="1000" b="1" kern="1200" err="1">
                          <a:solidFill>
                            <a:schemeClr val="bg1"/>
                          </a:solidFill>
                          <a:effectLst/>
                          <a:latin typeface="+mn-lt"/>
                          <a:ea typeface="+mn-ea"/>
                          <a:cs typeface="+mn-cs"/>
                        </a:rPr>
                        <a:t>alţii</a:t>
                      </a:r>
                      <a:r>
                        <a:rPr lang="en-US" sz="1000" b="1" kern="1200">
                          <a:solidFill>
                            <a:schemeClr val="bg1"/>
                          </a:solidFill>
                          <a:effectLst/>
                          <a:latin typeface="+mn-lt"/>
                          <a:ea typeface="+mn-ea"/>
                          <a:cs typeface="+mn-cs"/>
                        </a:rPr>
                        <a:t>….</a:t>
                      </a:r>
                    </a:p>
                  </a:txBody>
                  <a:tcPr marL="68580" marR="68580" marT="0" marB="0" anchor="b">
                    <a:solidFill>
                      <a:srgbClr val="FD9208"/>
                    </a:solidFill>
                  </a:tcPr>
                </a:tc>
                <a:tc hMerge="1">
                  <a:txBody>
                    <a:bodyPr/>
                    <a:lstStyle/>
                    <a:p>
                      <a:pPr marL="0" marR="0">
                        <a:spcBef>
                          <a:spcPts val="0"/>
                        </a:spcBef>
                        <a:spcAft>
                          <a:spcPts val="0"/>
                        </a:spcAft>
                      </a:pPr>
                      <a:endParaRPr lang="en-US" sz="800" b="0">
                        <a:solidFill>
                          <a:srgbClr val="002060"/>
                        </a:solidFill>
                        <a:effectLst/>
                        <a:latin typeface="Calibri" panose="020F0502020204030204" pitchFamily="34" charset="0"/>
                      </a:endParaRPr>
                    </a:p>
                  </a:txBody>
                  <a:tcPr marL="68580" marR="68580" marT="0" marB="0" anchor="b">
                    <a:solidFill>
                      <a:schemeClr val="bg1"/>
                    </a:solidFill>
                  </a:tcPr>
                </a:tc>
                <a:tc hMerge="1">
                  <a:txBody>
                    <a:bodyPr/>
                    <a:lstStyle/>
                    <a:p>
                      <a:pPr marL="0" marR="0">
                        <a:spcBef>
                          <a:spcPts val="0"/>
                        </a:spcBef>
                        <a:spcAft>
                          <a:spcPts val="0"/>
                        </a:spcAft>
                      </a:pPr>
                      <a:endParaRPr lang="en-US" sz="800" b="0">
                        <a:solidFill>
                          <a:srgbClr val="002060"/>
                        </a:solidFill>
                        <a:effectLst/>
                        <a:latin typeface="Calibri" panose="020F0502020204030204" pitchFamily="34" charset="0"/>
                      </a:endParaRPr>
                    </a:p>
                  </a:txBody>
                  <a:tcPr marL="68580" marR="68580" marT="0" marB="0" anchor="b"/>
                </a:tc>
                <a:tc hMerge="1">
                  <a:txBody>
                    <a:bodyPr/>
                    <a:lstStyle/>
                    <a:p>
                      <a:pPr marL="0" marR="0">
                        <a:spcBef>
                          <a:spcPts val="0"/>
                        </a:spcBef>
                        <a:spcAft>
                          <a:spcPts val="0"/>
                        </a:spcAft>
                      </a:pPr>
                      <a:endParaRPr lang="en-US" sz="800" b="0">
                        <a:solidFill>
                          <a:srgbClr val="002060"/>
                        </a:solidFill>
                        <a:effectLst/>
                        <a:latin typeface="Calibri" panose="020F0502020204030204" pitchFamily="34" charset="0"/>
                      </a:endParaRPr>
                    </a:p>
                  </a:txBody>
                  <a:tcPr marL="68580" marR="68580" marT="0" marB="0" anchor="b"/>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800" b="0">
                        <a:solidFill>
                          <a:srgbClr val="002060"/>
                        </a:solidFill>
                        <a:effectLst/>
                        <a:latin typeface="Calibri" panose="020F0502020204030204" pitchFamily="34" charset="0"/>
                      </a:endParaRPr>
                    </a:p>
                  </a:txBody>
                  <a:tcPr marL="68580" marR="68580" marT="0" marB="0" anchor="b"/>
                </a:tc>
                <a:extLst>
                  <a:ext uri="{0D108BD9-81ED-4DB2-BD59-A6C34878D82A}">
                    <a16:rowId xmlns:a16="http://schemas.microsoft.com/office/drawing/2014/main" val="1926328389"/>
                  </a:ext>
                </a:extLst>
              </a:tr>
            </a:tbl>
          </a:graphicData>
        </a:graphic>
      </p:graphicFrame>
    </p:spTree>
    <p:extLst>
      <p:ext uri="{BB962C8B-B14F-4D97-AF65-F5344CB8AC3E}">
        <p14:creationId xmlns:p14="http://schemas.microsoft.com/office/powerpoint/2010/main" val="366552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Left-Right Arrow 117">
            <a:extLst>
              <a:ext uri="{FF2B5EF4-FFF2-40B4-BE49-F238E27FC236}">
                <a16:creationId xmlns:a16="http://schemas.microsoft.com/office/drawing/2014/main" id="{7E5EB329-6AAF-B24A-AEA1-CE46E0712404}"/>
              </a:ext>
            </a:extLst>
          </p:cNvPr>
          <p:cNvSpPr>
            <a:spLocks noChangeArrowheads="1"/>
          </p:cNvSpPr>
          <p:nvPr/>
        </p:nvSpPr>
        <p:spPr bwMode="auto">
          <a:xfrm rot="1604466">
            <a:off x="4267666" y="3630630"/>
            <a:ext cx="2208609" cy="184547"/>
          </a:xfrm>
          <a:prstGeom prst="leftRightArrow">
            <a:avLst>
              <a:gd name="adj1" fmla="val 50000"/>
              <a:gd name="adj2" fmla="val 50032"/>
            </a:avLst>
          </a:prstGeom>
          <a:solidFill>
            <a:srgbClr val="3333CC"/>
          </a:solidFill>
          <a:ln w="9525">
            <a:solidFill>
              <a:srgbClr val="FFFFFF"/>
            </a:solidFill>
            <a:round/>
            <a:headEnd/>
            <a:tailEnd/>
          </a:ln>
        </p:spPr>
        <p:txBody>
          <a:bodyPr/>
          <a:lstStyle/>
          <a:p>
            <a:pPr defTabSz="685800" eaLnBrk="0" fontAlgn="base" hangingPunct="0">
              <a:spcBef>
                <a:spcPct val="0"/>
              </a:spcBef>
              <a:spcAft>
                <a:spcPct val="0"/>
              </a:spcAft>
              <a:defRPr/>
            </a:pPr>
            <a:endParaRPr lang="en-US" sz="1500" kern="0">
              <a:solidFill>
                <a:srgbClr val="000000"/>
              </a:solidFill>
              <a:latin typeface="Arial" panose="020B0604020202020204" pitchFamily="34" charset="0"/>
              <a:ea typeface="ＭＳ Ｐゴシック" charset="0"/>
              <a:cs typeface="Arial" panose="020B0604020202020204" pitchFamily="34" charset="0"/>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a:bodyPr>
          <a:lstStyle/>
          <a:p>
            <a:r>
              <a:rPr lang="en-US" b="0"/>
              <a:t>RSA example:</a:t>
            </a:r>
            <a:endParaRPr lang="en-US"/>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6914712" y="4832317"/>
            <a:ext cx="2057400" cy="273844"/>
          </a:xfrm>
          <a:prstGeom prst="rect">
            <a:avLst/>
          </a:prstGeom>
        </p:spPr>
        <p:txBody>
          <a:bodyPr vert="horz" lIns="68580" tIns="34290" rIns="68580" bIns="34290" rtlCol="0" anchor="ctr"/>
          <a:lstStyle>
            <a:defPPr>
              <a:defRPr lang="en-US"/>
            </a:defPPr>
            <a:lvl1pPr marL="0" algn="r" defTabSz="685800" rtl="0" eaLnBrk="1" latinLnBrk="0" hangingPunct="1">
              <a:defRPr sz="825" kern="1200">
                <a:solidFill>
                  <a:schemeClr val="bg1">
                    <a:lumMod val="5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solidFill>
                  <a:srgbClr val="FFFFFF">
                    <a:lumMod val="50000"/>
                  </a:srgbClr>
                </a:solidFill>
                <a:latin typeface="Arial" panose="020B0604020202020204" pitchFamily="34" charset="0"/>
                <a:cs typeface="Arial" panose="020B0604020202020204" pitchFamily="34" charset="0"/>
              </a:rPr>
              <a:t>Security: 8- </a:t>
            </a:r>
            <a:fld id="{C4204591-24BD-A542-B9D5-F8D8A88D2FEE}" type="slidenum">
              <a:rPr lang="en-US">
                <a:solidFill>
                  <a:srgbClr val="FFFFFF">
                    <a:lumMod val="50000"/>
                  </a:srgbClr>
                </a:solidFill>
                <a:latin typeface="Arial" panose="020B0604020202020204" pitchFamily="34" charset="0"/>
                <a:cs typeface="Arial" panose="020B0604020202020204" pitchFamily="34" charset="0"/>
              </a:rPr>
              <a:pPr/>
              <a:t>70</a:t>
            </a:fld>
            <a:endParaRPr lang="en-US">
              <a:solidFill>
                <a:srgbClr val="FFFFFF">
                  <a:lumMod val="50000"/>
                </a:srgbClr>
              </a:solidFill>
              <a:latin typeface="Arial" panose="020B0604020202020204" pitchFamily="34" charset="0"/>
              <a:cs typeface="Arial" panose="020B0604020202020204" pitchFamily="34" charset="0"/>
            </a:endParaRPr>
          </a:p>
        </p:txBody>
      </p:sp>
      <p:sp>
        <p:nvSpPr>
          <p:cNvPr id="84" name="Text Box 3">
            <a:extLst>
              <a:ext uri="{FF2B5EF4-FFF2-40B4-BE49-F238E27FC236}">
                <a16:creationId xmlns:a16="http://schemas.microsoft.com/office/drawing/2014/main" id="{FB0DD009-6BF8-9B41-9C00-98FA2E9C0496}"/>
              </a:ext>
            </a:extLst>
          </p:cNvPr>
          <p:cNvSpPr txBox="1">
            <a:spLocks noChangeArrowheads="1"/>
          </p:cNvSpPr>
          <p:nvPr/>
        </p:nvSpPr>
        <p:spPr bwMode="auto">
          <a:xfrm>
            <a:off x="1186637" y="985061"/>
            <a:ext cx="5203605"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000000"/>
                </a:solidFill>
                <a:latin typeface="Arial" panose="020B0604020202020204" pitchFamily="34" charset="0"/>
                <a:cs typeface="Arial" panose="020B0604020202020204" pitchFamily="34" charset="0"/>
              </a:rPr>
              <a:t>Bob chooses </a:t>
            </a:r>
            <a:r>
              <a:rPr lang="en-US" sz="2100" i="1">
                <a:solidFill>
                  <a:srgbClr val="000000"/>
                </a:solidFill>
                <a:latin typeface="Arial" panose="020B0604020202020204" pitchFamily="34" charset="0"/>
                <a:cs typeface="Arial" panose="020B0604020202020204" pitchFamily="34" charset="0"/>
              </a:rPr>
              <a:t>p=5, q=7</a:t>
            </a:r>
            <a:r>
              <a:rPr lang="en-US" sz="2100">
                <a:solidFill>
                  <a:srgbClr val="000000"/>
                </a:solidFill>
                <a:latin typeface="Arial" panose="020B0604020202020204" pitchFamily="34" charset="0"/>
                <a:cs typeface="Arial" panose="020B0604020202020204" pitchFamily="34" charset="0"/>
              </a:rPr>
              <a:t>.  Then </a:t>
            </a:r>
            <a:r>
              <a:rPr lang="en-US" sz="2100" i="1">
                <a:solidFill>
                  <a:srgbClr val="000000"/>
                </a:solidFill>
                <a:latin typeface="Arial" panose="020B0604020202020204" pitchFamily="34" charset="0"/>
                <a:cs typeface="Arial" panose="020B0604020202020204" pitchFamily="34" charset="0"/>
              </a:rPr>
              <a:t>n=35, z=24</a:t>
            </a:r>
            <a:r>
              <a:rPr lang="en-US" sz="2100">
                <a:solidFill>
                  <a:srgbClr val="000000"/>
                </a:solidFill>
                <a:latin typeface="Arial" panose="020B0604020202020204" pitchFamily="34" charset="0"/>
                <a:cs typeface="Arial" panose="020B0604020202020204" pitchFamily="34" charset="0"/>
              </a:rPr>
              <a:t>.</a:t>
            </a:r>
          </a:p>
        </p:txBody>
      </p:sp>
      <p:sp>
        <p:nvSpPr>
          <p:cNvPr id="85" name="Text Box 4">
            <a:extLst>
              <a:ext uri="{FF2B5EF4-FFF2-40B4-BE49-F238E27FC236}">
                <a16:creationId xmlns:a16="http://schemas.microsoft.com/office/drawing/2014/main" id="{9C293842-DC20-4B4C-B1AD-4749A530D568}"/>
              </a:ext>
            </a:extLst>
          </p:cNvPr>
          <p:cNvSpPr txBox="1">
            <a:spLocks noChangeArrowheads="1"/>
          </p:cNvSpPr>
          <p:nvPr/>
        </p:nvSpPr>
        <p:spPr bwMode="auto">
          <a:xfrm>
            <a:off x="2917497" y="1302958"/>
            <a:ext cx="4525598" cy="106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eaLnBrk="0" fontAlgn="base" hangingPunct="0">
              <a:spcBef>
                <a:spcPct val="0"/>
              </a:spcBef>
              <a:spcAft>
                <a:spcPct val="0"/>
              </a:spcAft>
            </a:pPr>
            <a:r>
              <a:rPr lang="en-US" sz="2100" i="1">
                <a:solidFill>
                  <a:srgbClr val="000000"/>
                </a:solidFill>
                <a:latin typeface="Arial" panose="020B0604020202020204" pitchFamily="34" charset="0"/>
                <a:cs typeface="Arial" panose="020B0604020202020204" pitchFamily="34" charset="0"/>
              </a:rPr>
              <a:t>e=5</a:t>
            </a:r>
            <a:r>
              <a:rPr lang="en-US" sz="2100">
                <a:solidFill>
                  <a:srgbClr val="000000"/>
                </a:solidFill>
                <a:latin typeface="Arial" panose="020B0604020202020204" pitchFamily="34" charset="0"/>
                <a:cs typeface="Arial" panose="020B0604020202020204" pitchFamily="34" charset="0"/>
              </a:rPr>
              <a:t>  (so </a:t>
            </a:r>
            <a:r>
              <a:rPr lang="en-US" sz="2100" i="1">
                <a:solidFill>
                  <a:srgbClr val="000000"/>
                </a:solidFill>
                <a:latin typeface="Arial" panose="020B0604020202020204" pitchFamily="34" charset="0"/>
                <a:cs typeface="Arial" panose="020B0604020202020204" pitchFamily="34" charset="0"/>
              </a:rPr>
              <a:t>e, z</a:t>
            </a:r>
            <a:r>
              <a:rPr lang="en-US" sz="2100">
                <a:solidFill>
                  <a:srgbClr val="000000"/>
                </a:solidFill>
                <a:latin typeface="Arial" panose="020B0604020202020204" pitchFamily="34" charset="0"/>
                <a:cs typeface="Arial" panose="020B0604020202020204" pitchFamily="34" charset="0"/>
              </a:rPr>
              <a:t>  relatively prime).</a:t>
            </a:r>
          </a:p>
          <a:p>
            <a:pPr defTabSz="685800" eaLnBrk="0" fontAlgn="base" hangingPunct="0">
              <a:spcBef>
                <a:spcPct val="0"/>
              </a:spcBef>
              <a:spcAft>
                <a:spcPct val="0"/>
              </a:spcAft>
            </a:pPr>
            <a:r>
              <a:rPr lang="en-US" sz="2100" i="1">
                <a:solidFill>
                  <a:srgbClr val="000000"/>
                </a:solidFill>
                <a:latin typeface="Arial" panose="020B0604020202020204" pitchFamily="34" charset="0"/>
                <a:cs typeface="Arial" panose="020B0604020202020204" pitchFamily="34" charset="0"/>
              </a:rPr>
              <a:t>d=29</a:t>
            </a:r>
            <a:r>
              <a:rPr lang="en-US" sz="2100">
                <a:solidFill>
                  <a:srgbClr val="000000"/>
                </a:solidFill>
                <a:latin typeface="Arial" panose="020B0604020202020204" pitchFamily="34" charset="0"/>
                <a:cs typeface="Arial" panose="020B0604020202020204" pitchFamily="34" charset="0"/>
              </a:rPr>
              <a:t> (so </a:t>
            </a:r>
            <a:r>
              <a:rPr lang="en-US" sz="2100" i="1">
                <a:solidFill>
                  <a:srgbClr val="000000"/>
                </a:solidFill>
                <a:latin typeface="Arial" panose="020B0604020202020204" pitchFamily="34" charset="0"/>
                <a:cs typeface="Arial" panose="020B0604020202020204" pitchFamily="34" charset="0"/>
              </a:rPr>
              <a:t>ed-1</a:t>
            </a:r>
            <a:r>
              <a:rPr lang="en-US" sz="2100">
                <a:solidFill>
                  <a:srgbClr val="000000"/>
                </a:solidFill>
                <a:latin typeface="Arial" panose="020B0604020202020204" pitchFamily="34" charset="0"/>
                <a:cs typeface="Arial" panose="020B0604020202020204" pitchFamily="34" charset="0"/>
              </a:rPr>
              <a:t> exactly divisible by z).</a:t>
            </a:r>
          </a:p>
          <a:p>
            <a:pPr defTabSz="685800" eaLnBrk="0" fontAlgn="base" hangingPunct="0">
              <a:spcBef>
                <a:spcPct val="0"/>
              </a:spcBef>
              <a:spcAft>
                <a:spcPct val="0"/>
              </a:spcAft>
            </a:pPr>
            <a:r>
              <a:rPr lang="en-US" sz="2100">
                <a:solidFill>
                  <a:srgbClr val="000000"/>
                </a:solidFill>
                <a:latin typeface="Arial" panose="020B0604020202020204" pitchFamily="34" charset="0"/>
                <a:cs typeface="Arial" panose="020B0604020202020204" pitchFamily="34" charset="0"/>
              </a:rPr>
              <a:t> </a:t>
            </a:r>
          </a:p>
        </p:txBody>
      </p:sp>
      <p:sp>
        <p:nvSpPr>
          <p:cNvPr id="86" name="Text Box 5">
            <a:extLst>
              <a:ext uri="{FF2B5EF4-FFF2-40B4-BE49-F238E27FC236}">
                <a16:creationId xmlns:a16="http://schemas.microsoft.com/office/drawing/2014/main" id="{2FBF81FF-D042-0E4E-BE40-EB560CEC1427}"/>
              </a:ext>
            </a:extLst>
          </p:cNvPr>
          <p:cNvSpPr txBox="1">
            <a:spLocks noChangeArrowheads="1"/>
          </p:cNvSpPr>
          <p:nvPr/>
        </p:nvSpPr>
        <p:spPr bwMode="auto">
          <a:xfrm>
            <a:off x="2540974" y="2609074"/>
            <a:ext cx="1380506"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000000"/>
                </a:solidFill>
                <a:latin typeface="Arial" panose="020B0604020202020204" pitchFamily="34" charset="0"/>
                <a:cs typeface="Arial" panose="020B0604020202020204" pitchFamily="34" charset="0"/>
              </a:rPr>
              <a:t>bit pattern</a:t>
            </a:r>
          </a:p>
        </p:txBody>
      </p:sp>
      <p:sp>
        <p:nvSpPr>
          <p:cNvPr id="87" name="Text Box 6">
            <a:extLst>
              <a:ext uri="{FF2B5EF4-FFF2-40B4-BE49-F238E27FC236}">
                <a16:creationId xmlns:a16="http://schemas.microsoft.com/office/drawing/2014/main" id="{1E8319D7-A62A-7B4C-A347-CD7574E56E01}"/>
              </a:ext>
            </a:extLst>
          </p:cNvPr>
          <p:cNvSpPr txBox="1">
            <a:spLocks noChangeArrowheads="1"/>
          </p:cNvSpPr>
          <p:nvPr/>
        </p:nvSpPr>
        <p:spPr bwMode="auto">
          <a:xfrm>
            <a:off x="4001210" y="2591214"/>
            <a:ext cx="409087"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000000"/>
                </a:solidFill>
                <a:latin typeface="Arial" panose="020B0604020202020204" pitchFamily="34" charset="0"/>
                <a:cs typeface="Arial" panose="020B0604020202020204" pitchFamily="34" charset="0"/>
              </a:rPr>
              <a:t>m</a:t>
            </a:r>
          </a:p>
        </p:txBody>
      </p:sp>
      <p:sp>
        <p:nvSpPr>
          <p:cNvPr id="88" name="Text Box 7">
            <a:extLst>
              <a:ext uri="{FF2B5EF4-FFF2-40B4-BE49-F238E27FC236}">
                <a16:creationId xmlns:a16="http://schemas.microsoft.com/office/drawing/2014/main" id="{4F445430-8120-FB43-B18D-70F17C4BD669}"/>
              </a:ext>
            </a:extLst>
          </p:cNvPr>
          <p:cNvSpPr txBox="1">
            <a:spLocks noChangeArrowheads="1"/>
          </p:cNvSpPr>
          <p:nvPr/>
        </p:nvSpPr>
        <p:spPr bwMode="auto">
          <a:xfrm>
            <a:off x="4951924" y="2606692"/>
            <a:ext cx="409087"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000000"/>
                </a:solidFill>
                <a:latin typeface="Arial" panose="020B0604020202020204" pitchFamily="34" charset="0"/>
                <a:cs typeface="Arial" panose="020B0604020202020204" pitchFamily="34" charset="0"/>
              </a:rPr>
              <a:t>m</a:t>
            </a:r>
          </a:p>
        </p:txBody>
      </p:sp>
      <p:sp>
        <p:nvSpPr>
          <p:cNvPr id="89" name="Text Box 8">
            <a:extLst>
              <a:ext uri="{FF2B5EF4-FFF2-40B4-BE49-F238E27FC236}">
                <a16:creationId xmlns:a16="http://schemas.microsoft.com/office/drawing/2014/main" id="{8E6A7F1C-7108-5449-8193-1321ACFABA11}"/>
              </a:ext>
            </a:extLst>
          </p:cNvPr>
          <p:cNvSpPr txBox="1">
            <a:spLocks noChangeArrowheads="1"/>
          </p:cNvSpPr>
          <p:nvPr/>
        </p:nvSpPr>
        <p:spPr bwMode="auto">
          <a:xfrm>
            <a:off x="5130088" y="2492392"/>
            <a:ext cx="333746"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000000"/>
                </a:solidFill>
                <a:latin typeface="Arial" panose="020B0604020202020204" pitchFamily="34" charset="0"/>
                <a:cs typeface="Arial" panose="020B0604020202020204" pitchFamily="34" charset="0"/>
              </a:rPr>
              <a:t>e</a:t>
            </a:r>
          </a:p>
        </p:txBody>
      </p:sp>
      <p:grpSp>
        <p:nvGrpSpPr>
          <p:cNvPr id="90" name="Group 9">
            <a:extLst>
              <a:ext uri="{FF2B5EF4-FFF2-40B4-BE49-F238E27FC236}">
                <a16:creationId xmlns:a16="http://schemas.microsoft.com/office/drawing/2014/main" id="{1A927CF2-FBEE-C949-ACEF-A5C2A74C9C6F}"/>
              </a:ext>
            </a:extLst>
          </p:cNvPr>
          <p:cNvGrpSpPr>
            <a:grpSpLocks/>
          </p:cNvGrpSpPr>
          <p:nvPr/>
        </p:nvGrpSpPr>
        <p:grpSpPr bwMode="auto">
          <a:xfrm>
            <a:off x="6069081" y="2517399"/>
            <a:ext cx="1824037" cy="511970"/>
            <a:chOff x="2589" y="1773"/>
            <a:chExt cx="1532" cy="430"/>
          </a:xfrm>
        </p:grpSpPr>
        <p:sp>
          <p:nvSpPr>
            <p:cNvPr id="91" name="Text Box 10">
              <a:extLst>
                <a:ext uri="{FF2B5EF4-FFF2-40B4-BE49-F238E27FC236}">
                  <a16:creationId xmlns:a16="http://schemas.microsoft.com/office/drawing/2014/main" id="{19C1075F-254D-0B48-9778-9E9562D027FF}"/>
                </a:ext>
              </a:extLst>
            </p:cNvPr>
            <p:cNvSpPr txBox="1">
              <a:spLocks noChangeArrowheads="1"/>
            </p:cNvSpPr>
            <p:nvPr/>
          </p:nvSpPr>
          <p:spPr bwMode="auto">
            <a:xfrm>
              <a:off x="2589" y="1854"/>
              <a:ext cx="1532" cy="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000000"/>
                  </a:solidFill>
                  <a:latin typeface="Arial" panose="020B0604020202020204" pitchFamily="34" charset="0"/>
                  <a:cs typeface="Arial" panose="020B0604020202020204" pitchFamily="34" charset="0"/>
                </a:rPr>
                <a:t>c = m  mod  n</a:t>
              </a:r>
            </a:p>
          </p:txBody>
        </p:sp>
        <p:sp>
          <p:nvSpPr>
            <p:cNvPr id="92" name="Text Box 11">
              <a:extLst>
                <a:ext uri="{FF2B5EF4-FFF2-40B4-BE49-F238E27FC236}">
                  <a16:creationId xmlns:a16="http://schemas.microsoft.com/office/drawing/2014/main" id="{E4D271F5-00DA-E94B-AD49-5AF427F139DD}"/>
                </a:ext>
              </a:extLst>
            </p:cNvPr>
            <p:cNvSpPr txBox="1">
              <a:spLocks noChangeArrowheads="1"/>
            </p:cNvSpPr>
            <p:nvPr/>
          </p:nvSpPr>
          <p:spPr bwMode="auto">
            <a:xfrm>
              <a:off x="3139" y="1773"/>
              <a:ext cx="280" cy="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000000"/>
                  </a:solidFill>
                  <a:latin typeface="Arial" panose="020B0604020202020204" pitchFamily="34" charset="0"/>
                  <a:cs typeface="Arial" panose="020B0604020202020204" pitchFamily="34" charset="0"/>
                </a:rPr>
                <a:t>e</a:t>
              </a:r>
            </a:p>
          </p:txBody>
        </p:sp>
      </p:grpSp>
      <p:sp>
        <p:nvSpPr>
          <p:cNvPr id="93" name="Text Box 12">
            <a:extLst>
              <a:ext uri="{FF2B5EF4-FFF2-40B4-BE49-F238E27FC236}">
                <a16:creationId xmlns:a16="http://schemas.microsoft.com/office/drawing/2014/main" id="{86499D3F-2848-0748-A706-290A93EF1C1E}"/>
              </a:ext>
            </a:extLst>
          </p:cNvPr>
          <p:cNvSpPr txBox="1">
            <a:spLocks noChangeArrowheads="1"/>
          </p:cNvSpPr>
          <p:nvPr/>
        </p:nvSpPr>
        <p:spPr bwMode="auto">
          <a:xfrm>
            <a:off x="2584483" y="3013886"/>
            <a:ext cx="1287533"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C00000"/>
                </a:solidFill>
                <a:latin typeface="Arial" panose="020B0604020202020204" pitchFamily="34" charset="0"/>
                <a:cs typeface="Arial" panose="020B0604020202020204" pitchFamily="34" charset="0"/>
              </a:rPr>
              <a:t>0000l000</a:t>
            </a:r>
          </a:p>
        </p:txBody>
      </p:sp>
      <p:sp>
        <p:nvSpPr>
          <p:cNvPr id="94" name="Text Box 13">
            <a:extLst>
              <a:ext uri="{FF2B5EF4-FFF2-40B4-BE49-F238E27FC236}">
                <a16:creationId xmlns:a16="http://schemas.microsoft.com/office/drawing/2014/main" id="{21EA5B24-1503-1343-BEB8-1B4FE1C013DA}"/>
              </a:ext>
            </a:extLst>
          </p:cNvPr>
          <p:cNvSpPr txBox="1">
            <a:spLocks noChangeArrowheads="1"/>
          </p:cNvSpPr>
          <p:nvPr/>
        </p:nvSpPr>
        <p:spPr bwMode="auto">
          <a:xfrm>
            <a:off x="3944101" y="3006742"/>
            <a:ext cx="482825"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C00000"/>
                </a:solidFill>
                <a:latin typeface="Arial" panose="020B0604020202020204" pitchFamily="34" charset="0"/>
                <a:cs typeface="Arial" panose="020B0604020202020204" pitchFamily="34" charset="0"/>
              </a:rPr>
              <a:t>12</a:t>
            </a:r>
          </a:p>
        </p:txBody>
      </p:sp>
      <p:sp>
        <p:nvSpPr>
          <p:cNvPr id="95" name="Text Box 14">
            <a:extLst>
              <a:ext uri="{FF2B5EF4-FFF2-40B4-BE49-F238E27FC236}">
                <a16:creationId xmlns:a16="http://schemas.microsoft.com/office/drawing/2014/main" id="{506F66DC-AD7F-0E4E-A0BB-4A6279D55BF3}"/>
              </a:ext>
            </a:extLst>
          </p:cNvPr>
          <p:cNvSpPr txBox="1">
            <a:spLocks noChangeArrowheads="1"/>
          </p:cNvSpPr>
          <p:nvPr/>
        </p:nvSpPr>
        <p:spPr bwMode="auto">
          <a:xfrm>
            <a:off x="4692626" y="3000789"/>
            <a:ext cx="930063"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C00000"/>
                </a:solidFill>
                <a:latin typeface="Arial" panose="020B0604020202020204" pitchFamily="34" charset="0"/>
                <a:cs typeface="Arial" panose="020B0604020202020204" pitchFamily="34" charset="0"/>
              </a:rPr>
              <a:t>24832</a:t>
            </a:r>
          </a:p>
        </p:txBody>
      </p:sp>
      <p:sp>
        <p:nvSpPr>
          <p:cNvPr id="96" name="Text Box 15">
            <a:extLst>
              <a:ext uri="{FF2B5EF4-FFF2-40B4-BE49-F238E27FC236}">
                <a16:creationId xmlns:a16="http://schemas.microsoft.com/office/drawing/2014/main" id="{E746DBFE-0909-1D47-A24F-4CF5FE322A1A}"/>
              </a:ext>
            </a:extLst>
          </p:cNvPr>
          <p:cNvSpPr txBox="1">
            <a:spLocks noChangeArrowheads="1"/>
          </p:cNvSpPr>
          <p:nvPr/>
        </p:nvSpPr>
        <p:spPr bwMode="auto">
          <a:xfrm>
            <a:off x="6865895" y="2999599"/>
            <a:ext cx="482825"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C00000"/>
                </a:solidFill>
                <a:latin typeface="Arial" panose="020B0604020202020204" pitchFamily="34" charset="0"/>
                <a:cs typeface="Arial" panose="020B0604020202020204" pitchFamily="34" charset="0"/>
              </a:rPr>
              <a:t>17</a:t>
            </a:r>
          </a:p>
        </p:txBody>
      </p:sp>
      <p:sp>
        <p:nvSpPr>
          <p:cNvPr id="97" name="Text Box 28">
            <a:extLst>
              <a:ext uri="{FF2B5EF4-FFF2-40B4-BE49-F238E27FC236}">
                <a16:creationId xmlns:a16="http://schemas.microsoft.com/office/drawing/2014/main" id="{EFF46EF4-7BA8-8949-B84B-E9B1E64467F8}"/>
              </a:ext>
            </a:extLst>
          </p:cNvPr>
          <p:cNvSpPr txBox="1">
            <a:spLocks noChangeArrowheads="1"/>
          </p:cNvSpPr>
          <p:nvPr/>
        </p:nvSpPr>
        <p:spPr bwMode="auto">
          <a:xfrm>
            <a:off x="1457272" y="2835292"/>
            <a:ext cx="1141659"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pPr>
            <a:r>
              <a:rPr lang="en-US" sz="2100">
                <a:solidFill>
                  <a:srgbClr val="000099"/>
                </a:solidFill>
                <a:latin typeface="Arial" panose="020B0604020202020204" pitchFamily="34" charset="0"/>
                <a:cs typeface="Arial" panose="020B0604020202020204" pitchFamily="34" charset="0"/>
              </a:rPr>
              <a:t>encrypt:</a:t>
            </a:r>
          </a:p>
        </p:txBody>
      </p:sp>
      <p:sp>
        <p:nvSpPr>
          <p:cNvPr id="98" name="Text Box 31">
            <a:extLst>
              <a:ext uri="{FF2B5EF4-FFF2-40B4-BE49-F238E27FC236}">
                <a16:creationId xmlns:a16="http://schemas.microsoft.com/office/drawing/2014/main" id="{11939F08-D7FB-D941-9914-067FA0FF27B2}"/>
              </a:ext>
            </a:extLst>
          </p:cNvPr>
          <p:cNvSpPr txBox="1">
            <a:spLocks noChangeArrowheads="1"/>
          </p:cNvSpPr>
          <p:nvPr/>
        </p:nvSpPr>
        <p:spPr bwMode="auto">
          <a:xfrm>
            <a:off x="1560185" y="2010189"/>
            <a:ext cx="3397084"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defTabSz="685800" eaLnBrk="0" fontAlgn="base" hangingPunct="0">
              <a:spcBef>
                <a:spcPct val="0"/>
              </a:spcBef>
              <a:spcAft>
                <a:spcPct val="0"/>
              </a:spcAft>
            </a:pPr>
            <a:r>
              <a:rPr lang="en-US" sz="2100">
                <a:solidFill>
                  <a:srgbClr val="000000"/>
                </a:solidFill>
                <a:latin typeface="Arial" panose="020B0604020202020204" pitchFamily="34" charset="0"/>
                <a:cs typeface="Arial" panose="020B0604020202020204" pitchFamily="34" charset="0"/>
              </a:rPr>
              <a:t>encrypting 8-bit messages.</a:t>
            </a:r>
          </a:p>
        </p:txBody>
      </p:sp>
      <p:sp>
        <p:nvSpPr>
          <p:cNvPr id="99" name="Right Brace 1">
            <a:extLst>
              <a:ext uri="{FF2B5EF4-FFF2-40B4-BE49-F238E27FC236}">
                <a16:creationId xmlns:a16="http://schemas.microsoft.com/office/drawing/2014/main" id="{E98DD281-14BA-E246-B6C3-6B66EF2CC6C1}"/>
              </a:ext>
            </a:extLst>
          </p:cNvPr>
          <p:cNvSpPr>
            <a:spLocks/>
          </p:cNvSpPr>
          <p:nvPr/>
        </p:nvSpPr>
        <p:spPr bwMode="auto">
          <a:xfrm rot="5400000">
            <a:off x="3152050" y="2412621"/>
            <a:ext cx="135731" cy="1052513"/>
          </a:xfrm>
          <a:prstGeom prst="rightBrace">
            <a:avLst>
              <a:gd name="adj1" fmla="val 8257"/>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defTabSz="685800" eaLnBrk="0" fontAlgn="base" hangingPunct="0">
              <a:spcBef>
                <a:spcPct val="0"/>
              </a:spcBef>
              <a:spcAft>
                <a:spcPct val="0"/>
              </a:spcAft>
              <a:defRPr/>
            </a:pPr>
            <a:endParaRPr lang="en-US" sz="1500" kern="0">
              <a:solidFill>
                <a:srgbClr val="000000"/>
              </a:solidFill>
              <a:latin typeface="Arial" panose="020B0604020202020204" pitchFamily="34" charset="0"/>
              <a:ea typeface="ＭＳ Ｐゴシック" charset="0"/>
              <a:cs typeface="Arial" panose="020B0604020202020204" pitchFamily="34" charset="0"/>
            </a:endParaRPr>
          </a:p>
        </p:txBody>
      </p:sp>
      <p:sp>
        <p:nvSpPr>
          <p:cNvPr id="100" name="Right Brace 31">
            <a:extLst>
              <a:ext uri="{FF2B5EF4-FFF2-40B4-BE49-F238E27FC236}">
                <a16:creationId xmlns:a16="http://schemas.microsoft.com/office/drawing/2014/main" id="{2307264E-9C5B-5A43-AFD8-13406440796F}"/>
              </a:ext>
            </a:extLst>
          </p:cNvPr>
          <p:cNvSpPr>
            <a:spLocks/>
          </p:cNvSpPr>
          <p:nvPr/>
        </p:nvSpPr>
        <p:spPr bwMode="auto">
          <a:xfrm rot="5400000">
            <a:off x="4143841" y="2767427"/>
            <a:ext cx="127397" cy="351234"/>
          </a:xfrm>
          <a:prstGeom prst="rightBrace">
            <a:avLst>
              <a:gd name="adj1" fmla="val 8284"/>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defTabSz="685800" eaLnBrk="0" fontAlgn="base" hangingPunct="0">
              <a:spcBef>
                <a:spcPct val="0"/>
              </a:spcBef>
              <a:spcAft>
                <a:spcPct val="0"/>
              </a:spcAft>
              <a:defRPr/>
            </a:pPr>
            <a:endParaRPr lang="en-US" sz="1500" kern="0">
              <a:solidFill>
                <a:srgbClr val="000000"/>
              </a:solidFill>
              <a:latin typeface="Arial" panose="020B0604020202020204" pitchFamily="34" charset="0"/>
              <a:ea typeface="ＭＳ Ｐゴシック" charset="0"/>
              <a:cs typeface="Arial" panose="020B0604020202020204" pitchFamily="34" charset="0"/>
            </a:endParaRPr>
          </a:p>
        </p:txBody>
      </p:sp>
      <p:sp>
        <p:nvSpPr>
          <p:cNvPr id="101" name="Right Brace 32">
            <a:extLst>
              <a:ext uri="{FF2B5EF4-FFF2-40B4-BE49-F238E27FC236}">
                <a16:creationId xmlns:a16="http://schemas.microsoft.com/office/drawing/2014/main" id="{877E4C41-AB3C-E740-BA48-3E574A17A614}"/>
              </a:ext>
            </a:extLst>
          </p:cNvPr>
          <p:cNvSpPr>
            <a:spLocks/>
          </p:cNvSpPr>
          <p:nvPr/>
        </p:nvSpPr>
        <p:spPr bwMode="auto">
          <a:xfrm rot="5400000">
            <a:off x="5079077" y="2771594"/>
            <a:ext cx="126206" cy="351235"/>
          </a:xfrm>
          <a:prstGeom prst="rightBrace">
            <a:avLst>
              <a:gd name="adj1" fmla="val 8362"/>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defTabSz="685800" eaLnBrk="0" fontAlgn="base" hangingPunct="0">
              <a:spcBef>
                <a:spcPct val="0"/>
              </a:spcBef>
              <a:spcAft>
                <a:spcPct val="0"/>
              </a:spcAft>
              <a:defRPr/>
            </a:pPr>
            <a:endParaRPr lang="en-US" sz="1500" kern="0">
              <a:solidFill>
                <a:srgbClr val="000000"/>
              </a:solidFill>
              <a:latin typeface="Arial" panose="020B0604020202020204" pitchFamily="34" charset="0"/>
              <a:ea typeface="ＭＳ Ｐゴシック" charset="0"/>
              <a:cs typeface="Arial" panose="020B0604020202020204" pitchFamily="34" charset="0"/>
            </a:endParaRPr>
          </a:p>
        </p:txBody>
      </p:sp>
      <p:sp>
        <p:nvSpPr>
          <p:cNvPr id="102" name="Right Brace 33">
            <a:extLst>
              <a:ext uri="{FF2B5EF4-FFF2-40B4-BE49-F238E27FC236}">
                <a16:creationId xmlns:a16="http://schemas.microsoft.com/office/drawing/2014/main" id="{1C88363E-5034-0A4B-A052-583195F4E9F2}"/>
              </a:ext>
            </a:extLst>
          </p:cNvPr>
          <p:cNvSpPr>
            <a:spLocks/>
          </p:cNvSpPr>
          <p:nvPr/>
        </p:nvSpPr>
        <p:spPr bwMode="auto">
          <a:xfrm rot="5400000">
            <a:off x="6985862" y="2179258"/>
            <a:ext cx="134541" cy="1534716"/>
          </a:xfrm>
          <a:prstGeom prst="rightBrace">
            <a:avLst>
              <a:gd name="adj1" fmla="val 8344"/>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defTabSz="685800" eaLnBrk="0" fontAlgn="base" hangingPunct="0">
              <a:spcBef>
                <a:spcPct val="0"/>
              </a:spcBef>
              <a:spcAft>
                <a:spcPct val="0"/>
              </a:spcAft>
              <a:defRPr/>
            </a:pPr>
            <a:endParaRPr lang="en-US" sz="1500" kern="0">
              <a:solidFill>
                <a:srgbClr val="000000"/>
              </a:solidFill>
              <a:latin typeface="Arial" panose="020B0604020202020204" pitchFamily="34" charset="0"/>
              <a:ea typeface="ＭＳ Ｐゴシック" charset="0"/>
              <a:cs typeface="Arial" panose="020B0604020202020204" pitchFamily="34" charset="0"/>
            </a:endParaRPr>
          </a:p>
        </p:txBody>
      </p:sp>
      <p:grpSp>
        <p:nvGrpSpPr>
          <p:cNvPr id="103" name="Group 102">
            <a:extLst>
              <a:ext uri="{FF2B5EF4-FFF2-40B4-BE49-F238E27FC236}">
                <a16:creationId xmlns:a16="http://schemas.microsoft.com/office/drawing/2014/main" id="{848CF0B2-3182-EF47-B3D7-985E8B8AFB67}"/>
              </a:ext>
            </a:extLst>
          </p:cNvPr>
          <p:cNvGrpSpPr>
            <a:grpSpLocks/>
          </p:cNvGrpSpPr>
          <p:nvPr/>
        </p:nvGrpSpPr>
        <p:grpSpPr bwMode="auto">
          <a:xfrm>
            <a:off x="1500080" y="3552554"/>
            <a:ext cx="6232254" cy="939853"/>
            <a:chOff x="422302" y="4723724"/>
            <a:chExt cx="8310543" cy="1252401"/>
          </a:xfrm>
        </p:grpSpPr>
        <p:sp>
          <p:nvSpPr>
            <p:cNvPr id="104" name="Text Box 16">
              <a:extLst>
                <a:ext uri="{FF2B5EF4-FFF2-40B4-BE49-F238E27FC236}">
                  <a16:creationId xmlns:a16="http://schemas.microsoft.com/office/drawing/2014/main" id="{55FD3CE7-0885-8446-8200-9A0EEE48B883}"/>
                </a:ext>
              </a:extLst>
            </p:cNvPr>
            <p:cNvSpPr txBox="1">
              <a:spLocks noChangeArrowheads="1"/>
            </p:cNvSpPr>
            <p:nvPr/>
          </p:nvSpPr>
          <p:spPr bwMode="auto">
            <a:xfrm>
              <a:off x="2316786" y="4873856"/>
              <a:ext cx="425802" cy="553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2100" kern="0">
                  <a:solidFill>
                    <a:srgbClr val="000000"/>
                  </a:solidFill>
                  <a:latin typeface="Arial" panose="020B0604020202020204" pitchFamily="34" charset="0"/>
                  <a:cs typeface="Arial" panose="020B0604020202020204" pitchFamily="34" charset="0"/>
                </a:rPr>
                <a:t>c</a:t>
              </a:r>
            </a:p>
          </p:txBody>
        </p:sp>
        <p:grpSp>
          <p:nvGrpSpPr>
            <p:cNvPr id="105" name="Group 17">
              <a:extLst>
                <a:ext uri="{FF2B5EF4-FFF2-40B4-BE49-F238E27FC236}">
                  <a16:creationId xmlns:a16="http://schemas.microsoft.com/office/drawing/2014/main" id="{F7AFF9D6-B4A1-9E43-B57B-496703EDA7BF}"/>
                </a:ext>
              </a:extLst>
            </p:cNvPr>
            <p:cNvGrpSpPr>
              <a:grpSpLocks/>
            </p:cNvGrpSpPr>
            <p:nvPr/>
          </p:nvGrpSpPr>
          <p:grpSpPr bwMode="auto">
            <a:xfrm>
              <a:off x="6299207" y="4723724"/>
              <a:ext cx="2433638" cy="692151"/>
              <a:chOff x="2863" y="1746"/>
              <a:chExt cx="1533" cy="436"/>
            </a:xfrm>
          </p:grpSpPr>
          <p:sp>
            <p:nvSpPr>
              <p:cNvPr id="116" name="Text Box 18">
                <a:extLst>
                  <a:ext uri="{FF2B5EF4-FFF2-40B4-BE49-F238E27FC236}">
                    <a16:creationId xmlns:a16="http://schemas.microsoft.com/office/drawing/2014/main" id="{EDB87C99-05D3-7F4D-AC08-ECF06ECA05F1}"/>
                  </a:ext>
                </a:extLst>
              </p:cNvPr>
              <p:cNvSpPr txBox="1">
                <a:spLocks noChangeArrowheads="1"/>
              </p:cNvSpPr>
              <p:nvPr/>
            </p:nvSpPr>
            <p:spPr bwMode="auto">
              <a:xfrm>
                <a:off x="2863" y="1833"/>
                <a:ext cx="1533" cy="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2100" kern="0">
                    <a:solidFill>
                      <a:srgbClr val="000000"/>
                    </a:solidFill>
                    <a:latin typeface="Arial" panose="020B0604020202020204" pitchFamily="34" charset="0"/>
                    <a:cs typeface="Arial" panose="020B0604020202020204" pitchFamily="34" charset="0"/>
                  </a:rPr>
                  <a:t>m = c  mod  n</a:t>
                </a:r>
              </a:p>
            </p:txBody>
          </p:sp>
          <p:sp>
            <p:nvSpPr>
              <p:cNvPr id="117" name="Text Box 19">
                <a:extLst>
                  <a:ext uri="{FF2B5EF4-FFF2-40B4-BE49-F238E27FC236}">
                    <a16:creationId xmlns:a16="http://schemas.microsoft.com/office/drawing/2014/main" id="{8DE61BF2-BDC1-1542-9084-C17039C475D5}"/>
                  </a:ext>
                </a:extLst>
              </p:cNvPr>
              <p:cNvSpPr txBox="1">
                <a:spLocks noChangeArrowheads="1"/>
              </p:cNvSpPr>
              <p:nvPr/>
            </p:nvSpPr>
            <p:spPr bwMode="auto">
              <a:xfrm>
                <a:off x="3425" y="1746"/>
                <a:ext cx="280" cy="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2100" kern="0">
                    <a:solidFill>
                      <a:srgbClr val="000000"/>
                    </a:solidFill>
                    <a:latin typeface="Arial" panose="020B0604020202020204" pitchFamily="34" charset="0"/>
                    <a:cs typeface="Arial" panose="020B0604020202020204" pitchFamily="34" charset="0"/>
                  </a:rPr>
                  <a:t>d</a:t>
                </a:r>
              </a:p>
            </p:txBody>
          </p:sp>
        </p:grpSp>
        <p:sp>
          <p:nvSpPr>
            <p:cNvPr id="106" name="Text Box 20">
              <a:extLst>
                <a:ext uri="{FF2B5EF4-FFF2-40B4-BE49-F238E27FC236}">
                  <a16:creationId xmlns:a16="http://schemas.microsoft.com/office/drawing/2014/main" id="{1F8625A9-6775-A54A-A7DF-25E164F01E51}"/>
                </a:ext>
              </a:extLst>
            </p:cNvPr>
            <p:cNvSpPr txBox="1">
              <a:spLocks noChangeArrowheads="1"/>
            </p:cNvSpPr>
            <p:nvPr/>
          </p:nvSpPr>
          <p:spPr bwMode="auto">
            <a:xfrm>
              <a:off x="2148240" y="5409753"/>
              <a:ext cx="643834" cy="553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2100" kern="0">
                  <a:solidFill>
                    <a:srgbClr val="C00000"/>
                  </a:solidFill>
                  <a:latin typeface="Arial" panose="020B0604020202020204" pitchFamily="34" charset="0"/>
                  <a:cs typeface="Arial" panose="020B0604020202020204" pitchFamily="34" charset="0"/>
                </a:rPr>
                <a:t>17</a:t>
              </a:r>
            </a:p>
          </p:txBody>
        </p:sp>
        <p:sp>
          <p:nvSpPr>
            <p:cNvPr id="107" name="Text Box 21">
              <a:extLst>
                <a:ext uri="{FF2B5EF4-FFF2-40B4-BE49-F238E27FC236}">
                  <a16:creationId xmlns:a16="http://schemas.microsoft.com/office/drawing/2014/main" id="{E3D9D933-964F-B246-9386-8B8396975F96}"/>
                </a:ext>
              </a:extLst>
            </p:cNvPr>
            <p:cNvSpPr txBox="1">
              <a:spLocks noChangeArrowheads="1"/>
            </p:cNvSpPr>
            <p:nvPr/>
          </p:nvSpPr>
          <p:spPr bwMode="auto">
            <a:xfrm>
              <a:off x="2544348" y="5541062"/>
              <a:ext cx="3863002" cy="3383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1050" kern="0">
                  <a:solidFill>
                    <a:srgbClr val="C00000"/>
                  </a:solidFill>
                  <a:latin typeface="Arial" panose="020B0604020202020204" pitchFamily="34" charset="0"/>
                  <a:cs typeface="Arial" panose="020B0604020202020204" pitchFamily="34" charset="0"/>
                </a:rPr>
                <a:t>481968572106750915091411825223071697</a:t>
              </a:r>
            </a:p>
          </p:txBody>
        </p:sp>
        <p:sp>
          <p:nvSpPr>
            <p:cNvPr id="108" name="Text Box 22">
              <a:extLst>
                <a:ext uri="{FF2B5EF4-FFF2-40B4-BE49-F238E27FC236}">
                  <a16:creationId xmlns:a16="http://schemas.microsoft.com/office/drawing/2014/main" id="{D9BF4DD4-D8B3-E841-9716-E4DB33C532EF}"/>
                </a:ext>
              </a:extLst>
            </p:cNvPr>
            <p:cNvSpPr txBox="1">
              <a:spLocks noChangeArrowheads="1"/>
            </p:cNvSpPr>
            <p:nvPr/>
          </p:nvSpPr>
          <p:spPr bwMode="auto">
            <a:xfrm>
              <a:off x="6748816" y="5422453"/>
              <a:ext cx="643834" cy="553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2100" kern="0">
                  <a:solidFill>
                    <a:srgbClr val="C00000"/>
                  </a:solidFill>
                  <a:latin typeface="Arial" panose="020B0604020202020204" pitchFamily="34" charset="0"/>
                  <a:cs typeface="Arial" panose="020B0604020202020204" pitchFamily="34" charset="0"/>
                </a:rPr>
                <a:t>12</a:t>
              </a:r>
            </a:p>
          </p:txBody>
        </p:sp>
        <p:grpSp>
          <p:nvGrpSpPr>
            <p:cNvPr id="109" name="Group 23">
              <a:extLst>
                <a:ext uri="{FF2B5EF4-FFF2-40B4-BE49-F238E27FC236}">
                  <a16:creationId xmlns:a16="http://schemas.microsoft.com/office/drawing/2014/main" id="{8885D463-FAA8-9140-9A84-C0EDE70EF42E}"/>
                </a:ext>
              </a:extLst>
            </p:cNvPr>
            <p:cNvGrpSpPr>
              <a:grpSpLocks/>
            </p:cNvGrpSpPr>
            <p:nvPr/>
          </p:nvGrpSpPr>
          <p:grpSpPr bwMode="auto">
            <a:xfrm>
              <a:off x="3444894" y="4729395"/>
              <a:ext cx="598489" cy="708026"/>
              <a:chOff x="3006" y="2876"/>
              <a:chExt cx="377" cy="446"/>
            </a:xfrm>
          </p:grpSpPr>
          <p:sp>
            <p:nvSpPr>
              <p:cNvPr id="114" name="Text Box 24">
                <a:extLst>
                  <a:ext uri="{FF2B5EF4-FFF2-40B4-BE49-F238E27FC236}">
                    <a16:creationId xmlns:a16="http://schemas.microsoft.com/office/drawing/2014/main" id="{6D72F36B-148A-AA4C-8FE5-CC456C4F9A5B}"/>
                  </a:ext>
                </a:extLst>
              </p:cNvPr>
              <p:cNvSpPr txBox="1">
                <a:spLocks noChangeArrowheads="1"/>
              </p:cNvSpPr>
              <p:nvPr/>
            </p:nvSpPr>
            <p:spPr bwMode="auto">
              <a:xfrm>
                <a:off x="3006" y="2973"/>
                <a:ext cx="268" cy="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2100" kern="0">
                    <a:solidFill>
                      <a:srgbClr val="000000"/>
                    </a:solidFill>
                    <a:latin typeface="Arial" panose="020B0604020202020204" pitchFamily="34" charset="0"/>
                    <a:cs typeface="Arial" panose="020B0604020202020204" pitchFamily="34" charset="0"/>
                  </a:rPr>
                  <a:t>c</a:t>
                </a:r>
              </a:p>
            </p:txBody>
          </p:sp>
          <p:sp>
            <p:nvSpPr>
              <p:cNvPr id="115" name="Text Box 25">
                <a:extLst>
                  <a:ext uri="{FF2B5EF4-FFF2-40B4-BE49-F238E27FC236}">
                    <a16:creationId xmlns:a16="http://schemas.microsoft.com/office/drawing/2014/main" id="{678A0FE0-D6EC-FC46-B048-C1C5F1AFE360}"/>
                  </a:ext>
                </a:extLst>
              </p:cNvPr>
              <p:cNvSpPr txBox="1">
                <a:spLocks noChangeArrowheads="1"/>
              </p:cNvSpPr>
              <p:nvPr/>
            </p:nvSpPr>
            <p:spPr bwMode="auto">
              <a:xfrm>
                <a:off x="3103" y="2876"/>
                <a:ext cx="280" cy="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2100" kern="0">
                    <a:solidFill>
                      <a:srgbClr val="000000"/>
                    </a:solidFill>
                    <a:latin typeface="Arial" panose="020B0604020202020204" pitchFamily="34" charset="0"/>
                    <a:cs typeface="Arial" panose="020B0604020202020204" pitchFamily="34" charset="0"/>
                  </a:rPr>
                  <a:t>d</a:t>
                </a:r>
              </a:p>
            </p:txBody>
          </p:sp>
        </p:grpSp>
        <p:sp>
          <p:nvSpPr>
            <p:cNvPr id="110" name="Text Box 29">
              <a:extLst>
                <a:ext uri="{FF2B5EF4-FFF2-40B4-BE49-F238E27FC236}">
                  <a16:creationId xmlns:a16="http://schemas.microsoft.com/office/drawing/2014/main" id="{9263726D-66BD-4840-925A-32F3F8E7CA94}"/>
                </a:ext>
              </a:extLst>
            </p:cNvPr>
            <p:cNvSpPr txBox="1">
              <a:spLocks noChangeArrowheads="1"/>
            </p:cNvSpPr>
            <p:nvPr/>
          </p:nvSpPr>
          <p:spPr bwMode="auto">
            <a:xfrm>
              <a:off x="422302" y="5059140"/>
              <a:ext cx="1522372" cy="553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0"/>
                </a:spcBef>
                <a:spcAft>
                  <a:spcPct val="0"/>
                </a:spcAft>
                <a:defRPr/>
              </a:pPr>
              <a:r>
                <a:rPr lang="en-US" sz="2100" kern="0">
                  <a:solidFill>
                    <a:srgbClr val="000099"/>
                  </a:solidFill>
                  <a:latin typeface="Arial" panose="020B0604020202020204" pitchFamily="34" charset="0"/>
                  <a:cs typeface="Arial" panose="020B0604020202020204" pitchFamily="34" charset="0"/>
                </a:rPr>
                <a:t>decrypt:</a:t>
              </a:r>
            </a:p>
          </p:txBody>
        </p:sp>
        <p:sp>
          <p:nvSpPr>
            <p:cNvPr id="111" name="Right Brace 36">
              <a:extLst>
                <a:ext uri="{FF2B5EF4-FFF2-40B4-BE49-F238E27FC236}">
                  <a16:creationId xmlns:a16="http://schemas.microsoft.com/office/drawing/2014/main" id="{806B4247-52E0-F94A-A51F-3FF58755CFC4}"/>
                </a:ext>
              </a:extLst>
            </p:cNvPr>
            <p:cNvSpPr>
              <a:spLocks/>
            </p:cNvSpPr>
            <p:nvPr/>
          </p:nvSpPr>
          <p:spPr bwMode="auto">
            <a:xfrm rot="5400000">
              <a:off x="2446575" y="5102686"/>
              <a:ext cx="168727" cy="468086"/>
            </a:xfrm>
            <a:prstGeom prst="rightBrace">
              <a:avLst>
                <a:gd name="adj1" fmla="val 8336"/>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defTabSz="685800" eaLnBrk="0" fontAlgn="base" hangingPunct="0">
                <a:spcBef>
                  <a:spcPct val="0"/>
                </a:spcBef>
                <a:spcAft>
                  <a:spcPct val="0"/>
                </a:spcAft>
                <a:defRPr/>
              </a:pPr>
              <a:endParaRPr lang="en-US" sz="1500" kern="0">
                <a:solidFill>
                  <a:srgbClr val="000000"/>
                </a:solidFill>
                <a:latin typeface="Arial" panose="020B0604020202020204" pitchFamily="34" charset="0"/>
                <a:ea typeface="ＭＳ Ｐゴシック" charset="0"/>
                <a:cs typeface="Arial" panose="020B0604020202020204" pitchFamily="34" charset="0"/>
              </a:endParaRPr>
            </a:p>
          </p:txBody>
        </p:sp>
        <p:sp>
          <p:nvSpPr>
            <p:cNvPr id="112" name="Right Brace 37">
              <a:extLst>
                <a:ext uri="{FF2B5EF4-FFF2-40B4-BE49-F238E27FC236}">
                  <a16:creationId xmlns:a16="http://schemas.microsoft.com/office/drawing/2014/main" id="{780C030B-9AB8-4A41-9DF9-D8B492D150D9}"/>
                </a:ext>
              </a:extLst>
            </p:cNvPr>
            <p:cNvSpPr>
              <a:spLocks/>
            </p:cNvSpPr>
            <p:nvPr/>
          </p:nvSpPr>
          <p:spPr bwMode="auto">
            <a:xfrm rot="5400000">
              <a:off x="3605907" y="5108131"/>
              <a:ext cx="168727" cy="468086"/>
            </a:xfrm>
            <a:prstGeom prst="rightBrace">
              <a:avLst>
                <a:gd name="adj1" fmla="val 8336"/>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defTabSz="685800" eaLnBrk="0" fontAlgn="base" hangingPunct="0">
                <a:spcBef>
                  <a:spcPct val="0"/>
                </a:spcBef>
                <a:spcAft>
                  <a:spcPct val="0"/>
                </a:spcAft>
                <a:defRPr/>
              </a:pPr>
              <a:endParaRPr lang="en-US" sz="1500" kern="0">
                <a:solidFill>
                  <a:srgbClr val="000000"/>
                </a:solidFill>
                <a:latin typeface="Arial" panose="020B0604020202020204" pitchFamily="34" charset="0"/>
                <a:ea typeface="ＭＳ Ｐゴシック" charset="0"/>
                <a:cs typeface="Arial" panose="020B0604020202020204" pitchFamily="34" charset="0"/>
              </a:endParaRPr>
            </a:p>
          </p:txBody>
        </p:sp>
        <p:sp>
          <p:nvSpPr>
            <p:cNvPr id="113" name="Right Brace 38">
              <a:extLst>
                <a:ext uri="{FF2B5EF4-FFF2-40B4-BE49-F238E27FC236}">
                  <a16:creationId xmlns:a16="http://schemas.microsoft.com/office/drawing/2014/main" id="{B97D913A-A8C6-074F-AC8F-39F524A3F81C}"/>
                </a:ext>
              </a:extLst>
            </p:cNvPr>
            <p:cNvSpPr>
              <a:spLocks/>
            </p:cNvSpPr>
            <p:nvPr/>
          </p:nvSpPr>
          <p:spPr bwMode="auto">
            <a:xfrm rot="5400000">
              <a:off x="7440166" y="4305762"/>
              <a:ext cx="153305" cy="2046514"/>
            </a:xfrm>
            <a:prstGeom prst="rightBrace">
              <a:avLst>
                <a:gd name="adj1" fmla="val 8335"/>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defTabSz="685800" eaLnBrk="0" fontAlgn="base" hangingPunct="0">
                <a:spcBef>
                  <a:spcPct val="0"/>
                </a:spcBef>
                <a:spcAft>
                  <a:spcPct val="0"/>
                </a:spcAft>
                <a:defRPr/>
              </a:pPr>
              <a:endParaRPr lang="en-US" sz="1500" kern="0">
                <a:solidFill>
                  <a:srgbClr val="000000"/>
                </a:solidFill>
                <a:latin typeface="Arial" panose="020B0604020202020204" pitchFamily="34" charset="0"/>
                <a:ea typeface="ＭＳ Ｐゴシック" charset="0"/>
                <a:cs typeface="Arial" panose="020B0604020202020204" pitchFamily="34" charset="0"/>
              </a:endParaRPr>
            </a:p>
          </p:txBody>
        </p:sp>
      </p:grpSp>
    </p:spTree>
    <p:extLst>
      <p:ext uri="{BB962C8B-B14F-4D97-AF65-F5344CB8AC3E}">
        <p14:creationId xmlns:p14="http://schemas.microsoft.com/office/powerpoint/2010/main" val="660981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D404-6ECB-594C-9267-136E0A353DAB}"/>
              </a:ext>
            </a:extLst>
          </p:cNvPr>
          <p:cNvSpPr>
            <a:spLocks noGrp="1"/>
          </p:cNvSpPr>
          <p:nvPr>
            <p:ph type="title"/>
          </p:nvPr>
        </p:nvSpPr>
        <p:spPr/>
        <p:txBody>
          <a:bodyPr>
            <a:normAutofit/>
          </a:bodyPr>
          <a:lstStyle/>
          <a:p>
            <a:r>
              <a:rPr lang="en-US">
                <a:latin typeface="Arial" panose="020B0604020202020204" pitchFamily="34" charset="0"/>
              </a:rPr>
              <a:t>Public Key Encryption: Matematica</a:t>
            </a:r>
          </a:p>
        </p:txBody>
      </p:sp>
      <p:sp>
        <p:nvSpPr>
          <p:cNvPr id="3" name="Content Placeholder 2">
            <a:extLst>
              <a:ext uri="{FF2B5EF4-FFF2-40B4-BE49-F238E27FC236}">
                <a16:creationId xmlns:a16="http://schemas.microsoft.com/office/drawing/2014/main" id="{B8D675A2-6B40-611A-5BDB-006FCA5E80C3}"/>
              </a:ext>
            </a:extLst>
          </p:cNvPr>
          <p:cNvSpPr>
            <a:spLocks noGrp="1"/>
          </p:cNvSpPr>
          <p:nvPr>
            <p:ph sz="half" idx="1"/>
          </p:nvPr>
        </p:nvSpPr>
        <p:spPr>
          <a:xfrm>
            <a:off x="571500" y="1245587"/>
            <a:ext cx="4000500" cy="3387136"/>
          </a:xfrm>
        </p:spPr>
        <p:txBody>
          <a:bodyPr>
            <a:normAutofit fontScale="92500" lnSpcReduction="10000"/>
          </a:bodyPr>
          <a:lstStyle/>
          <a:p>
            <a:pPr marL="0" indent="0">
              <a:buNone/>
            </a:pPr>
            <a:r>
              <a:rPr lang="en-US">
                <a:solidFill>
                  <a:srgbClr val="C00000"/>
                </a:solidFill>
              </a:rPr>
              <a:t>RSA (Rivest Shamir Adleman)</a:t>
            </a:r>
          </a:p>
          <a:p>
            <a:r>
              <a:rPr lang="en-US"/>
              <a:t>Se aleg </a:t>
            </a:r>
            <a:r>
              <a:rPr lang="en-US" err="1"/>
              <a:t>doua</a:t>
            </a:r>
            <a:r>
              <a:rPr lang="en-US"/>
              <a:t> numere prime mari p, q.  (fiecare de 1024 biti / ~308 cifre)</a:t>
            </a:r>
          </a:p>
          <a:p>
            <a:r>
              <a:rPr lang="en-US"/>
              <a:t>Se calculeaza </a:t>
            </a:r>
          </a:p>
          <a:p>
            <a:pPr lvl="1"/>
            <a:r>
              <a:rPr lang="en-US"/>
              <a:t>n = </a:t>
            </a:r>
            <a:r>
              <a:rPr lang="en-US" i="1"/>
              <a:t>p</a:t>
            </a:r>
            <a:r>
              <a:rPr lang="en-US"/>
              <a:t>*</a:t>
            </a:r>
            <a:r>
              <a:rPr lang="en-US" i="1"/>
              <a:t>q</a:t>
            </a:r>
            <a:r>
              <a:rPr lang="en-US"/>
              <a:t>,  </a:t>
            </a:r>
          </a:p>
          <a:p>
            <a:pPr lvl="1"/>
            <a:r>
              <a:rPr lang="en-US"/>
              <a:t>z = (</a:t>
            </a:r>
            <a:r>
              <a:rPr lang="en-US" i="1"/>
              <a:t>p</a:t>
            </a:r>
            <a:r>
              <a:rPr lang="en-US"/>
              <a:t>-1)(</a:t>
            </a:r>
            <a:r>
              <a:rPr lang="en-US" i="1"/>
              <a:t>q</a:t>
            </a:r>
            <a:r>
              <a:rPr lang="en-US"/>
              <a:t>-1)</a:t>
            </a:r>
          </a:p>
          <a:p>
            <a:r>
              <a:rPr lang="en-US"/>
              <a:t>Se alege </a:t>
            </a:r>
            <a:r>
              <a:rPr lang="en-US">
                <a:solidFill>
                  <a:srgbClr val="C00000"/>
                </a:solidFill>
              </a:rPr>
              <a:t>e</a:t>
            </a:r>
            <a:r>
              <a:rPr lang="en-US"/>
              <a:t>&lt;n, relativ prim cu z</a:t>
            </a:r>
            <a:r>
              <a:rPr lang="en-US" altLang="ja-JP"/>
              <a:t>.</a:t>
            </a:r>
          </a:p>
          <a:p>
            <a:r>
              <a:rPr lang="en-US"/>
              <a:t>Se alege </a:t>
            </a:r>
            <a:r>
              <a:rPr lang="en-US">
                <a:solidFill>
                  <a:srgbClr val="C00000"/>
                </a:solidFill>
              </a:rPr>
              <a:t>d </a:t>
            </a:r>
            <a:r>
              <a:rPr lang="en-US"/>
              <a:t>a.î. </a:t>
            </a:r>
            <a:r>
              <a:rPr lang="en-US" i="1"/>
              <a:t>e</a:t>
            </a:r>
            <a:r>
              <a:rPr lang="en-US"/>
              <a:t>*</a:t>
            </a:r>
            <a:r>
              <a:rPr lang="en-US" i="1"/>
              <a:t>d</a:t>
            </a:r>
            <a:r>
              <a:rPr lang="en-US"/>
              <a:t> </a:t>
            </a:r>
            <a:r>
              <a:rPr lang="en-US" u="sng"/>
              <a:t>mod</a:t>
            </a:r>
            <a:r>
              <a:rPr lang="en-US"/>
              <a:t> z </a:t>
            </a:r>
            <a:r>
              <a:rPr lang="en-US">
                <a:sym typeface="Symbol" panose="05050102010706020507" pitchFamily="18" charset="2"/>
              </a:rPr>
              <a:t> </a:t>
            </a:r>
            <a:r>
              <a:rPr lang="en-US"/>
              <a:t>1</a:t>
            </a:r>
          </a:p>
          <a:p>
            <a:r>
              <a:rPr lang="en-US"/>
              <a:t>Cheia publica </a:t>
            </a:r>
            <a:r>
              <a:rPr lang="en-US">
                <a:solidFill>
                  <a:srgbClr val="C00000"/>
                </a:solidFill>
              </a:rPr>
              <a:t>PUB = (n,e)</a:t>
            </a:r>
            <a:r>
              <a:rPr lang="en-US"/>
              <a:t> </a:t>
            </a:r>
          </a:p>
          <a:p>
            <a:r>
              <a:rPr lang="en-US"/>
              <a:t>Cheia privata </a:t>
            </a:r>
            <a:r>
              <a:rPr lang="en-US">
                <a:solidFill>
                  <a:srgbClr val="C00000"/>
                </a:solidFill>
              </a:rPr>
              <a:t>PRIV = (n,d)</a:t>
            </a:r>
            <a:r>
              <a:rPr lang="en-US"/>
              <a:t>.</a:t>
            </a:r>
          </a:p>
        </p:txBody>
      </p:sp>
      <p:sp>
        <p:nvSpPr>
          <p:cNvPr id="4" name="Content Placeholder 3">
            <a:extLst>
              <a:ext uri="{FF2B5EF4-FFF2-40B4-BE49-F238E27FC236}">
                <a16:creationId xmlns:a16="http://schemas.microsoft.com/office/drawing/2014/main" id="{3823920A-BADD-DDD1-1B50-2259418286E1}"/>
              </a:ext>
            </a:extLst>
          </p:cNvPr>
          <p:cNvSpPr>
            <a:spLocks noGrp="1"/>
          </p:cNvSpPr>
          <p:nvPr>
            <p:ph sz="half" idx="2"/>
          </p:nvPr>
        </p:nvSpPr>
        <p:spPr>
          <a:xfrm>
            <a:off x="4629150" y="1369219"/>
            <a:ext cx="4230944" cy="3263504"/>
          </a:xfrm>
        </p:spPr>
        <p:txBody>
          <a:bodyPr>
            <a:normAutofit fontScale="92500" lnSpcReduction="10000"/>
          </a:bodyPr>
          <a:lstStyle/>
          <a:p>
            <a:pPr marL="0" indent="0">
              <a:buNone/>
            </a:pPr>
            <a:r>
              <a:rPr lang="en-US"/>
              <a:t>1. Pentru a cripta mesajul m (&lt;n), se calculeaza </a:t>
            </a:r>
            <a:r>
              <a:rPr lang="en-US" i="1">
                <a:solidFill>
                  <a:srgbClr val="C00000"/>
                </a:solidFill>
                <a:latin typeface="+mn-lt"/>
              </a:rPr>
              <a:t>c = m   </a:t>
            </a:r>
            <a:r>
              <a:rPr lang="en-US">
                <a:solidFill>
                  <a:srgbClr val="C00000"/>
                </a:solidFill>
                <a:latin typeface="+mn-lt"/>
              </a:rPr>
              <a:t>mod</a:t>
            </a:r>
            <a:r>
              <a:rPr lang="en-US" i="1">
                <a:solidFill>
                  <a:srgbClr val="C00000"/>
                </a:solidFill>
                <a:latin typeface="+mn-lt"/>
              </a:rPr>
              <a:t>  n</a:t>
            </a:r>
          </a:p>
          <a:p>
            <a:pPr marL="0" indent="0">
              <a:buNone/>
            </a:pPr>
            <a:endParaRPr lang="en-US" i="1">
              <a:solidFill>
                <a:srgbClr val="C00000"/>
              </a:solidFill>
              <a:latin typeface="+mn-lt"/>
            </a:endParaRPr>
          </a:p>
          <a:p>
            <a:pPr marL="0" indent="0">
              <a:buNone/>
            </a:pPr>
            <a:r>
              <a:rPr lang="en-US"/>
              <a:t>2. Pentru a decripta mesajul criptat, se calculeaza </a:t>
            </a:r>
            <a:r>
              <a:rPr lang="en-US" i="1">
                <a:solidFill>
                  <a:srgbClr val="C00000"/>
                </a:solidFill>
                <a:latin typeface="+mn-lt"/>
              </a:rPr>
              <a:t>m = c   </a:t>
            </a:r>
            <a:r>
              <a:rPr lang="en-US">
                <a:solidFill>
                  <a:srgbClr val="C00000"/>
                </a:solidFill>
                <a:latin typeface="+mn-lt"/>
              </a:rPr>
              <a:t>mod</a:t>
            </a:r>
            <a:r>
              <a:rPr lang="en-US" i="1">
                <a:solidFill>
                  <a:srgbClr val="C00000"/>
                </a:solidFill>
                <a:latin typeface="+mn-lt"/>
              </a:rPr>
              <a:t>  n</a:t>
            </a:r>
          </a:p>
          <a:p>
            <a:pPr marL="0" indent="0">
              <a:buNone/>
            </a:pPr>
            <a:endParaRPr lang="en-US"/>
          </a:p>
          <a:p>
            <a:pPr marL="0" indent="0">
              <a:buNone/>
            </a:pPr>
            <a:r>
              <a:rPr lang="en-US" i="1">
                <a:solidFill>
                  <a:srgbClr val="000000"/>
                </a:solidFill>
              </a:rPr>
              <a:t>m  =  (m </a:t>
            </a:r>
            <a:r>
              <a:rPr lang="en-US" i="1" baseline="30000">
                <a:solidFill>
                  <a:srgbClr val="000000"/>
                </a:solidFill>
              </a:rPr>
              <a:t>e</a:t>
            </a:r>
            <a:r>
              <a:rPr lang="en-US" i="1">
                <a:solidFill>
                  <a:srgbClr val="000000"/>
                </a:solidFill>
              </a:rPr>
              <a:t>  </a:t>
            </a:r>
            <a:r>
              <a:rPr lang="en-US" u="sng">
                <a:solidFill>
                  <a:srgbClr val="000000"/>
                </a:solidFill>
              </a:rPr>
              <a:t>mod</a:t>
            </a:r>
            <a:r>
              <a:rPr lang="en-US" i="1">
                <a:solidFill>
                  <a:srgbClr val="000000"/>
                </a:solidFill>
              </a:rPr>
              <a:t>  n) </a:t>
            </a:r>
            <a:r>
              <a:rPr lang="en-US" i="1" baseline="30000">
                <a:solidFill>
                  <a:srgbClr val="000000"/>
                </a:solidFill>
              </a:rPr>
              <a:t>d</a:t>
            </a:r>
            <a:r>
              <a:rPr lang="en-US" i="1">
                <a:solidFill>
                  <a:srgbClr val="000000"/>
                </a:solidFill>
              </a:rPr>
              <a:t> </a:t>
            </a:r>
            <a:r>
              <a:rPr lang="en-US" u="sng">
                <a:solidFill>
                  <a:srgbClr val="000000"/>
                </a:solidFill>
              </a:rPr>
              <a:t>mod</a:t>
            </a:r>
            <a:r>
              <a:rPr lang="en-US" i="1">
                <a:solidFill>
                  <a:srgbClr val="000000"/>
                </a:solidFill>
              </a:rPr>
              <a:t> n</a:t>
            </a:r>
          </a:p>
          <a:p>
            <a:pPr marL="0" indent="0">
              <a:buNone/>
            </a:pPr>
            <a:endParaRPr lang="en-US"/>
          </a:p>
        </p:txBody>
      </p:sp>
      <p:sp>
        <p:nvSpPr>
          <p:cNvPr id="5" name="AutoShape 23">
            <a:extLst>
              <a:ext uri="{FF2B5EF4-FFF2-40B4-BE49-F238E27FC236}">
                <a16:creationId xmlns:a16="http://schemas.microsoft.com/office/drawing/2014/main" id="{C668BF00-997F-EAB0-5DA7-13E5C412C748}"/>
              </a:ext>
            </a:extLst>
          </p:cNvPr>
          <p:cNvSpPr>
            <a:spLocks/>
          </p:cNvSpPr>
          <p:nvPr/>
        </p:nvSpPr>
        <p:spPr bwMode="auto">
          <a:xfrm rot="16200000">
            <a:off x="5891367" y="3262435"/>
            <a:ext cx="104775" cy="917972"/>
          </a:xfrm>
          <a:prstGeom prst="leftBrace">
            <a:avLst>
              <a:gd name="adj1" fmla="val 73011"/>
              <a:gd name="adj2" fmla="val 52954"/>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defTabSz="685800" eaLnBrk="0" fontAlgn="base" hangingPunct="0">
              <a:spcBef>
                <a:spcPct val="0"/>
              </a:spcBef>
              <a:spcAft>
                <a:spcPct val="0"/>
              </a:spcAft>
              <a:defRPr/>
            </a:pPr>
            <a:endParaRPr lang="en-US" sz="1500" kern="0">
              <a:solidFill>
                <a:srgbClr val="000000"/>
              </a:solidFill>
              <a:latin typeface="IntelOne Display Regular"/>
              <a:ea typeface="ＭＳ Ｐゴシック" charset="0"/>
              <a:cs typeface="Arial" charset="0"/>
            </a:endParaRPr>
          </a:p>
        </p:txBody>
      </p:sp>
      <p:sp>
        <p:nvSpPr>
          <p:cNvPr id="6" name="Text Box 24">
            <a:extLst>
              <a:ext uri="{FF2B5EF4-FFF2-40B4-BE49-F238E27FC236}">
                <a16:creationId xmlns:a16="http://schemas.microsoft.com/office/drawing/2014/main" id="{38464FD8-F2C2-C9BC-5813-F8B969B51622}"/>
              </a:ext>
            </a:extLst>
          </p:cNvPr>
          <p:cNvSpPr txBox="1">
            <a:spLocks noChangeArrowheads="1"/>
          </p:cNvSpPr>
          <p:nvPr/>
        </p:nvSpPr>
        <p:spPr bwMode="auto">
          <a:xfrm>
            <a:off x="5780044" y="3699717"/>
            <a:ext cx="327422"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defTabSz="685800" eaLnBrk="0" fontAlgn="base" hangingPunct="0">
              <a:spcBef>
                <a:spcPct val="50000"/>
              </a:spcBef>
              <a:spcAft>
                <a:spcPct val="0"/>
              </a:spcAft>
            </a:pPr>
            <a:r>
              <a:rPr lang="en-US" sz="2100" i="1">
                <a:solidFill>
                  <a:srgbClr val="000000"/>
                </a:solidFill>
                <a:latin typeface="IntelOne Display Regular"/>
                <a:cs typeface="Arial" charset="0"/>
              </a:rPr>
              <a:t>c</a:t>
            </a:r>
          </a:p>
        </p:txBody>
      </p:sp>
    </p:spTree>
    <p:extLst>
      <p:ext uri="{BB962C8B-B14F-4D97-AF65-F5344CB8AC3E}">
        <p14:creationId xmlns:p14="http://schemas.microsoft.com/office/powerpoint/2010/main" val="3112031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a:bodyPr>
          <a:lstStyle/>
          <a:p>
            <a:r>
              <a:rPr lang="en-US" b="0">
                <a:latin typeface="Arial" panose="020B0604020202020204" pitchFamily="34" charset="0"/>
              </a:rPr>
              <a:t>Why does RSA work?</a:t>
            </a:r>
            <a:endParaRPr lang="en-US"/>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6914712" y="4832317"/>
            <a:ext cx="2057400" cy="273844"/>
          </a:xfrm>
          <a:prstGeom prst="rect">
            <a:avLst/>
          </a:prstGeom>
        </p:spPr>
        <p:txBody>
          <a:bodyPr vert="horz" lIns="68580" tIns="34290" rIns="68580" bIns="34290" rtlCol="0" anchor="ctr"/>
          <a:lstStyle>
            <a:defPPr>
              <a:defRPr lang="en-US"/>
            </a:defPPr>
            <a:lvl1pPr marL="0" algn="r" defTabSz="685800" rtl="0" eaLnBrk="1" latinLnBrk="0" hangingPunct="1">
              <a:defRPr sz="825" kern="1200">
                <a:solidFill>
                  <a:schemeClr val="bg1">
                    <a:lumMod val="5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solidFill>
                  <a:srgbClr val="FFFFFF">
                    <a:lumMod val="50000"/>
                  </a:srgbClr>
                </a:solidFill>
                <a:latin typeface="IntelOne Display Regular"/>
              </a:rPr>
              <a:t>Security: 8- </a:t>
            </a:r>
            <a:fld id="{C4204591-24BD-A542-B9D5-F8D8A88D2FEE}" type="slidenum">
              <a:rPr lang="en-US">
                <a:solidFill>
                  <a:srgbClr val="FFFFFF">
                    <a:lumMod val="50000"/>
                  </a:srgbClr>
                </a:solidFill>
                <a:latin typeface="IntelOne Display Regular"/>
              </a:rPr>
              <a:pPr/>
              <a:t>72</a:t>
            </a:fld>
            <a:endParaRPr lang="en-US">
              <a:solidFill>
                <a:srgbClr val="FFFFFF">
                  <a:lumMod val="50000"/>
                </a:srgbClr>
              </a:solidFill>
              <a:latin typeface="IntelOne Display Regular"/>
            </a:endParaRPr>
          </a:p>
        </p:txBody>
      </p:sp>
      <p:sp>
        <p:nvSpPr>
          <p:cNvPr id="39" name="Rectangle 3">
            <a:extLst>
              <a:ext uri="{FF2B5EF4-FFF2-40B4-BE49-F238E27FC236}">
                <a16:creationId xmlns:a16="http://schemas.microsoft.com/office/drawing/2014/main" id="{5F5DD7F8-21FC-134D-BADA-5441DF2BCD61}"/>
              </a:ext>
            </a:extLst>
          </p:cNvPr>
          <p:cNvSpPr txBox="1">
            <a:spLocks noChangeArrowheads="1"/>
          </p:cNvSpPr>
          <p:nvPr/>
        </p:nvSpPr>
        <p:spPr>
          <a:xfrm>
            <a:off x="797615" y="1170332"/>
            <a:ext cx="7591011" cy="3486150"/>
          </a:xfrm>
          <a:prstGeom prst="rect">
            <a:avLst/>
          </a:prstGeom>
        </p:spPr>
        <p:txBody>
          <a:bodyPr vert="horz" lIns="68580" tIns="34290" rIns="68580" bIns="3429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254794" defTabSz="685800">
              <a:spcBef>
                <a:spcPts val="750"/>
              </a:spcBef>
            </a:pPr>
            <a:r>
              <a:rPr lang="en-US" sz="2400">
                <a:solidFill>
                  <a:srgbClr val="525252"/>
                </a:solidFill>
                <a:latin typeface="Arial" panose="020B0604020202020204" pitchFamily="34" charset="0"/>
                <a:cs typeface="Arial" panose="020B0604020202020204" pitchFamily="34" charset="0"/>
              </a:rPr>
              <a:t>must show that c</a:t>
            </a:r>
            <a:r>
              <a:rPr lang="en-US" sz="2400" baseline="30000">
                <a:solidFill>
                  <a:srgbClr val="525252"/>
                </a:solidFill>
                <a:latin typeface="Arial" panose="020B0604020202020204" pitchFamily="34" charset="0"/>
                <a:cs typeface="Arial" panose="020B0604020202020204" pitchFamily="34" charset="0"/>
              </a:rPr>
              <a:t>d</a:t>
            </a:r>
            <a:r>
              <a:rPr lang="en-US" sz="2400">
                <a:solidFill>
                  <a:srgbClr val="525252"/>
                </a:solidFill>
                <a:latin typeface="Arial" panose="020B0604020202020204" pitchFamily="34" charset="0"/>
                <a:cs typeface="Arial" panose="020B0604020202020204" pitchFamily="34" charset="0"/>
              </a:rPr>
              <a:t> mod n = m,  where c = m</a:t>
            </a:r>
            <a:r>
              <a:rPr lang="en-US" sz="2400" baseline="30000">
                <a:solidFill>
                  <a:srgbClr val="525252"/>
                </a:solidFill>
                <a:latin typeface="Arial" panose="020B0604020202020204" pitchFamily="34" charset="0"/>
                <a:cs typeface="Arial" panose="020B0604020202020204" pitchFamily="34" charset="0"/>
              </a:rPr>
              <a:t>e</a:t>
            </a:r>
            <a:r>
              <a:rPr lang="en-US" sz="2400">
                <a:solidFill>
                  <a:srgbClr val="525252"/>
                </a:solidFill>
                <a:latin typeface="Arial" panose="020B0604020202020204" pitchFamily="34" charset="0"/>
                <a:cs typeface="Arial" panose="020B0604020202020204" pitchFamily="34" charset="0"/>
              </a:rPr>
              <a:t> mod n</a:t>
            </a:r>
          </a:p>
          <a:p>
            <a:pPr marL="264319" indent="-254794" defTabSz="685800">
              <a:spcBef>
                <a:spcPts val="750"/>
              </a:spcBef>
            </a:pPr>
            <a:r>
              <a:rPr lang="en-US" sz="2400">
                <a:solidFill>
                  <a:srgbClr val="525252"/>
                </a:solidFill>
                <a:latin typeface="Arial" panose="020B0604020202020204" pitchFamily="34" charset="0"/>
                <a:cs typeface="Arial" panose="020B0604020202020204" pitchFamily="34" charset="0"/>
              </a:rPr>
              <a:t>fact: for any x and y: x</a:t>
            </a:r>
            <a:r>
              <a:rPr lang="en-US" sz="2400" baseline="30000">
                <a:solidFill>
                  <a:srgbClr val="525252"/>
                </a:solidFill>
                <a:latin typeface="Arial" panose="020B0604020202020204" pitchFamily="34" charset="0"/>
                <a:cs typeface="Arial" panose="020B0604020202020204" pitchFamily="34" charset="0"/>
              </a:rPr>
              <a:t>y</a:t>
            </a:r>
            <a:r>
              <a:rPr lang="en-US" sz="2400">
                <a:solidFill>
                  <a:srgbClr val="525252"/>
                </a:solidFill>
                <a:latin typeface="Arial" panose="020B0604020202020204" pitchFamily="34" charset="0"/>
                <a:cs typeface="Arial" panose="020B0604020202020204" pitchFamily="34" charset="0"/>
              </a:rPr>
              <a:t> mod n = x</a:t>
            </a:r>
            <a:r>
              <a:rPr lang="en-US" sz="2400" baseline="30000">
                <a:solidFill>
                  <a:srgbClr val="525252"/>
                </a:solidFill>
                <a:latin typeface="Arial" panose="020B0604020202020204" pitchFamily="34" charset="0"/>
                <a:cs typeface="Arial" panose="020B0604020202020204" pitchFamily="34" charset="0"/>
              </a:rPr>
              <a:t>(y mod z)</a:t>
            </a:r>
            <a:r>
              <a:rPr lang="en-US" sz="2400">
                <a:solidFill>
                  <a:srgbClr val="525252"/>
                </a:solidFill>
                <a:latin typeface="Arial" panose="020B0604020202020204" pitchFamily="34" charset="0"/>
                <a:cs typeface="Arial" panose="020B0604020202020204" pitchFamily="34" charset="0"/>
              </a:rPr>
              <a:t> mod n</a:t>
            </a:r>
          </a:p>
          <a:p>
            <a:pPr marL="431006" lvl="1" indent="-166688" defTabSz="685800">
              <a:spcBef>
                <a:spcPts val="375"/>
              </a:spcBef>
            </a:pPr>
            <a:r>
              <a:rPr lang="en-US" sz="2100">
                <a:solidFill>
                  <a:srgbClr val="525252"/>
                </a:solidFill>
                <a:latin typeface="Arial" panose="020B0604020202020204" pitchFamily="34" charset="0"/>
                <a:cs typeface="Arial" panose="020B0604020202020204" pitchFamily="34" charset="0"/>
              </a:rPr>
              <a:t>where n= pq and z = (p-1)(q-1)</a:t>
            </a:r>
          </a:p>
          <a:p>
            <a:pPr marL="264319" indent="-254794" defTabSz="685800">
              <a:spcBef>
                <a:spcPts val="750"/>
              </a:spcBef>
            </a:pPr>
            <a:r>
              <a:rPr lang="en-US" sz="2400">
                <a:solidFill>
                  <a:srgbClr val="525252"/>
                </a:solidFill>
                <a:latin typeface="Arial" panose="020B0604020202020204" pitchFamily="34" charset="0"/>
                <a:cs typeface="Arial" panose="020B0604020202020204" pitchFamily="34" charset="0"/>
              </a:rPr>
              <a:t>thus, </a:t>
            </a:r>
            <a:br>
              <a:rPr lang="en-US" sz="2400">
                <a:solidFill>
                  <a:srgbClr val="525252"/>
                </a:solidFill>
                <a:latin typeface="Arial" panose="020B0604020202020204" pitchFamily="34" charset="0"/>
                <a:cs typeface="Arial" panose="020B0604020202020204" pitchFamily="34" charset="0"/>
              </a:rPr>
            </a:br>
            <a:r>
              <a:rPr lang="en-US" sz="2400">
                <a:solidFill>
                  <a:srgbClr val="525252"/>
                </a:solidFill>
                <a:latin typeface="Arial" panose="020B0604020202020204" pitchFamily="34" charset="0"/>
                <a:cs typeface="Arial" panose="020B0604020202020204" pitchFamily="34" charset="0"/>
              </a:rPr>
              <a:t> c</a:t>
            </a:r>
            <a:r>
              <a:rPr lang="en-US" sz="2400" baseline="30000">
                <a:solidFill>
                  <a:srgbClr val="525252"/>
                </a:solidFill>
                <a:latin typeface="Arial" panose="020B0604020202020204" pitchFamily="34" charset="0"/>
                <a:cs typeface="Arial" panose="020B0604020202020204" pitchFamily="34" charset="0"/>
              </a:rPr>
              <a:t>d</a:t>
            </a:r>
            <a:r>
              <a:rPr lang="en-US" sz="2400">
                <a:solidFill>
                  <a:srgbClr val="525252"/>
                </a:solidFill>
                <a:latin typeface="Arial" panose="020B0604020202020204" pitchFamily="34" charset="0"/>
                <a:cs typeface="Arial" panose="020B0604020202020204" pitchFamily="34" charset="0"/>
              </a:rPr>
              <a:t> mod n = (m</a:t>
            </a:r>
            <a:r>
              <a:rPr lang="en-US" sz="2400" baseline="30000">
                <a:solidFill>
                  <a:srgbClr val="525252"/>
                </a:solidFill>
                <a:latin typeface="Arial" panose="020B0604020202020204" pitchFamily="34" charset="0"/>
                <a:cs typeface="Arial" panose="020B0604020202020204" pitchFamily="34" charset="0"/>
              </a:rPr>
              <a:t>e</a:t>
            </a:r>
            <a:r>
              <a:rPr lang="en-US" sz="2400">
                <a:solidFill>
                  <a:srgbClr val="525252"/>
                </a:solidFill>
                <a:latin typeface="Arial" panose="020B0604020202020204" pitchFamily="34" charset="0"/>
                <a:cs typeface="Arial" panose="020B0604020202020204" pitchFamily="34" charset="0"/>
              </a:rPr>
              <a:t> mod n)</a:t>
            </a:r>
            <a:r>
              <a:rPr lang="en-US" sz="2400" baseline="30000">
                <a:solidFill>
                  <a:srgbClr val="525252"/>
                </a:solidFill>
                <a:latin typeface="Arial" panose="020B0604020202020204" pitchFamily="34" charset="0"/>
                <a:cs typeface="Arial" panose="020B0604020202020204" pitchFamily="34" charset="0"/>
              </a:rPr>
              <a:t>d</a:t>
            </a:r>
            <a:r>
              <a:rPr lang="en-US" sz="2400">
                <a:solidFill>
                  <a:srgbClr val="525252"/>
                </a:solidFill>
                <a:latin typeface="Arial" panose="020B0604020202020204" pitchFamily="34" charset="0"/>
                <a:cs typeface="Arial" panose="020B0604020202020204" pitchFamily="34" charset="0"/>
              </a:rPr>
              <a:t> mod n</a:t>
            </a:r>
          </a:p>
          <a:p>
            <a:pPr marL="264319" indent="-166688" defTabSz="685800">
              <a:spcBef>
                <a:spcPts val="750"/>
              </a:spcBef>
              <a:buNone/>
            </a:pPr>
            <a:r>
              <a:rPr lang="en-US" sz="2400">
                <a:solidFill>
                  <a:srgbClr val="525252"/>
                </a:solidFill>
                <a:latin typeface="Arial" panose="020B0604020202020204" pitchFamily="34" charset="0"/>
                <a:cs typeface="Arial" panose="020B0604020202020204" pitchFamily="34" charset="0"/>
              </a:rPr>
              <a:t>                  = m</a:t>
            </a:r>
            <a:r>
              <a:rPr lang="en-US" sz="2400" baseline="30000">
                <a:solidFill>
                  <a:srgbClr val="525252"/>
                </a:solidFill>
                <a:latin typeface="Arial" panose="020B0604020202020204" pitchFamily="34" charset="0"/>
                <a:cs typeface="Arial" panose="020B0604020202020204" pitchFamily="34" charset="0"/>
              </a:rPr>
              <a:t>ed</a:t>
            </a:r>
            <a:r>
              <a:rPr lang="en-US" sz="2400">
                <a:solidFill>
                  <a:srgbClr val="525252"/>
                </a:solidFill>
                <a:latin typeface="Arial" panose="020B0604020202020204" pitchFamily="34" charset="0"/>
                <a:cs typeface="Arial" panose="020B0604020202020204" pitchFamily="34" charset="0"/>
              </a:rPr>
              <a:t> mod n </a:t>
            </a:r>
          </a:p>
          <a:p>
            <a:pPr marL="264319" indent="-166688" defTabSz="685800">
              <a:spcBef>
                <a:spcPts val="750"/>
              </a:spcBef>
              <a:buNone/>
            </a:pPr>
            <a:r>
              <a:rPr lang="en-US" sz="2400">
                <a:solidFill>
                  <a:srgbClr val="525252"/>
                </a:solidFill>
                <a:latin typeface="Arial" panose="020B0604020202020204" pitchFamily="34" charset="0"/>
                <a:cs typeface="Arial" panose="020B0604020202020204" pitchFamily="34" charset="0"/>
              </a:rPr>
              <a:t>                  = m</a:t>
            </a:r>
            <a:r>
              <a:rPr lang="en-US" sz="2400" baseline="30000">
                <a:solidFill>
                  <a:srgbClr val="525252"/>
                </a:solidFill>
                <a:latin typeface="Arial" panose="020B0604020202020204" pitchFamily="34" charset="0"/>
                <a:cs typeface="Arial" panose="020B0604020202020204" pitchFamily="34" charset="0"/>
              </a:rPr>
              <a:t>(ed mod z)</a:t>
            </a:r>
            <a:r>
              <a:rPr lang="en-US" sz="2400">
                <a:solidFill>
                  <a:srgbClr val="525252"/>
                </a:solidFill>
                <a:latin typeface="Arial" panose="020B0604020202020204" pitchFamily="34" charset="0"/>
                <a:cs typeface="Arial" panose="020B0604020202020204" pitchFamily="34" charset="0"/>
              </a:rPr>
              <a:t> mod n</a:t>
            </a:r>
          </a:p>
          <a:p>
            <a:pPr marL="264319" indent="-166688" defTabSz="685800">
              <a:spcBef>
                <a:spcPts val="750"/>
              </a:spcBef>
              <a:buNone/>
            </a:pPr>
            <a:r>
              <a:rPr lang="en-US" sz="2400">
                <a:solidFill>
                  <a:srgbClr val="525252"/>
                </a:solidFill>
                <a:latin typeface="Arial" panose="020B0604020202020204" pitchFamily="34" charset="0"/>
                <a:cs typeface="Arial" panose="020B0604020202020204" pitchFamily="34" charset="0"/>
              </a:rPr>
              <a:t>                  = m</a:t>
            </a:r>
            <a:r>
              <a:rPr lang="en-US" sz="2400" baseline="30000">
                <a:solidFill>
                  <a:srgbClr val="525252"/>
                </a:solidFill>
                <a:latin typeface="Arial" panose="020B0604020202020204" pitchFamily="34" charset="0"/>
                <a:cs typeface="Arial" panose="020B0604020202020204" pitchFamily="34" charset="0"/>
              </a:rPr>
              <a:t>1</a:t>
            </a:r>
            <a:r>
              <a:rPr lang="en-US" sz="2400">
                <a:solidFill>
                  <a:srgbClr val="525252"/>
                </a:solidFill>
                <a:latin typeface="Arial" panose="020B0604020202020204" pitchFamily="34" charset="0"/>
                <a:cs typeface="Arial" panose="020B0604020202020204" pitchFamily="34" charset="0"/>
              </a:rPr>
              <a:t> mod n</a:t>
            </a:r>
          </a:p>
          <a:p>
            <a:pPr marL="264319" indent="-166688" defTabSz="685800">
              <a:spcBef>
                <a:spcPts val="750"/>
              </a:spcBef>
              <a:buNone/>
            </a:pPr>
            <a:r>
              <a:rPr lang="en-US" sz="2400">
                <a:solidFill>
                  <a:srgbClr val="525252"/>
                </a:solidFill>
                <a:latin typeface="Arial" panose="020B0604020202020204" pitchFamily="34" charset="0"/>
                <a:cs typeface="Arial" panose="020B0604020202020204" pitchFamily="34" charset="0"/>
              </a:rPr>
              <a:t>                  = m</a:t>
            </a:r>
          </a:p>
        </p:txBody>
      </p:sp>
      <p:grpSp>
        <p:nvGrpSpPr>
          <p:cNvPr id="40" name="Group 8">
            <a:extLst>
              <a:ext uri="{FF2B5EF4-FFF2-40B4-BE49-F238E27FC236}">
                <a16:creationId xmlns:a16="http://schemas.microsoft.com/office/drawing/2014/main" id="{854DF921-3E50-E048-A33A-4941BF48FC38}"/>
              </a:ext>
            </a:extLst>
          </p:cNvPr>
          <p:cNvGrpSpPr>
            <a:grpSpLocks/>
          </p:cNvGrpSpPr>
          <p:nvPr/>
        </p:nvGrpSpPr>
        <p:grpSpPr bwMode="auto">
          <a:xfrm>
            <a:off x="3923434" y="1388462"/>
            <a:ext cx="3713561" cy="2051447"/>
            <a:chOff x="2507" y="1402"/>
            <a:chExt cx="3119" cy="1723"/>
          </a:xfrm>
        </p:grpSpPr>
        <p:sp>
          <p:nvSpPr>
            <p:cNvPr id="41" name="Oval 6">
              <a:extLst>
                <a:ext uri="{FF2B5EF4-FFF2-40B4-BE49-F238E27FC236}">
                  <a16:creationId xmlns:a16="http://schemas.microsoft.com/office/drawing/2014/main" id="{F9A81EDD-9C78-4D40-BBF1-D502F1E676E2}"/>
                </a:ext>
              </a:extLst>
            </p:cNvPr>
            <p:cNvSpPr>
              <a:spLocks noChangeArrowheads="1"/>
            </p:cNvSpPr>
            <p:nvPr/>
          </p:nvSpPr>
          <p:spPr bwMode="auto">
            <a:xfrm>
              <a:off x="2507" y="1402"/>
              <a:ext cx="3119" cy="481"/>
            </a:xfrm>
            <a:prstGeom prst="ellipse">
              <a:avLst/>
            </a:prstGeom>
            <a:noFill/>
            <a:ln w="254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defRPr/>
              </a:pPr>
              <a:endParaRPr lang="en-US" sz="1500">
                <a:solidFill>
                  <a:srgbClr val="525252"/>
                </a:solidFill>
                <a:latin typeface="IntelOne Display Regular"/>
              </a:endParaRPr>
            </a:p>
          </p:txBody>
        </p:sp>
        <p:sp>
          <p:nvSpPr>
            <p:cNvPr id="42" name="Freeform 7">
              <a:extLst>
                <a:ext uri="{FF2B5EF4-FFF2-40B4-BE49-F238E27FC236}">
                  <a16:creationId xmlns:a16="http://schemas.microsoft.com/office/drawing/2014/main" id="{00F77348-56A4-5C4D-805A-F10A82434C6E}"/>
                </a:ext>
              </a:extLst>
            </p:cNvPr>
            <p:cNvSpPr>
              <a:spLocks/>
            </p:cNvSpPr>
            <p:nvPr/>
          </p:nvSpPr>
          <p:spPr bwMode="auto">
            <a:xfrm>
              <a:off x="3306" y="1889"/>
              <a:ext cx="740" cy="1236"/>
            </a:xfrm>
            <a:custGeom>
              <a:avLst/>
              <a:gdLst>
                <a:gd name="T0" fmla="*/ 1260 w 1260"/>
                <a:gd name="T1" fmla="*/ 0 h 847"/>
                <a:gd name="T2" fmla="*/ 1260 w 1260"/>
                <a:gd name="T3" fmla="*/ 847 h 847"/>
                <a:gd name="T4" fmla="*/ 0 w 1260"/>
                <a:gd name="T5" fmla="*/ 847 h 847"/>
                <a:gd name="T6" fmla="*/ 0 60000 65536"/>
                <a:gd name="T7" fmla="*/ 0 60000 65536"/>
                <a:gd name="T8" fmla="*/ 0 60000 65536"/>
              </a:gdLst>
              <a:ahLst/>
              <a:cxnLst>
                <a:cxn ang="T6">
                  <a:pos x="T0" y="T1"/>
                </a:cxn>
                <a:cxn ang="T7">
                  <a:pos x="T2" y="T3"/>
                </a:cxn>
                <a:cxn ang="T8">
                  <a:pos x="T4" y="T5"/>
                </a:cxn>
              </a:cxnLst>
              <a:rect l="0" t="0" r="r" b="b"/>
              <a:pathLst>
                <a:path w="1260" h="847">
                  <a:moveTo>
                    <a:pt x="1260" y="0"/>
                  </a:moveTo>
                  <a:lnTo>
                    <a:pt x="1260" y="847"/>
                  </a:lnTo>
                  <a:lnTo>
                    <a:pt x="0" y="847"/>
                  </a:lnTo>
                </a:path>
              </a:pathLst>
            </a:custGeom>
            <a:noFill/>
            <a:ln w="25400" cap="flat" cmpd="sng">
              <a:solidFill>
                <a:srgbClr val="C0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defTabSz="685800"/>
              <a:endParaRPr lang="en-US" sz="1500">
                <a:solidFill>
                  <a:srgbClr val="525252"/>
                </a:solidFill>
                <a:latin typeface="IntelOne Display Regular"/>
              </a:endParaRPr>
            </a:p>
          </p:txBody>
        </p:sp>
      </p:grpSp>
    </p:spTree>
    <p:extLst>
      <p:ext uri="{BB962C8B-B14F-4D97-AF65-F5344CB8AC3E}">
        <p14:creationId xmlns:p14="http://schemas.microsoft.com/office/powerpoint/2010/main" val="1304101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DA8B5D-85CF-B442-8512-57236C63C7A4}"/>
              </a:ext>
            </a:extLst>
          </p:cNvPr>
          <p:cNvSpPr>
            <a:spLocks noGrp="1"/>
          </p:cNvSpPr>
          <p:nvPr>
            <p:ph type="title"/>
          </p:nvPr>
        </p:nvSpPr>
        <p:spPr/>
        <p:txBody>
          <a:bodyPr>
            <a:normAutofit/>
          </a:bodyPr>
          <a:lstStyle/>
          <a:p>
            <a:r>
              <a:rPr lang="en-US" sz="3300"/>
              <a:t>Important Property</a:t>
            </a:r>
          </a:p>
        </p:txBody>
      </p:sp>
      <p:sp>
        <p:nvSpPr>
          <p:cNvPr id="6" name="Content Placeholder 5">
            <a:extLst>
              <a:ext uri="{FF2B5EF4-FFF2-40B4-BE49-F238E27FC236}">
                <a16:creationId xmlns:a16="http://schemas.microsoft.com/office/drawing/2014/main" id="{C3F09073-43ED-27B6-B23F-3599FCA1F020}"/>
              </a:ext>
            </a:extLst>
          </p:cNvPr>
          <p:cNvSpPr>
            <a:spLocks noGrp="1"/>
          </p:cNvSpPr>
          <p:nvPr>
            <p:ph idx="1"/>
          </p:nvPr>
        </p:nvSpPr>
        <p:spPr>
          <a:xfrm>
            <a:off x="1814051" y="2071537"/>
            <a:ext cx="6701299" cy="1307632"/>
          </a:xfrm>
        </p:spPr>
        <p:txBody>
          <a:bodyPr/>
          <a:lstStyle/>
          <a:p>
            <a:pPr>
              <a:buFont typeface="Wingdings" charset="0"/>
              <a:buNone/>
            </a:pPr>
            <a:r>
              <a:rPr lang="en-US"/>
              <a:t>(m</a:t>
            </a:r>
            <a:r>
              <a:rPr lang="en-US" baseline="30000"/>
              <a:t>e</a:t>
            </a:r>
            <a:r>
              <a:rPr lang="en-US"/>
              <a:t> mod n)</a:t>
            </a:r>
            <a:r>
              <a:rPr lang="en-US" baseline="30000"/>
              <a:t>d</a:t>
            </a:r>
            <a:r>
              <a:rPr lang="en-US"/>
              <a:t> mod n = m</a:t>
            </a:r>
            <a:r>
              <a:rPr lang="en-US" baseline="30000"/>
              <a:t>ed</a:t>
            </a:r>
            <a:r>
              <a:rPr lang="en-US"/>
              <a:t> mod n</a:t>
            </a:r>
          </a:p>
          <a:p>
            <a:pPr>
              <a:buFont typeface="Wingdings" charset="0"/>
              <a:buNone/>
            </a:pPr>
            <a:r>
              <a:rPr lang="en-US"/>
              <a:t>                             = m</a:t>
            </a:r>
            <a:r>
              <a:rPr lang="en-US" baseline="30000"/>
              <a:t>de</a:t>
            </a:r>
            <a:r>
              <a:rPr lang="en-US"/>
              <a:t> mod n</a:t>
            </a:r>
          </a:p>
          <a:p>
            <a:pPr>
              <a:buFont typeface="Wingdings" charset="0"/>
              <a:buNone/>
            </a:pPr>
            <a:r>
              <a:rPr lang="en-US"/>
              <a:t>                             = (m</a:t>
            </a:r>
            <a:r>
              <a:rPr lang="en-US" baseline="30000"/>
              <a:t>d</a:t>
            </a:r>
            <a:r>
              <a:rPr lang="en-US"/>
              <a:t> mod n)</a:t>
            </a:r>
            <a:r>
              <a:rPr lang="en-US" baseline="30000"/>
              <a:t>e</a:t>
            </a:r>
            <a:r>
              <a:rPr lang="en-US"/>
              <a:t> mod n </a:t>
            </a:r>
          </a:p>
          <a:p>
            <a:endParaRPr lang="en-US"/>
          </a:p>
        </p:txBody>
      </p:sp>
      <p:sp>
        <p:nvSpPr>
          <p:cNvPr id="11" name="Text Placeholder 10">
            <a:extLst>
              <a:ext uri="{FF2B5EF4-FFF2-40B4-BE49-F238E27FC236}">
                <a16:creationId xmlns:a16="http://schemas.microsoft.com/office/drawing/2014/main" id="{D72B6BCF-C7D7-899B-B598-C65EC0E4557F}"/>
              </a:ext>
            </a:extLst>
          </p:cNvPr>
          <p:cNvSpPr>
            <a:spLocks noGrp="1"/>
          </p:cNvSpPr>
          <p:nvPr>
            <p:ph type="body" sz="quarter" idx="10"/>
          </p:nvPr>
        </p:nvSpPr>
        <p:spPr>
          <a:xfrm>
            <a:off x="285750" y="1370236"/>
            <a:ext cx="8229600" cy="394097"/>
          </a:xfrm>
        </p:spPr>
        <p:txBody>
          <a:bodyPr/>
          <a:lstStyle/>
          <a:p>
            <a:pPr algn="ctr"/>
            <a:r>
              <a:rPr lang="en-US"/>
              <a:t>PRIV</a:t>
            </a:r>
            <a:r>
              <a:rPr lang="en-US" baseline="-25000"/>
              <a:t>U</a:t>
            </a:r>
            <a:r>
              <a:rPr lang="en-US"/>
              <a:t> (PUB</a:t>
            </a:r>
            <a:r>
              <a:rPr lang="en-US" baseline="-25000"/>
              <a:t>U</a:t>
            </a:r>
            <a:r>
              <a:rPr lang="en-US"/>
              <a:t>(m)) = PUB</a:t>
            </a:r>
            <a:r>
              <a:rPr lang="en-US" baseline="-25000"/>
              <a:t>U </a:t>
            </a:r>
            <a:r>
              <a:rPr lang="en-US"/>
              <a:t>(PRIV</a:t>
            </a:r>
            <a:r>
              <a:rPr lang="en-US" baseline="-25000"/>
              <a:t>U</a:t>
            </a:r>
            <a:r>
              <a:rPr lang="en-US"/>
              <a:t>(m))</a:t>
            </a:r>
            <a:endParaRPr lang="en-US" sz="2100"/>
          </a:p>
          <a:p>
            <a:pPr algn="ctr"/>
            <a:endParaRPr lang="en-US"/>
          </a:p>
        </p:txBody>
      </p:sp>
      <p:sp>
        <p:nvSpPr>
          <p:cNvPr id="13" name="TextBox 12">
            <a:extLst>
              <a:ext uri="{FF2B5EF4-FFF2-40B4-BE49-F238E27FC236}">
                <a16:creationId xmlns:a16="http://schemas.microsoft.com/office/drawing/2014/main" id="{D11B9928-DD97-23D7-67B6-9C4067550EEB}"/>
              </a:ext>
            </a:extLst>
          </p:cNvPr>
          <p:cNvSpPr txBox="1"/>
          <p:nvPr/>
        </p:nvSpPr>
        <p:spPr>
          <a:xfrm>
            <a:off x="1634305" y="3536812"/>
            <a:ext cx="5875390" cy="1200329"/>
          </a:xfrm>
          <a:prstGeom prst="rect">
            <a:avLst/>
          </a:prstGeom>
          <a:solidFill>
            <a:schemeClr val="accent6">
              <a:lumMod val="40000"/>
              <a:lumOff val="60000"/>
            </a:schemeClr>
          </a:solidFill>
        </p:spPr>
        <p:txBody>
          <a:bodyPr wrap="square">
            <a:spAutoFit/>
          </a:bodyPr>
          <a:lstStyle/>
          <a:p>
            <a:pPr algn="ctr" defTabSz="685800"/>
            <a:r>
              <a:rPr lang="en-US">
                <a:solidFill>
                  <a:srgbClr val="525252"/>
                </a:solidFill>
                <a:latin typeface="Arial" panose="020B0604020202020204" pitchFamily="34" charset="0"/>
                <a:cs typeface="Arial" panose="020B0604020202020204" pitchFamily="34" charset="0"/>
              </a:rPr>
              <a:t>The result is the same:</a:t>
            </a:r>
          </a:p>
          <a:p>
            <a:pPr algn="ctr" defTabSz="685800"/>
            <a:r>
              <a:rPr lang="en-US">
                <a:solidFill>
                  <a:srgbClr val="525252"/>
                </a:solidFill>
                <a:latin typeface="Arial" panose="020B0604020202020204" pitchFamily="34" charset="0"/>
                <a:cs typeface="Arial" panose="020B0604020202020204" pitchFamily="34" charset="0"/>
              </a:rPr>
              <a:t>If the public key is used first, followed by private key </a:t>
            </a:r>
          </a:p>
          <a:p>
            <a:pPr algn="ctr" defTabSz="685800"/>
            <a:r>
              <a:rPr lang="en-US">
                <a:solidFill>
                  <a:srgbClr val="525252"/>
                </a:solidFill>
                <a:latin typeface="Arial" panose="020B0604020202020204" pitchFamily="34" charset="0"/>
                <a:cs typeface="Arial" panose="020B0604020202020204" pitchFamily="34" charset="0"/>
              </a:rPr>
              <a:t>OR</a:t>
            </a:r>
          </a:p>
          <a:p>
            <a:pPr algn="ctr" defTabSz="685800"/>
            <a:r>
              <a:rPr lang="en-US">
                <a:solidFill>
                  <a:srgbClr val="525252"/>
                </a:solidFill>
                <a:latin typeface="Arial" panose="020B0604020202020204" pitchFamily="34" charset="0"/>
                <a:cs typeface="Arial" panose="020B0604020202020204" pitchFamily="34" charset="0"/>
              </a:rPr>
              <a:t>if the private key is used first, followed by public key </a:t>
            </a:r>
            <a:endParaRPr lang="en-US" sz="1500">
              <a:solidFill>
                <a:srgbClr val="52525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6354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91A8C-EEAC-EA59-550A-57A0DC212AFF}"/>
              </a:ext>
            </a:extLst>
          </p:cNvPr>
          <p:cNvSpPr>
            <a:spLocks noGrp="1"/>
          </p:cNvSpPr>
          <p:nvPr>
            <p:ph type="title"/>
          </p:nvPr>
        </p:nvSpPr>
        <p:spPr/>
        <p:txBody>
          <a:bodyPr/>
          <a:lstStyle/>
          <a:p>
            <a:r>
              <a:rPr lang="en-US"/>
              <a:t>RSA security</a:t>
            </a:r>
          </a:p>
        </p:txBody>
      </p:sp>
      <p:sp>
        <p:nvSpPr>
          <p:cNvPr id="4" name="Text Placeholder 3">
            <a:extLst>
              <a:ext uri="{FF2B5EF4-FFF2-40B4-BE49-F238E27FC236}">
                <a16:creationId xmlns:a16="http://schemas.microsoft.com/office/drawing/2014/main" id="{DF3EF8E2-033E-2A45-4690-B0D642C13801}"/>
              </a:ext>
            </a:extLst>
          </p:cNvPr>
          <p:cNvSpPr>
            <a:spLocks noGrp="1"/>
          </p:cNvSpPr>
          <p:nvPr>
            <p:ph type="body" sz="quarter" idx="10"/>
          </p:nvPr>
        </p:nvSpPr>
        <p:spPr>
          <a:xfrm>
            <a:off x="285750" y="1120717"/>
            <a:ext cx="8522236" cy="394097"/>
          </a:xfrm>
        </p:spPr>
        <p:txBody>
          <a:bodyPr/>
          <a:lstStyle/>
          <a:p>
            <a:r>
              <a:rPr lang="en-US" sz="2100"/>
              <a:t>If you know Bob’</a:t>
            </a:r>
            <a:r>
              <a:rPr lang="en-US" altLang="ja-JP" sz="2100"/>
              <a:t>s public key (n,e), how hard is it to determine d?</a:t>
            </a:r>
          </a:p>
          <a:p>
            <a:endParaRPr lang="en-US" sz="2100"/>
          </a:p>
        </p:txBody>
      </p:sp>
      <p:sp>
        <p:nvSpPr>
          <p:cNvPr id="5" name="Rectangle 3">
            <a:extLst>
              <a:ext uri="{FF2B5EF4-FFF2-40B4-BE49-F238E27FC236}">
                <a16:creationId xmlns:a16="http://schemas.microsoft.com/office/drawing/2014/main" id="{82C05899-5597-AA85-DDD0-6EA943765489}"/>
              </a:ext>
            </a:extLst>
          </p:cNvPr>
          <p:cNvSpPr txBox="1">
            <a:spLocks noGrp="1" noChangeArrowheads="1"/>
          </p:cNvSpPr>
          <p:nvPr>
            <p:ph idx="1"/>
          </p:nvPr>
        </p:nvSpPr>
        <p:spPr>
          <a:xfrm>
            <a:off x="285749" y="1652530"/>
            <a:ext cx="8229600" cy="801478"/>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794">
              <a:lnSpc>
                <a:spcPct val="100000"/>
              </a:lnSpc>
            </a:pPr>
            <a:r>
              <a:rPr lang="en-US" sz="1800">
                <a:latin typeface="Arial" panose="020B0604020202020204" pitchFamily="34" charset="0"/>
                <a:cs typeface="Arial" panose="020B0604020202020204" pitchFamily="34" charset="0"/>
              </a:rPr>
              <a:t>essentially need to find factors of n without knowing the two factors p and q </a:t>
            </a:r>
          </a:p>
          <a:p>
            <a:pPr lvl="1">
              <a:lnSpc>
                <a:spcPct val="100000"/>
              </a:lnSpc>
            </a:pPr>
            <a:r>
              <a:rPr lang="en-US">
                <a:latin typeface="Arial" panose="020B0604020202020204" pitchFamily="34" charset="0"/>
                <a:cs typeface="Arial" panose="020B0604020202020204" pitchFamily="34" charset="0"/>
              </a:rPr>
              <a:t>fact: factoring a big number is hard</a:t>
            </a:r>
            <a:endParaRPr lang="en-US">
              <a:latin typeface="Gill Sans MT" charset="0"/>
            </a:endParaRPr>
          </a:p>
        </p:txBody>
      </p:sp>
      <p:sp>
        <p:nvSpPr>
          <p:cNvPr id="7" name="TextBox 6">
            <a:extLst>
              <a:ext uri="{FF2B5EF4-FFF2-40B4-BE49-F238E27FC236}">
                <a16:creationId xmlns:a16="http://schemas.microsoft.com/office/drawing/2014/main" id="{D578BEAE-6F29-0CDF-05E3-A33B95E2F73B}"/>
              </a:ext>
            </a:extLst>
          </p:cNvPr>
          <p:cNvSpPr txBox="1"/>
          <p:nvPr/>
        </p:nvSpPr>
        <p:spPr>
          <a:xfrm>
            <a:off x="528810" y="3023139"/>
            <a:ext cx="7902881" cy="923330"/>
          </a:xfrm>
          <a:prstGeom prst="rect">
            <a:avLst/>
          </a:prstGeom>
          <a:noFill/>
        </p:spPr>
        <p:txBody>
          <a:bodyPr wrap="square">
            <a:spAutoFit/>
          </a:bodyPr>
          <a:lstStyle/>
          <a:p>
            <a:pPr defTabSz="685800"/>
            <a:r>
              <a:rPr lang="en-US" sz="1350">
                <a:solidFill>
                  <a:srgbClr val="202122"/>
                </a:solidFill>
                <a:latin typeface="Arial" panose="020B0604020202020204" pitchFamily="34" charset="0"/>
              </a:rPr>
              <a:t>In 2019, Fabrice Boudot, Pierrick Gaudry, Aurore Guillevic, Nadia Heninger, Emmanuel Thomé and Paul Zimmermann factored a 240-digit (795-bit) number utilizing approximately 900 core-years of computing power.</a:t>
            </a:r>
            <a:r>
              <a:rPr lang="en-US" sz="1350" baseline="30000">
                <a:solidFill>
                  <a:srgbClr val="3366CC"/>
                </a:solidFill>
                <a:latin typeface="Arial" panose="020B0604020202020204" pitchFamily="34" charset="0"/>
              </a:rPr>
              <a:t> </a:t>
            </a:r>
            <a:r>
              <a:rPr lang="en-US" sz="1350">
                <a:solidFill>
                  <a:srgbClr val="202122"/>
                </a:solidFill>
                <a:latin typeface="Arial" panose="020B0604020202020204" pitchFamily="34" charset="0"/>
              </a:rPr>
              <a:t>The researchers estimated that a 1024-bit RSA modulus would take about 500 times as long.</a:t>
            </a:r>
            <a:r>
              <a:rPr lang="en-US" sz="1350" baseline="30000">
                <a:solidFill>
                  <a:srgbClr val="3366CC"/>
                </a:solidFill>
                <a:latin typeface="Arial" panose="020B0604020202020204" pitchFamily="34" charset="0"/>
                <a:hlinkClick r:id="rId2"/>
              </a:rPr>
              <a:t>[3]</a:t>
            </a:r>
            <a:endParaRPr lang="en-US" sz="1350">
              <a:solidFill>
                <a:srgbClr val="525252"/>
              </a:solidFill>
              <a:latin typeface="IntelOne Display Regular"/>
            </a:endParaRPr>
          </a:p>
        </p:txBody>
      </p:sp>
    </p:spTree>
    <p:extLst>
      <p:ext uri="{BB962C8B-B14F-4D97-AF65-F5344CB8AC3E}">
        <p14:creationId xmlns:p14="http://schemas.microsoft.com/office/powerpoint/2010/main" val="1406310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405B68-5F2F-D693-B5FC-8415079958E0}"/>
              </a:ext>
            </a:extLst>
          </p:cNvPr>
          <p:cNvPicPr>
            <a:picLocks noGrp="1" noChangeAspect="1"/>
          </p:cNvPicPr>
          <p:nvPr>
            <p:ph idx="1"/>
          </p:nvPr>
        </p:nvPicPr>
        <p:blipFill>
          <a:blip r:embed="rId3"/>
          <a:stretch>
            <a:fillRect/>
          </a:stretch>
        </p:blipFill>
        <p:spPr>
          <a:xfrm>
            <a:off x="4572001" y="1381174"/>
            <a:ext cx="3818102" cy="3063478"/>
          </a:xfrm>
        </p:spPr>
      </p:pic>
      <p:sp>
        <p:nvSpPr>
          <p:cNvPr id="2" name="Title 1">
            <a:extLst>
              <a:ext uri="{FF2B5EF4-FFF2-40B4-BE49-F238E27FC236}">
                <a16:creationId xmlns:a16="http://schemas.microsoft.com/office/drawing/2014/main" id="{1D2FA7D6-01CF-463A-474A-ADB5115DFA97}"/>
              </a:ext>
            </a:extLst>
          </p:cNvPr>
          <p:cNvSpPr>
            <a:spLocks noGrp="1"/>
          </p:cNvSpPr>
          <p:nvPr>
            <p:ph type="title"/>
          </p:nvPr>
        </p:nvSpPr>
        <p:spPr/>
        <p:txBody>
          <a:bodyPr/>
          <a:lstStyle/>
          <a:p>
            <a:r>
              <a:rPr lang="en-US"/>
              <a:t>Securitatea parolelor</a:t>
            </a:r>
          </a:p>
        </p:txBody>
      </p:sp>
      <p:sp>
        <p:nvSpPr>
          <p:cNvPr id="3" name="Text Placeholder 2">
            <a:extLst>
              <a:ext uri="{FF2B5EF4-FFF2-40B4-BE49-F238E27FC236}">
                <a16:creationId xmlns:a16="http://schemas.microsoft.com/office/drawing/2014/main" id="{ADF42267-A631-DCB4-2B90-39D409472F94}"/>
              </a:ext>
            </a:extLst>
          </p:cNvPr>
          <p:cNvSpPr>
            <a:spLocks noGrp="1"/>
          </p:cNvSpPr>
          <p:nvPr>
            <p:ph type="body" sz="quarter" idx="10"/>
          </p:nvPr>
        </p:nvSpPr>
        <p:spPr>
          <a:xfrm>
            <a:off x="285750" y="987077"/>
            <a:ext cx="8229600" cy="394097"/>
          </a:xfrm>
        </p:spPr>
        <p:txBody>
          <a:bodyPr/>
          <a:lstStyle/>
          <a:p>
            <a:r>
              <a:rPr lang="en-US"/>
              <a:t>Entropia determin</a:t>
            </a:r>
            <a:r>
              <a:rPr lang="en-US">
                <a:latin typeface="Calibri" panose="020F0502020204030204" pitchFamily="34" charset="0"/>
                <a:cs typeface="Calibri" panose="020F0502020204030204" pitchFamily="34" charset="0"/>
              </a:rPr>
              <a:t>ă</a:t>
            </a:r>
            <a:r>
              <a:rPr lang="en-US"/>
              <a:t> cat de aleatoare sunt datele</a:t>
            </a:r>
          </a:p>
        </p:txBody>
      </p:sp>
      <p:sp>
        <p:nvSpPr>
          <p:cNvPr id="7" name="TextBox 6">
            <a:extLst>
              <a:ext uri="{FF2B5EF4-FFF2-40B4-BE49-F238E27FC236}">
                <a16:creationId xmlns:a16="http://schemas.microsoft.com/office/drawing/2014/main" id="{E7BD1158-6221-65BA-F29B-BAC37DDA495D}"/>
              </a:ext>
            </a:extLst>
          </p:cNvPr>
          <p:cNvSpPr txBox="1"/>
          <p:nvPr/>
        </p:nvSpPr>
        <p:spPr>
          <a:xfrm>
            <a:off x="176752" y="1705799"/>
            <a:ext cx="4632110" cy="2284536"/>
          </a:xfrm>
          <a:prstGeom prst="rect">
            <a:avLst/>
          </a:prstGeom>
          <a:noFill/>
        </p:spPr>
        <p:txBody>
          <a:bodyPr wrap="square" lIns="68580" tIns="34290" rIns="68580" bIns="34290" anchor="t">
            <a:spAutoFit/>
          </a:bodyPr>
          <a:lstStyle/>
          <a:p>
            <a:pPr marL="557213" lvl="1" indent="-214313" defTabSz="685800">
              <a:lnSpc>
                <a:spcPct val="107000"/>
              </a:lnSpc>
              <a:buFont typeface="Arial" panose="020B0604020202020204" pitchFamily="34" charset="0"/>
              <a:buChar char="•"/>
            </a:pPr>
            <a:r>
              <a:rPr lang="en-US">
                <a:solidFill>
                  <a:srgbClr val="000000"/>
                </a:solidFill>
                <a:latin typeface="Calibri" panose="020F0502020204030204" pitchFamily="34" charset="0"/>
                <a:cs typeface="Calibri" panose="020F0502020204030204" pitchFamily="34" charset="0"/>
              </a:rPr>
              <a:t>Cate de puternica este o parola?</a:t>
            </a:r>
            <a:endParaRPr lang="en-US">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557213" lvl="1" indent="-214313" defTabSz="685800">
              <a:lnSpc>
                <a:spcPct val="107000"/>
              </a:lnSpc>
              <a:buFont typeface="Arial" panose="020B0604020202020204" pitchFamily="34" charset="0"/>
              <a:buChar char="•"/>
            </a:pPr>
            <a:r>
              <a:rPr lang="en-US">
                <a:solidFill>
                  <a:srgbClr val="000000"/>
                </a:solidFill>
                <a:latin typeface="Calibri" panose="020F0502020204030204" pitchFamily="34" charset="0"/>
                <a:ea typeface="Calibri" panose="020F0502020204030204" pitchFamily="34" charset="0"/>
                <a:cs typeface="Calibri" panose="020F0502020204030204" pitchFamily="34" charset="0"/>
              </a:rPr>
              <a:t>Rezistenta la:</a:t>
            </a:r>
          </a:p>
          <a:p>
            <a:pPr marL="900113" lvl="2" indent="-214313" defTabSz="685800">
              <a:lnSpc>
                <a:spcPct val="107000"/>
              </a:lnSpc>
              <a:buFont typeface="+mj-lt"/>
              <a:buAutoNum type="alphaLcPeriod"/>
            </a:pPr>
            <a:r>
              <a:rPr lang="en-US">
                <a:solidFill>
                  <a:srgbClr val="000000"/>
                </a:solidFill>
                <a:latin typeface="Calibri" panose="020F0502020204030204" pitchFamily="34" charset="0"/>
                <a:ea typeface="Calibri" panose="020F0502020204030204" pitchFamily="34" charset="0"/>
                <a:cs typeface="Calibri" panose="020F0502020204030204" pitchFamily="34" charset="0"/>
              </a:rPr>
              <a:t>Brute force attacks</a:t>
            </a:r>
            <a:endParaRPr lang="en-US">
              <a:solidFill>
                <a:srgbClr val="525252"/>
              </a:solidFill>
              <a:latin typeface="Calibri" panose="020F0502020204030204" pitchFamily="34" charset="0"/>
              <a:ea typeface="Calibri" panose="020F0502020204030204" pitchFamily="34" charset="0"/>
              <a:cs typeface="Calibri" panose="020F0502020204030204" pitchFamily="34" charset="0"/>
            </a:endParaRPr>
          </a:p>
          <a:p>
            <a:pPr marL="900113" lvl="2" indent="-214313" defTabSz="685800">
              <a:lnSpc>
                <a:spcPct val="107000"/>
              </a:lnSpc>
              <a:buFont typeface="+mj-lt"/>
              <a:buAutoNum type="alphaLcPeriod"/>
            </a:pPr>
            <a:r>
              <a:rPr lang="en-US">
                <a:solidFill>
                  <a:srgbClr val="000000"/>
                </a:solidFill>
                <a:latin typeface="Calibri" panose="020F0502020204030204" pitchFamily="34" charset="0"/>
                <a:ea typeface="Calibri" panose="020F0502020204030204" pitchFamily="34" charset="0"/>
                <a:cs typeface="Calibri" panose="020F0502020204030204" pitchFamily="34" charset="0"/>
              </a:rPr>
              <a:t>Dictionary attacks</a:t>
            </a:r>
            <a:endParaRPr lang="en-US">
              <a:solidFill>
                <a:srgbClr val="525252"/>
              </a:solidFill>
              <a:latin typeface="Calibri" panose="020F0502020204030204" pitchFamily="34" charset="0"/>
              <a:ea typeface="Calibri" panose="020F0502020204030204" pitchFamily="34" charset="0"/>
              <a:cs typeface="Calibri" panose="020F0502020204030204" pitchFamily="34" charset="0"/>
            </a:endParaRPr>
          </a:p>
          <a:p>
            <a:pPr marL="557213" lvl="1" indent="-214313" defTabSz="685800">
              <a:lnSpc>
                <a:spcPct val="107000"/>
              </a:lnSpc>
              <a:spcAft>
                <a:spcPts val="600"/>
              </a:spcAft>
              <a:buFont typeface="Arial" panose="020B0604020202020204" pitchFamily="34" charset="0"/>
              <a:buChar char="•"/>
            </a:pPr>
            <a:r>
              <a:rPr lang="en-US">
                <a:solidFill>
                  <a:srgbClr val="000000"/>
                </a:solidFill>
                <a:latin typeface="Calibri" panose="020F0502020204030204" pitchFamily="34" charset="0"/>
                <a:ea typeface="Calibri" panose="020F0502020204030204" pitchFamily="34" charset="0"/>
                <a:cs typeface="Calibri" panose="020F0502020204030204" pitchFamily="34" charset="0"/>
              </a:rPr>
              <a:t>Cantitatea de entropie: masurata in biti</a:t>
            </a:r>
          </a:p>
          <a:p>
            <a:pPr marL="900113" lvl="2" indent="-214313" defTabSz="685800">
              <a:lnSpc>
                <a:spcPct val="107000"/>
              </a:lnSpc>
              <a:spcAft>
                <a:spcPts val="600"/>
              </a:spcAft>
              <a:buFont typeface="Arial" panose="020B0604020202020204" pitchFamily="34" charset="0"/>
              <a:buChar char="•"/>
            </a:pPr>
            <a:r>
              <a:rPr lang="en-US">
                <a:solidFill>
                  <a:srgbClr val="000000"/>
                </a:solidFill>
                <a:latin typeface="Calibri"/>
                <a:ea typeface="Calibri" panose="020F0502020204030204" pitchFamily="34" charset="0"/>
                <a:cs typeface="Calibri"/>
              </a:rPr>
              <a:t>log</a:t>
            </a:r>
            <a:r>
              <a:rPr lang="en-US" baseline="-25000">
                <a:solidFill>
                  <a:srgbClr val="000000"/>
                </a:solidFill>
                <a:latin typeface="Calibri"/>
                <a:ea typeface="Calibri" panose="020F0502020204030204" pitchFamily="34" charset="0"/>
                <a:cs typeface="Calibri"/>
              </a:rPr>
              <a:t>2</a:t>
            </a:r>
            <a:r>
              <a:rPr lang="en-US">
                <a:solidFill>
                  <a:srgbClr val="000000"/>
                </a:solidFill>
                <a:latin typeface="Calibri"/>
                <a:ea typeface="Calibri" panose="020F0502020204030204" pitchFamily="34" charset="0"/>
                <a:cs typeface="Calibri"/>
              </a:rPr>
              <a:t>(</a:t>
            </a:r>
            <a:r>
              <a:rPr lang="en-US" err="1">
                <a:solidFill>
                  <a:srgbClr val="000000"/>
                </a:solidFill>
                <a:latin typeface="Calibri"/>
                <a:ea typeface="Calibri" panose="020F0502020204030204" pitchFamily="34" charset="0"/>
                <a:cs typeface="Calibri"/>
              </a:rPr>
              <a:t>numar_de_posibilitati</a:t>
            </a:r>
            <a:r>
              <a:rPr lang="en-US">
                <a:solidFill>
                  <a:srgbClr val="000000"/>
                </a:solidFill>
                <a:latin typeface="Calibri"/>
                <a:ea typeface="Calibri" panose="020F0502020204030204" pitchFamily="34" charset="0"/>
                <a:cs typeface="Calibri"/>
              </a:rPr>
              <a:t>)</a:t>
            </a:r>
            <a:endParaRPr lang="en-US">
              <a:solidFill>
                <a:srgbClr val="525252"/>
              </a:solidFill>
              <a:latin typeface="Calibri"/>
              <a:ea typeface="Calibri" panose="020F0502020204030204" pitchFamily="34" charset="0"/>
              <a:cs typeface="Calibri" panose="020F0502020204030204" pitchFamily="34" charset="0"/>
            </a:endParaRPr>
          </a:p>
          <a:p>
            <a:pPr marL="685800" lvl="2" defTabSz="685800">
              <a:lnSpc>
                <a:spcPct val="107000"/>
              </a:lnSpc>
              <a:spcAft>
                <a:spcPts val="600"/>
              </a:spcAft>
            </a:pPr>
            <a:endParaRPr lang="en-US">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93300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4138-C1C4-B49E-03E5-93C42FEAF530}"/>
              </a:ext>
            </a:extLst>
          </p:cNvPr>
          <p:cNvSpPr>
            <a:spLocks noGrp="1"/>
          </p:cNvSpPr>
          <p:nvPr>
            <p:ph type="title"/>
          </p:nvPr>
        </p:nvSpPr>
        <p:spPr/>
        <p:txBody>
          <a:bodyPr/>
          <a:lstStyle/>
          <a:p>
            <a:r>
              <a:rPr lang="en-US"/>
              <a:t>Challenge: </a:t>
            </a:r>
            <a:br>
              <a:rPr lang="en-US"/>
            </a:br>
            <a:r>
              <a:rPr lang="en-US"/>
              <a:t>Criptografia cu chei publice – atac cu numere prime</a:t>
            </a:r>
          </a:p>
        </p:txBody>
      </p:sp>
      <p:sp>
        <p:nvSpPr>
          <p:cNvPr id="3" name="Content Placeholder 2">
            <a:extLst>
              <a:ext uri="{FF2B5EF4-FFF2-40B4-BE49-F238E27FC236}">
                <a16:creationId xmlns:a16="http://schemas.microsoft.com/office/drawing/2014/main" id="{06C11D17-08FE-D8FF-6D17-6C6E324AAD0B}"/>
              </a:ext>
            </a:extLst>
          </p:cNvPr>
          <p:cNvSpPr>
            <a:spLocks noGrp="1"/>
          </p:cNvSpPr>
          <p:nvPr>
            <p:ph idx="1"/>
          </p:nvPr>
        </p:nvSpPr>
        <p:spPr/>
        <p:txBody>
          <a:bodyPr>
            <a:normAutofit fontScale="62500" lnSpcReduction="20000"/>
          </a:bodyPr>
          <a:lstStyle/>
          <a:p>
            <a:pPr algn="l" fontAlgn="t"/>
            <a:r>
              <a:rPr lang="en-US" b="0" i="0">
                <a:solidFill>
                  <a:srgbClr val="172B4D"/>
                </a:solidFill>
                <a:effectLst/>
                <a:latin typeface="-apple-system"/>
              </a:rPr>
              <a:t>The widespread RSA cryptosystem is based on the difficulty of factoring large numbers into their prime constituents. Part of an RSA key is a large number (say N) which is the product of two prime numbers (say P and Q) that are randomly chosen and must never be revealed.</a:t>
            </a:r>
          </a:p>
          <a:p>
            <a:pPr algn="l" fontAlgn="t"/>
            <a:r>
              <a:rPr lang="en-US" b="0" i="0">
                <a:solidFill>
                  <a:srgbClr val="172B4D"/>
                </a:solidFill>
                <a:effectLst/>
                <a:latin typeface="-apple-system"/>
              </a:rPr>
              <a:t> </a:t>
            </a:r>
          </a:p>
          <a:p>
            <a:pPr algn="l" fontAlgn="t"/>
            <a:r>
              <a:rPr lang="en-US" b="0" i="0">
                <a:solidFill>
                  <a:srgbClr val="172B4D"/>
                </a:solidFill>
                <a:effectLst/>
                <a:latin typeface="-apple-system"/>
              </a:rPr>
              <a:t>Assume that due to a faulty randomization process, the chance for different keys to contain identical prime factors has increased significantly. In other words, there is a good chance that for the numbers N1=P1*Q1 and N2=P2*Q2, it holds that P1=P2. Given the above assumption, explain how an adversary that knows N1, N2 but does not know P1, P2, Q1, Q2 is able to reveal them all.</a:t>
            </a:r>
          </a:p>
          <a:p>
            <a:pPr marL="0" indent="0">
              <a:buNone/>
            </a:pPr>
            <a:r>
              <a:rPr lang="en-US" b="0" i="0">
                <a:solidFill>
                  <a:srgbClr val="172B4D"/>
                </a:solidFill>
                <a:effectLst/>
                <a:latin typeface="-apple-system"/>
              </a:rPr>
              <a:t>Hint: </a:t>
            </a:r>
            <a:r>
              <a:rPr lang="en-US" b="0" i="0">
                <a:solidFill>
                  <a:srgbClr val="4C4C4C"/>
                </a:solidFill>
                <a:effectLst/>
                <a:latin typeface="-apple-system"/>
              </a:rPr>
              <a:t>Known for</a:t>
            </a:r>
            <a:endParaRPr lang="en-US" b="0" i="0">
              <a:solidFill>
                <a:srgbClr val="333333"/>
              </a:solidFill>
              <a:effectLst/>
              <a:latin typeface="-apple-system"/>
            </a:endParaRPr>
          </a:p>
          <a:p>
            <a:pPr algn="l">
              <a:buFont typeface="Arial" panose="020B0604020202020204" pitchFamily="34" charset="0"/>
              <a:buChar char="•"/>
            </a:pPr>
            <a:r>
              <a:rPr lang="en-US" b="0" i="0">
                <a:solidFill>
                  <a:srgbClr val="0052CC"/>
                </a:solidFill>
                <a:effectLst/>
                <a:latin typeface="-apple-system"/>
                <a:hlinkClick r:id="rId2" tooltip="Euclidean geometry"/>
              </a:rPr>
              <a:t>Euclidean geometry</a:t>
            </a:r>
            <a:endParaRPr lang="en-US" b="0" i="0">
              <a:solidFill>
                <a:srgbClr val="333333"/>
              </a:solidFill>
              <a:effectLst/>
              <a:latin typeface="-apple-system"/>
            </a:endParaRPr>
          </a:p>
          <a:p>
            <a:pPr algn="l">
              <a:buFont typeface="Arial" panose="020B0604020202020204" pitchFamily="34" charset="0"/>
              <a:buChar char="•"/>
            </a:pPr>
            <a:r>
              <a:rPr lang="en-US" b="0" i="0">
                <a:solidFill>
                  <a:srgbClr val="0052CC"/>
                </a:solidFill>
                <a:effectLst/>
                <a:latin typeface="-apple-system"/>
                <a:hlinkClick r:id="rId3" tooltip="Euclid's Elements"/>
              </a:rPr>
              <a:t>Euclid's </a:t>
            </a:r>
            <a:r>
              <a:rPr lang="en-US" b="0" i="1">
                <a:solidFill>
                  <a:srgbClr val="0052CC"/>
                </a:solidFill>
                <a:effectLst/>
                <a:latin typeface="-apple-system"/>
                <a:hlinkClick r:id="rId3" tooltip="Euclid's Elements"/>
              </a:rPr>
              <a:t>Elements</a:t>
            </a:r>
            <a:endParaRPr lang="en-US" b="0" i="0">
              <a:solidFill>
                <a:srgbClr val="333333"/>
              </a:solidFill>
              <a:effectLst/>
              <a:latin typeface="-apple-system"/>
            </a:endParaRPr>
          </a:p>
          <a:p>
            <a:pPr algn="l">
              <a:buFont typeface="Arial" panose="020B0604020202020204" pitchFamily="34" charset="0"/>
              <a:buChar char="•"/>
            </a:pPr>
            <a:r>
              <a:rPr lang="en-US" b="0" i="0">
                <a:solidFill>
                  <a:srgbClr val="0052CC"/>
                </a:solidFill>
                <a:effectLst/>
                <a:latin typeface="-apple-system"/>
                <a:hlinkClick r:id="rId4" tooltip="Euclidean algorithm"/>
              </a:rPr>
              <a:t>Euclidean algorithm</a:t>
            </a:r>
            <a:endParaRPr lang="en-US" b="0" i="0">
              <a:solidFill>
                <a:srgbClr val="333333"/>
              </a:solidFill>
              <a:effectLst/>
              <a:latin typeface="-apple-system"/>
            </a:endParaRPr>
          </a:p>
          <a:p>
            <a:pPr algn="l" fontAlgn="t"/>
            <a:r>
              <a:rPr lang="en-US" b="0" i="0">
                <a:solidFill>
                  <a:srgbClr val="4C4C4C"/>
                </a:solidFill>
                <a:effectLst/>
                <a:latin typeface="-apple-system"/>
              </a:rPr>
              <a:t>Solution: Armed with a priori knowledge that N1 and N2 share a prime, all an attacker has to do in order to discover the value of that prime is to compute their greatest common denominator -- assuming that Q1 != Q2, we have P1=P2=GCD(N1,N2). The greatest common denominator is easily computed using Euclid's algorithm. Once P1=P2 is known, extracting Q1=N1/P1 and Q2=N2/P2 is trivial</a:t>
            </a:r>
            <a:endParaRPr lang="en-US" b="0" i="0">
              <a:solidFill>
                <a:srgbClr val="172B4D"/>
              </a:solidFill>
              <a:effectLst/>
              <a:latin typeface="-apple-system"/>
            </a:endParaRPr>
          </a:p>
          <a:p>
            <a:endParaRPr lang="en-US"/>
          </a:p>
        </p:txBody>
      </p:sp>
    </p:spTree>
    <p:extLst>
      <p:ext uri="{BB962C8B-B14F-4D97-AF65-F5344CB8AC3E}">
        <p14:creationId xmlns:p14="http://schemas.microsoft.com/office/powerpoint/2010/main" val="153565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00D-87E2-FBD4-5E9D-BAFBBF0F0947}"/>
              </a:ext>
            </a:extLst>
          </p:cNvPr>
          <p:cNvSpPr>
            <a:spLocks noGrp="1"/>
          </p:cNvSpPr>
          <p:nvPr>
            <p:ph type="title"/>
          </p:nvPr>
        </p:nvSpPr>
        <p:spPr/>
        <p:txBody>
          <a:bodyPr/>
          <a:lstStyle/>
          <a:p>
            <a:r>
              <a:rPr lang="en-US"/>
              <a:t>Helper slide: how to turn on WSL</a:t>
            </a:r>
          </a:p>
        </p:txBody>
      </p:sp>
      <p:pic>
        <p:nvPicPr>
          <p:cNvPr id="5" name="Content Placeholder 4">
            <a:extLst>
              <a:ext uri="{FF2B5EF4-FFF2-40B4-BE49-F238E27FC236}">
                <a16:creationId xmlns:a16="http://schemas.microsoft.com/office/drawing/2014/main" id="{4BCA31DE-47B5-D100-CEA6-AEB7D5F64817}"/>
              </a:ext>
            </a:extLst>
          </p:cNvPr>
          <p:cNvPicPr>
            <a:picLocks noGrp="1" noChangeAspect="1"/>
          </p:cNvPicPr>
          <p:nvPr>
            <p:ph idx="1"/>
          </p:nvPr>
        </p:nvPicPr>
        <p:blipFill>
          <a:blip r:embed="rId2"/>
          <a:stretch>
            <a:fillRect/>
          </a:stretch>
        </p:blipFill>
        <p:spPr>
          <a:xfrm>
            <a:off x="285751" y="992660"/>
            <a:ext cx="4991099" cy="3446667"/>
          </a:xfrm>
        </p:spPr>
      </p:pic>
      <p:sp>
        <p:nvSpPr>
          <p:cNvPr id="6" name="TextBox 5">
            <a:extLst>
              <a:ext uri="{FF2B5EF4-FFF2-40B4-BE49-F238E27FC236}">
                <a16:creationId xmlns:a16="http://schemas.microsoft.com/office/drawing/2014/main" id="{79EE13B2-10E2-7C45-053B-674335EBDB6D}"/>
              </a:ext>
            </a:extLst>
          </p:cNvPr>
          <p:cNvSpPr txBox="1"/>
          <p:nvPr/>
        </p:nvSpPr>
        <p:spPr>
          <a:xfrm>
            <a:off x="5513614" y="1526722"/>
            <a:ext cx="3001736" cy="3116238"/>
          </a:xfrm>
          <a:prstGeom prst="rect">
            <a:avLst/>
          </a:prstGeom>
          <a:solidFill>
            <a:srgbClr val="0070C0"/>
          </a:solidFill>
        </p:spPr>
        <p:txBody>
          <a:bodyPr wrap="square" rtlCol="0">
            <a:spAutoFit/>
          </a:bodyPr>
          <a:lstStyle/>
          <a:p>
            <a:pPr defTabSz="685800"/>
            <a:endParaRPr lang="en-US" sz="1350">
              <a:solidFill>
                <a:srgbClr val="FFFFFF"/>
              </a:solidFill>
              <a:latin typeface="IntelOne Display Regular"/>
            </a:endParaRPr>
          </a:p>
          <a:p>
            <a:pPr defTabSz="685800"/>
            <a:r>
              <a:rPr lang="en-US" sz="2100" b="1">
                <a:solidFill>
                  <a:srgbClr val="FFFFFF"/>
                </a:solidFill>
                <a:latin typeface="IntelOne Display Regular"/>
              </a:rPr>
              <a:t>Next steps:</a:t>
            </a:r>
          </a:p>
          <a:p>
            <a:pPr defTabSz="685800"/>
            <a:r>
              <a:rPr lang="en-US" sz="1350">
                <a:solidFill>
                  <a:srgbClr val="FFFFFF"/>
                </a:solidFill>
                <a:latin typeface="IntelOne Display Regular"/>
              </a:rPr>
              <a:t> </a:t>
            </a:r>
          </a:p>
          <a:p>
            <a:pPr defTabSz="685800"/>
            <a:r>
              <a:rPr lang="en-US" sz="1350">
                <a:solidFill>
                  <a:srgbClr val="FFFFFF"/>
                </a:solidFill>
                <a:latin typeface="IntelOne Display Regular"/>
              </a:rPr>
              <a:t>wsl --install -d ubuntu</a:t>
            </a:r>
          </a:p>
          <a:p>
            <a:pPr defTabSz="685800"/>
            <a:r>
              <a:rPr lang="en-US" sz="1350">
                <a:solidFill>
                  <a:srgbClr val="FFFFFF"/>
                </a:solidFill>
                <a:latin typeface="IntelOne Display Regular"/>
              </a:rPr>
              <a:t># Wait until the above command finishes; and then restart your computer</a:t>
            </a:r>
          </a:p>
          <a:p>
            <a:pPr defTabSz="685800"/>
            <a:endParaRPr lang="en-US" sz="1350">
              <a:solidFill>
                <a:srgbClr val="FFFFFF"/>
              </a:solidFill>
              <a:latin typeface="IntelOne Display Regular"/>
            </a:endParaRPr>
          </a:p>
          <a:p>
            <a:pPr defTabSz="685800"/>
            <a:r>
              <a:rPr lang="en-US" sz="1350">
                <a:solidFill>
                  <a:srgbClr val="FFFFFF"/>
                </a:solidFill>
                <a:latin typeface="IntelOne Display Regular"/>
              </a:rPr>
              <a:t>In Windows Explorer create a folder C:\mycybertest</a:t>
            </a:r>
          </a:p>
          <a:p>
            <a:pPr defTabSz="685800"/>
            <a:endParaRPr lang="en-US" sz="1350">
              <a:solidFill>
                <a:srgbClr val="FFFFFF"/>
              </a:solidFill>
              <a:latin typeface="IntelOne Display Regular"/>
            </a:endParaRPr>
          </a:p>
          <a:p>
            <a:pPr defTabSz="685800"/>
            <a:r>
              <a:rPr lang="en-US" sz="1350">
                <a:solidFill>
                  <a:srgbClr val="FFFFFF"/>
                </a:solidFill>
                <a:latin typeface="IntelOne Display Regular"/>
              </a:rPr>
              <a:t>In Ubuntu client:</a:t>
            </a:r>
          </a:p>
          <a:p>
            <a:pPr defTabSz="685800"/>
            <a:r>
              <a:rPr lang="en-US" sz="1350">
                <a:solidFill>
                  <a:srgbClr val="FFFFFF"/>
                </a:solidFill>
                <a:latin typeface="IntelOne Display Regular"/>
              </a:rPr>
              <a:t>$ cd /mnt/c/mycybertest</a:t>
            </a:r>
          </a:p>
          <a:p>
            <a:pPr defTabSz="685800"/>
            <a:endParaRPr lang="en-US" sz="1350">
              <a:solidFill>
                <a:srgbClr val="FFFFFF"/>
              </a:solidFill>
              <a:latin typeface="IntelOne Display Regular"/>
            </a:endParaRPr>
          </a:p>
        </p:txBody>
      </p:sp>
    </p:spTree>
    <p:extLst>
      <p:ext uri="{BB962C8B-B14F-4D97-AF65-F5344CB8AC3E}">
        <p14:creationId xmlns:p14="http://schemas.microsoft.com/office/powerpoint/2010/main" val="4219096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7BCCA65-D3DD-5C3E-E5BC-34703EB90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3" y="2594121"/>
            <a:ext cx="4592529" cy="165915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pic>
      <p:sp>
        <p:nvSpPr>
          <p:cNvPr id="2" name="Title 1">
            <a:extLst>
              <a:ext uri="{FF2B5EF4-FFF2-40B4-BE49-F238E27FC236}">
                <a16:creationId xmlns:a16="http://schemas.microsoft.com/office/drawing/2014/main" id="{282D643D-273E-8615-5CF4-F8B8DB1160E3}"/>
              </a:ext>
            </a:extLst>
          </p:cNvPr>
          <p:cNvSpPr>
            <a:spLocks noGrp="1"/>
          </p:cNvSpPr>
          <p:nvPr>
            <p:ph type="title"/>
          </p:nvPr>
        </p:nvSpPr>
        <p:spPr/>
        <p:txBody>
          <a:bodyPr/>
          <a:lstStyle/>
          <a:p>
            <a:r>
              <a:rPr lang="en-US"/>
              <a:t>Digital Certificates Validation</a:t>
            </a:r>
          </a:p>
        </p:txBody>
      </p:sp>
      <p:sp>
        <p:nvSpPr>
          <p:cNvPr id="5" name="Rectangle 2">
            <a:extLst>
              <a:ext uri="{FF2B5EF4-FFF2-40B4-BE49-F238E27FC236}">
                <a16:creationId xmlns:a16="http://schemas.microsoft.com/office/drawing/2014/main" id="{BF84F54F-7046-FA73-7BF8-130D76330D5F}"/>
              </a:ext>
            </a:extLst>
          </p:cNvPr>
          <p:cNvSpPr>
            <a:spLocks noChangeArrowheads="1"/>
          </p:cNvSpPr>
          <p:nvPr/>
        </p:nvSpPr>
        <p:spPr bwMode="auto">
          <a:xfrm>
            <a:off x="285751" y="927638"/>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endParaRPr lang="en-US" sz="1350">
              <a:solidFill>
                <a:srgbClr val="525252"/>
              </a:solidFill>
              <a:latin typeface="IntelOne Display Regular"/>
            </a:endParaRPr>
          </a:p>
        </p:txBody>
      </p:sp>
      <p:pic>
        <p:nvPicPr>
          <p:cNvPr id="3073" name="Picture 1">
            <a:extLst>
              <a:ext uri="{FF2B5EF4-FFF2-40B4-BE49-F238E27FC236}">
                <a16:creationId xmlns:a16="http://schemas.microsoft.com/office/drawing/2014/main" id="{905F613F-F1ED-4B04-5C16-622491D06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95" y="1549928"/>
            <a:ext cx="3834560" cy="1510584"/>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914485BE-C035-FC64-E2A3-7DF3CB15E4C0}"/>
              </a:ext>
            </a:extLst>
          </p:cNvPr>
          <p:cNvSpPr txBox="1">
            <a:spLocks/>
          </p:cNvSpPr>
          <p:nvPr/>
        </p:nvSpPr>
        <p:spPr>
          <a:xfrm>
            <a:off x="5333464" y="2281780"/>
            <a:ext cx="3810536" cy="394097"/>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32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pPr>
            <a:r>
              <a:rPr lang="en-US" sz="1800">
                <a:solidFill>
                  <a:srgbClr val="0068B5"/>
                </a:solidFill>
              </a:rPr>
              <a:t>When the certificate is expired</a:t>
            </a:r>
          </a:p>
        </p:txBody>
      </p:sp>
      <p:sp>
        <p:nvSpPr>
          <p:cNvPr id="4" name="Text Placeholder 3">
            <a:extLst>
              <a:ext uri="{FF2B5EF4-FFF2-40B4-BE49-F238E27FC236}">
                <a16:creationId xmlns:a16="http://schemas.microsoft.com/office/drawing/2014/main" id="{BF227D23-07F2-2B58-73A2-56B7EEF6548A}"/>
              </a:ext>
            </a:extLst>
          </p:cNvPr>
          <p:cNvSpPr>
            <a:spLocks noGrp="1"/>
          </p:cNvSpPr>
          <p:nvPr>
            <p:ph type="body" sz="quarter" idx="10"/>
          </p:nvPr>
        </p:nvSpPr>
        <p:spPr>
          <a:xfrm>
            <a:off x="646062" y="1147207"/>
            <a:ext cx="3859757" cy="394097"/>
          </a:xfrm>
        </p:spPr>
        <p:txBody>
          <a:bodyPr/>
          <a:lstStyle/>
          <a:p>
            <a:r>
              <a:rPr lang="en-US" sz="1800"/>
              <a:t>When the certificate is valid</a:t>
            </a:r>
          </a:p>
        </p:txBody>
      </p:sp>
    </p:spTree>
    <p:extLst>
      <p:ext uri="{BB962C8B-B14F-4D97-AF65-F5344CB8AC3E}">
        <p14:creationId xmlns:p14="http://schemas.microsoft.com/office/powerpoint/2010/main" val="3543884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0ECC0-A46C-9FB1-AB0B-4BD02FA1D247}"/>
              </a:ext>
            </a:extLst>
          </p:cNvPr>
          <p:cNvSpPr>
            <a:spLocks noGrp="1"/>
          </p:cNvSpPr>
          <p:nvPr>
            <p:ph type="title"/>
          </p:nvPr>
        </p:nvSpPr>
        <p:spPr/>
        <p:txBody>
          <a:bodyPr/>
          <a:lstStyle/>
          <a:p>
            <a:r>
              <a:rPr lang="en-US"/>
              <a:t>Digital Certificates at Global Scale</a:t>
            </a:r>
          </a:p>
        </p:txBody>
      </p:sp>
      <p:sp>
        <p:nvSpPr>
          <p:cNvPr id="4" name="Text Placeholder 3">
            <a:extLst>
              <a:ext uri="{FF2B5EF4-FFF2-40B4-BE49-F238E27FC236}">
                <a16:creationId xmlns:a16="http://schemas.microsoft.com/office/drawing/2014/main" id="{5AE1119E-4CF0-AA77-8535-5F9E709D3148}"/>
              </a:ext>
            </a:extLst>
          </p:cNvPr>
          <p:cNvSpPr>
            <a:spLocks noGrp="1"/>
          </p:cNvSpPr>
          <p:nvPr>
            <p:ph type="body" sz="quarter" idx="10"/>
          </p:nvPr>
        </p:nvSpPr>
        <p:spPr/>
        <p:txBody>
          <a:bodyPr/>
          <a:lstStyle/>
          <a:p>
            <a:r>
              <a:rPr lang="en-US"/>
              <a:t>Certification between organizations and companies</a:t>
            </a:r>
          </a:p>
        </p:txBody>
      </p:sp>
      <p:sp>
        <p:nvSpPr>
          <p:cNvPr id="5" name="Rectangle 2">
            <a:extLst>
              <a:ext uri="{FF2B5EF4-FFF2-40B4-BE49-F238E27FC236}">
                <a16:creationId xmlns:a16="http://schemas.microsoft.com/office/drawing/2014/main" id="{0876B95B-3302-2937-B589-FB3D4D2F4DEF}"/>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endParaRPr lang="en-US" sz="1350">
              <a:solidFill>
                <a:srgbClr val="525252"/>
              </a:solidFill>
              <a:latin typeface="IntelOne Display Regular"/>
            </a:endParaRPr>
          </a:p>
        </p:txBody>
      </p:sp>
      <p:pic>
        <p:nvPicPr>
          <p:cNvPr id="4097" name="Picture 1">
            <a:extLst>
              <a:ext uri="{FF2B5EF4-FFF2-40B4-BE49-F238E27FC236}">
                <a16:creationId xmlns:a16="http://schemas.microsoft.com/office/drawing/2014/main" id="{B32DD0D2-79F5-CD72-0BD4-CF3CECF1B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7" y="1922521"/>
            <a:ext cx="3148013" cy="21002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BF65A82E-EF71-EBD8-6419-3F9B268018AF}"/>
              </a:ext>
            </a:extLst>
          </p:cNvPr>
          <p:cNvSpPr>
            <a:spLocks noChangeArrowheads="1"/>
          </p:cNvSpPr>
          <p:nvPr/>
        </p:nvSpPr>
        <p:spPr bwMode="auto">
          <a:xfrm>
            <a:off x="282544" y="4022784"/>
            <a:ext cx="3607398"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algn="ctr" defTabSz="685800" eaLnBrk="0" fontAlgn="base" hangingPunct="0">
              <a:spcBef>
                <a:spcPct val="0"/>
              </a:spcBef>
              <a:spcAft>
                <a:spcPct val="0"/>
              </a:spcAft>
            </a:pPr>
            <a:r>
              <a:rPr lang="ro-RO" altLang="en-US" sz="1500" bmk="_Toc82773048">
                <a:solidFill>
                  <a:srgbClr val="0068B5"/>
                </a:solidFill>
                <a:latin typeface="Arial" panose="020B0604020202020204" pitchFamily="34" charset="0"/>
                <a:cs typeface="Arial" panose="020B0604020202020204" pitchFamily="34" charset="0"/>
              </a:rPr>
              <a:t>Cross-certifica</a:t>
            </a:r>
            <a:r>
              <a:rPr lang="en-US" altLang="en-US" sz="1500" bmk="_Toc82773048">
                <a:solidFill>
                  <a:srgbClr val="0068B5"/>
                </a:solidFill>
                <a:latin typeface="Arial" panose="020B0604020202020204" pitchFamily="34" charset="0"/>
                <a:cs typeface="Arial" panose="020B0604020202020204" pitchFamily="34" charset="0"/>
              </a:rPr>
              <a:t>tion between </a:t>
            </a:r>
            <a:r>
              <a:rPr lang="ro-RO" altLang="en-US" sz="1500" bmk="_Toc82773048">
                <a:solidFill>
                  <a:srgbClr val="0068B5"/>
                </a:solidFill>
                <a:latin typeface="Arial" panose="020B0604020202020204" pitchFamily="34" charset="0"/>
                <a:cs typeface="Arial" panose="020B0604020202020204" pitchFamily="34" charset="0"/>
              </a:rPr>
              <a:t>PKI</a:t>
            </a:r>
            <a:r>
              <a:rPr lang="en-US" altLang="en-US" sz="1500" bmk="_Toc82773048">
                <a:solidFill>
                  <a:srgbClr val="0068B5"/>
                </a:solidFill>
                <a:latin typeface="Arial" panose="020B0604020202020204" pitchFamily="34" charset="0"/>
                <a:cs typeface="Arial" panose="020B0604020202020204" pitchFamily="34" charset="0"/>
              </a:rPr>
              <a:t> domains</a:t>
            </a:r>
            <a:endParaRPr lang="ro-RO" altLang="en-US" sz="1500" bmk="_Toc82773052">
              <a:solidFill>
                <a:srgbClr val="0068B5"/>
              </a:solidFill>
              <a:latin typeface="Arial" panose="020B0604020202020204" pitchFamily="34" charset="0"/>
              <a:cs typeface="Arial" panose="020B0604020202020204" pitchFamily="34" charset="0"/>
            </a:endParaRPr>
          </a:p>
        </p:txBody>
      </p:sp>
      <p:sp>
        <p:nvSpPr>
          <p:cNvPr id="7" name="Rectangle 5">
            <a:extLst>
              <a:ext uri="{FF2B5EF4-FFF2-40B4-BE49-F238E27FC236}">
                <a16:creationId xmlns:a16="http://schemas.microsoft.com/office/drawing/2014/main" id="{FBEE73EE-2F0E-8E75-990E-5EEC583B54F7}"/>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endParaRPr lang="en-US" sz="1350">
              <a:solidFill>
                <a:srgbClr val="525252"/>
              </a:solidFill>
              <a:latin typeface="IntelOne Display Regular"/>
            </a:endParaRPr>
          </a:p>
        </p:txBody>
      </p:sp>
      <p:pic>
        <p:nvPicPr>
          <p:cNvPr id="4100" name="Picture 4">
            <a:extLst>
              <a:ext uri="{FF2B5EF4-FFF2-40B4-BE49-F238E27FC236}">
                <a16:creationId xmlns:a16="http://schemas.microsoft.com/office/drawing/2014/main" id="{04E12451-C32E-1365-B7A9-832DA7CAD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83556"/>
            <a:ext cx="3157538" cy="21955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D1FC5FAD-1E19-5E63-FF70-F7043A83AC41}"/>
              </a:ext>
            </a:extLst>
          </p:cNvPr>
          <p:cNvSpPr>
            <a:spLocks noChangeArrowheads="1"/>
          </p:cNvSpPr>
          <p:nvPr/>
        </p:nvSpPr>
        <p:spPr bwMode="auto">
          <a:xfrm>
            <a:off x="5492829" y="3981991"/>
            <a:ext cx="131587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ctr" defTabSz="685800" eaLnBrk="0" fontAlgn="base" hangingPunct="0">
              <a:spcBef>
                <a:spcPct val="0"/>
              </a:spcBef>
              <a:spcAft>
                <a:spcPct val="0"/>
              </a:spcAft>
            </a:pPr>
            <a:r>
              <a:rPr lang="ro-RO" altLang="en-US" sz="1500" bmk="_Toc82773052">
                <a:solidFill>
                  <a:srgbClr val="0068B5"/>
                </a:solidFill>
                <a:latin typeface="Arial" panose="020B0604020202020204" pitchFamily="34" charset="0"/>
                <a:cs typeface="Arial" panose="020B0604020202020204" pitchFamily="34" charset="0"/>
              </a:rPr>
              <a:t>Bridge CA</a:t>
            </a:r>
            <a:endParaRPr lang="ro-RO" altLang="en-US" sz="1500">
              <a:solidFill>
                <a:srgbClr val="0068B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222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7"/>
        <p:cNvGrpSpPr/>
        <p:nvPr/>
      </p:nvGrpSpPr>
      <p:grpSpPr>
        <a:xfrm>
          <a:off x="0" y="0"/>
          <a:ext cx="0" cy="0"/>
          <a:chOff x="0" y="0"/>
          <a:chExt cx="0" cy="0"/>
        </a:xfrm>
      </p:grpSpPr>
      <p:sp>
        <p:nvSpPr>
          <p:cNvPr id="193" name="Rectangle 192"/>
          <p:cNvSpPr/>
          <p:nvPr/>
        </p:nvSpPr>
        <p:spPr>
          <a:xfrm>
            <a:off x="4975706" y="2522465"/>
            <a:ext cx="335130" cy="860125"/>
          </a:xfrm>
          <a:prstGeom prst="rect">
            <a:avLst/>
          </a:prstGeom>
          <a:solidFill>
            <a:schemeClr val="accent2">
              <a:lumMod val="40000"/>
              <a:lumOff val="6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000" b="1">
              <a:solidFill>
                <a:srgbClr val="002060"/>
              </a:solidFill>
              <a:latin typeface="Intel Clear"/>
            </a:endParaRPr>
          </a:p>
        </p:txBody>
      </p:sp>
      <p:sp>
        <p:nvSpPr>
          <p:cNvPr id="192" name="Rectangle 191"/>
          <p:cNvSpPr/>
          <p:nvPr/>
        </p:nvSpPr>
        <p:spPr>
          <a:xfrm>
            <a:off x="4214011" y="2853341"/>
            <a:ext cx="335130" cy="529249"/>
          </a:xfrm>
          <a:prstGeom prst="rect">
            <a:avLst/>
          </a:prstGeom>
          <a:solidFill>
            <a:schemeClr val="accent2">
              <a:lumMod val="40000"/>
              <a:lumOff val="6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000" b="1">
              <a:solidFill>
                <a:srgbClr val="002060"/>
              </a:solidFill>
              <a:latin typeface="Intel Clear"/>
            </a:endParaRPr>
          </a:p>
        </p:txBody>
      </p:sp>
      <p:sp>
        <p:nvSpPr>
          <p:cNvPr id="158" name="Rectangle 157"/>
          <p:cNvSpPr/>
          <p:nvPr/>
        </p:nvSpPr>
        <p:spPr>
          <a:xfrm>
            <a:off x="458734" y="3195439"/>
            <a:ext cx="1477671" cy="187150"/>
          </a:xfrm>
          <a:prstGeom prst="rect">
            <a:avLst/>
          </a:prstGeom>
          <a:solidFill>
            <a:schemeClr val="accent2">
              <a:lumMod val="40000"/>
              <a:lumOff val="6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000" b="1">
              <a:solidFill>
                <a:srgbClr val="002060"/>
              </a:solidFill>
              <a:latin typeface="Intel Clear"/>
            </a:endParaRPr>
          </a:p>
        </p:txBody>
      </p:sp>
      <p:sp>
        <p:nvSpPr>
          <p:cNvPr id="165" name="Rectangle 164"/>
          <p:cNvSpPr/>
          <p:nvPr/>
        </p:nvSpPr>
        <p:spPr>
          <a:xfrm>
            <a:off x="2145950" y="2853341"/>
            <a:ext cx="1477671" cy="529249"/>
          </a:xfrm>
          <a:prstGeom prst="rect">
            <a:avLst/>
          </a:prstGeom>
          <a:solidFill>
            <a:schemeClr val="accent2">
              <a:lumMod val="40000"/>
              <a:lumOff val="6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000" b="1">
              <a:solidFill>
                <a:srgbClr val="002060"/>
              </a:solidFill>
              <a:latin typeface="Intel Clear"/>
            </a:endParaRPr>
          </a:p>
        </p:txBody>
      </p:sp>
      <p:sp>
        <p:nvSpPr>
          <p:cNvPr id="448" name="Shape 448"/>
          <p:cNvSpPr txBox="1">
            <a:spLocks noGrp="1"/>
          </p:cNvSpPr>
          <p:nvPr>
            <p:ph type="title"/>
          </p:nvPr>
        </p:nvSpPr>
        <p:spPr/>
        <p:txBody>
          <a:bodyPr/>
          <a:lstStyle/>
          <a:p>
            <a:r>
              <a:rPr lang="en" sz="3300">
                <a:solidFill>
                  <a:srgbClr val="002060"/>
                </a:solidFill>
                <a:sym typeface="Arial"/>
              </a:rPr>
              <a:t>Evolu</a:t>
            </a:r>
            <a:r>
              <a:rPr lang="en-US" sz="3300">
                <a:solidFill>
                  <a:srgbClr val="002060"/>
                </a:solidFill>
                <a:sym typeface="Arial"/>
              </a:rPr>
              <a:t>ţ</a:t>
            </a:r>
            <a:r>
              <a:rPr lang="en" sz="3300">
                <a:solidFill>
                  <a:srgbClr val="002060"/>
                </a:solidFill>
                <a:sym typeface="Arial"/>
              </a:rPr>
              <a:t>ia centrelor de date</a:t>
            </a:r>
          </a:p>
        </p:txBody>
      </p:sp>
      <p:sp>
        <p:nvSpPr>
          <p:cNvPr id="473" name="Shape 473"/>
          <p:cNvSpPr txBox="1"/>
          <p:nvPr/>
        </p:nvSpPr>
        <p:spPr>
          <a:xfrm>
            <a:off x="353961" y="3492153"/>
            <a:ext cx="1687215" cy="369333"/>
          </a:xfrm>
          <a:prstGeom prst="rect">
            <a:avLst/>
          </a:prstGeom>
          <a:noFill/>
          <a:ln>
            <a:noFill/>
          </a:ln>
        </p:spPr>
        <p:txBody>
          <a:bodyPr lIns="91425" tIns="45700" rIns="91425" bIns="45700" anchor="t" anchorCtr="0">
            <a:noAutofit/>
          </a:bodyPr>
          <a:lstStyle/>
          <a:p>
            <a:pPr algn="ctr" defTabSz="914378">
              <a:buSzPct val="25000"/>
              <a:defRPr/>
            </a:pPr>
            <a:r>
              <a:rPr lang="en">
                <a:solidFill>
                  <a:srgbClr val="002060"/>
                </a:solidFill>
                <a:latin typeface="Intel Clear"/>
                <a:ea typeface="Arial"/>
                <a:cs typeface="Arial"/>
                <a:sym typeface="Arial"/>
              </a:rPr>
              <a:t>Traditional</a:t>
            </a:r>
          </a:p>
        </p:txBody>
      </p:sp>
      <p:sp>
        <p:nvSpPr>
          <p:cNvPr id="474" name="Shape 474"/>
          <p:cNvSpPr txBox="1"/>
          <p:nvPr/>
        </p:nvSpPr>
        <p:spPr>
          <a:xfrm>
            <a:off x="2047888" y="3492153"/>
            <a:ext cx="1687216" cy="369333"/>
          </a:xfrm>
          <a:prstGeom prst="rect">
            <a:avLst/>
          </a:prstGeom>
          <a:noFill/>
          <a:ln>
            <a:noFill/>
          </a:ln>
        </p:spPr>
        <p:txBody>
          <a:bodyPr lIns="91425" tIns="45700" rIns="91425" bIns="45700" anchor="t" anchorCtr="0">
            <a:noAutofit/>
          </a:bodyPr>
          <a:lstStyle/>
          <a:p>
            <a:pPr algn="ctr" defTabSz="914378">
              <a:buSzPct val="25000"/>
              <a:defRPr/>
            </a:pPr>
            <a:r>
              <a:rPr lang="en">
                <a:solidFill>
                  <a:srgbClr val="002060"/>
                </a:solidFill>
                <a:latin typeface="Intel Clear"/>
                <a:ea typeface="Arial"/>
                <a:cs typeface="Arial"/>
                <a:sym typeface="Arial"/>
              </a:rPr>
              <a:t>Virtualizat</a:t>
            </a:r>
          </a:p>
        </p:txBody>
      </p:sp>
      <p:sp>
        <p:nvSpPr>
          <p:cNvPr id="11" name="Rectangle 10"/>
          <p:cNvSpPr/>
          <p:nvPr/>
        </p:nvSpPr>
        <p:spPr>
          <a:xfrm>
            <a:off x="458734" y="1986794"/>
            <a:ext cx="1477671"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App (</a:t>
            </a:r>
            <a:r>
              <a:rPr lang="en-US" sz="1000" b="1" err="1">
                <a:solidFill>
                  <a:srgbClr val="002060"/>
                </a:solidFill>
                <a:latin typeface="Intel Clear"/>
              </a:rPr>
              <a:t>monolit</a:t>
            </a:r>
            <a:r>
              <a:rPr lang="en-US" sz="1000" b="1">
                <a:solidFill>
                  <a:srgbClr val="002060"/>
                </a:solidFill>
                <a:latin typeface="Intel Clear"/>
              </a:rPr>
              <a:t>)</a:t>
            </a:r>
          </a:p>
        </p:txBody>
      </p:sp>
      <p:sp>
        <p:nvSpPr>
          <p:cNvPr id="157" name="Rectangle 156"/>
          <p:cNvSpPr/>
          <p:nvPr/>
        </p:nvSpPr>
        <p:spPr>
          <a:xfrm>
            <a:off x="458734" y="2322475"/>
            <a:ext cx="1477671" cy="1060114"/>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Systems</a:t>
            </a:r>
          </a:p>
        </p:txBody>
      </p:sp>
      <p:sp>
        <p:nvSpPr>
          <p:cNvPr id="13" name="Rectangle 12"/>
          <p:cNvSpPr/>
          <p:nvPr/>
        </p:nvSpPr>
        <p:spPr>
          <a:xfrm>
            <a:off x="3728393" y="3492153"/>
            <a:ext cx="1687215" cy="523220"/>
          </a:xfrm>
          <a:prstGeom prst="rect">
            <a:avLst/>
          </a:prstGeom>
        </p:spPr>
        <p:txBody>
          <a:bodyPr wrap="square">
            <a:spAutoFit/>
          </a:bodyPr>
          <a:lstStyle/>
          <a:p>
            <a:pPr algn="ctr" defTabSz="914378">
              <a:defRPr/>
            </a:pPr>
            <a:r>
              <a:rPr lang="en-US">
                <a:solidFill>
                  <a:srgbClr val="002060"/>
                </a:solidFill>
                <a:latin typeface="Intel Clear"/>
              </a:rPr>
              <a:t>Cloud</a:t>
            </a:r>
          </a:p>
          <a:p>
            <a:pPr marL="169859" indent="-169859" algn="ctr" defTabSz="914378">
              <a:buFont typeface="+mj-lt"/>
              <a:buAutoNum type="arabicPeriod"/>
              <a:defRPr/>
            </a:pPr>
            <a:endParaRPr lang="en-US" sz="1000">
              <a:solidFill>
                <a:srgbClr val="002060"/>
              </a:solidFill>
              <a:latin typeface="Intel Clear"/>
            </a:endParaRPr>
          </a:p>
        </p:txBody>
      </p:sp>
      <p:sp>
        <p:nvSpPr>
          <p:cNvPr id="15" name="Rectangle 14"/>
          <p:cNvSpPr/>
          <p:nvPr/>
        </p:nvSpPr>
        <p:spPr>
          <a:xfrm>
            <a:off x="5415608" y="3492153"/>
            <a:ext cx="3374431" cy="369332"/>
          </a:xfrm>
          <a:prstGeom prst="rect">
            <a:avLst/>
          </a:prstGeom>
        </p:spPr>
        <p:txBody>
          <a:bodyPr wrap="square">
            <a:spAutoFit/>
          </a:bodyPr>
          <a:lstStyle/>
          <a:p>
            <a:pPr algn="ctr" defTabSz="914378">
              <a:defRPr/>
            </a:pPr>
            <a:r>
              <a:rPr lang="en-US">
                <a:solidFill>
                  <a:srgbClr val="002060"/>
                </a:solidFill>
                <a:latin typeface="Intel Clear"/>
              </a:rPr>
              <a:t>Hyper-Scale Cloud</a:t>
            </a:r>
          </a:p>
        </p:txBody>
      </p:sp>
      <p:sp>
        <p:nvSpPr>
          <p:cNvPr id="163" name="Rectangle 162"/>
          <p:cNvSpPr/>
          <p:nvPr/>
        </p:nvSpPr>
        <p:spPr>
          <a:xfrm>
            <a:off x="2145950" y="1986793"/>
            <a:ext cx="1477671" cy="297155"/>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Virtualization</a:t>
            </a:r>
          </a:p>
        </p:txBody>
      </p:sp>
      <p:sp>
        <p:nvSpPr>
          <p:cNvPr id="164" name="Rectangle 163"/>
          <p:cNvSpPr/>
          <p:nvPr/>
        </p:nvSpPr>
        <p:spPr>
          <a:xfrm>
            <a:off x="2145950" y="2322475"/>
            <a:ext cx="1477671" cy="1060114"/>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bIns="548640" rtlCol="0" anchor="ctr"/>
          <a:lstStyle/>
          <a:p>
            <a:pPr algn="ctr" defTabSz="914378">
              <a:defRPr/>
            </a:pPr>
            <a:r>
              <a:rPr lang="en-US" sz="1000" b="1">
                <a:solidFill>
                  <a:srgbClr val="002060"/>
                </a:solidFill>
                <a:latin typeface="Intel Clear"/>
              </a:rPr>
              <a:t>Systems</a:t>
            </a:r>
          </a:p>
        </p:txBody>
      </p:sp>
      <p:sp>
        <p:nvSpPr>
          <p:cNvPr id="166" name="Rectangle 165"/>
          <p:cNvSpPr/>
          <p:nvPr/>
        </p:nvSpPr>
        <p:spPr>
          <a:xfrm>
            <a:off x="2145949" y="1654762"/>
            <a:ext cx="897897"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App</a:t>
            </a:r>
          </a:p>
        </p:txBody>
      </p:sp>
      <p:sp>
        <p:nvSpPr>
          <p:cNvPr id="170" name="Rectangle 169"/>
          <p:cNvSpPr/>
          <p:nvPr/>
        </p:nvSpPr>
        <p:spPr>
          <a:xfrm>
            <a:off x="3076608" y="1654762"/>
            <a:ext cx="35543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171" name="Rectangle 170"/>
          <p:cNvSpPr/>
          <p:nvPr/>
        </p:nvSpPr>
        <p:spPr>
          <a:xfrm>
            <a:off x="3464806" y="1654762"/>
            <a:ext cx="15881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cxnSp>
        <p:nvCxnSpPr>
          <p:cNvPr id="176" name="Straight Connector 175"/>
          <p:cNvCxnSpPr/>
          <p:nvPr/>
        </p:nvCxnSpPr>
        <p:spPr>
          <a:xfrm>
            <a:off x="3623620" y="1654762"/>
            <a:ext cx="0" cy="1737685"/>
          </a:xfrm>
          <a:prstGeom prst="line">
            <a:avLst/>
          </a:prstGeom>
          <a:ln w="12700" cap="rnd">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78" name="Rectangle 177"/>
          <p:cNvSpPr/>
          <p:nvPr/>
        </p:nvSpPr>
        <p:spPr>
          <a:xfrm>
            <a:off x="3833165" y="1986793"/>
            <a:ext cx="335128" cy="297155"/>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V</a:t>
            </a:r>
          </a:p>
        </p:txBody>
      </p:sp>
      <p:sp>
        <p:nvSpPr>
          <p:cNvPr id="185" name="Rectangle 184"/>
          <p:cNvSpPr/>
          <p:nvPr/>
        </p:nvSpPr>
        <p:spPr>
          <a:xfrm>
            <a:off x="4214010" y="1986793"/>
            <a:ext cx="335128" cy="297155"/>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V</a:t>
            </a:r>
          </a:p>
        </p:txBody>
      </p:sp>
      <p:sp>
        <p:nvSpPr>
          <p:cNvPr id="186" name="Rectangle 185"/>
          <p:cNvSpPr/>
          <p:nvPr/>
        </p:nvSpPr>
        <p:spPr>
          <a:xfrm>
            <a:off x="4975707" y="1986793"/>
            <a:ext cx="335128" cy="297155"/>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V</a:t>
            </a:r>
          </a:p>
        </p:txBody>
      </p:sp>
      <p:sp>
        <p:nvSpPr>
          <p:cNvPr id="187" name="Rectangle 186"/>
          <p:cNvSpPr/>
          <p:nvPr/>
        </p:nvSpPr>
        <p:spPr>
          <a:xfrm>
            <a:off x="4594859" y="1986793"/>
            <a:ext cx="335128" cy="29715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t>
            </a:r>
          </a:p>
        </p:txBody>
      </p:sp>
      <p:sp>
        <p:nvSpPr>
          <p:cNvPr id="188" name="Rectangle 187"/>
          <p:cNvSpPr/>
          <p:nvPr/>
        </p:nvSpPr>
        <p:spPr>
          <a:xfrm>
            <a:off x="3833163" y="2322475"/>
            <a:ext cx="335130" cy="1060114"/>
          </a:xfrm>
          <a:prstGeom prst="rect">
            <a:avLst/>
          </a:prstGeom>
          <a:solidFill>
            <a:schemeClr val="accent2">
              <a:lumMod val="40000"/>
              <a:lumOff val="6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S1</a:t>
            </a:r>
          </a:p>
        </p:txBody>
      </p:sp>
      <p:sp>
        <p:nvSpPr>
          <p:cNvPr id="189" name="Rectangle 188"/>
          <p:cNvSpPr/>
          <p:nvPr/>
        </p:nvSpPr>
        <p:spPr>
          <a:xfrm>
            <a:off x="4214010" y="2322475"/>
            <a:ext cx="335130" cy="1060114"/>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bIns="457200" rtlCol="0" anchor="ctr"/>
          <a:lstStyle/>
          <a:p>
            <a:pPr algn="ctr" defTabSz="914378">
              <a:defRPr/>
            </a:pPr>
            <a:r>
              <a:rPr lang="en-US" sz="1000" b="1">
                <a:solidFill>
                  <a:srgbClr val="002060"/>
                </a:solidFill>
                <a:latin typeface="Intel Clear"/>
              </a:rPr>
              <a:t>S2</a:t>
            </a:r>
          </a:p>
        </p:txBody>
      </p:sp>
      <p:sp>
        <p:nvSpPr>
          <p:cNvPr id="190" name="Rectangle 189"/>
          <p:cNvSpPr/>
          <p:nvPr/>
        </p:nvSpPr>
        <p:spPr>
          <a:xfrm>
            <a:off x="4975704" y="2322475"/>
            <a:ext cx="335130" cy="1060114"/>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S64</a:t>
            </a:r>
          </a:p>
        </p:txBody>
      </p:sp>
      <p:sp>
        <p:nvSpPr>
          <p:cNvPr id="191" name="Rectangle 190"/>
          <p:cNvSpPr/>
          <p:nvPr/>
        </p:nvSpPr>
        <p:spPr>
          <a:xfrm>
            <a:off x="4594860" y="3085435"/>
            <a:ext cx="335128" cy="29715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t>
            </a:r>
          </a:p>
        </p:txBody>
      </p:sp>
      <p:sp>
        <p:nvSpPr>
          <p:cNvPr id="194" name="Rectangle 193"/>
          <p:cNvSpPr/>
          <p:nvPr/>
        </p:nvSpPr>
        <p:spPr>
          <a:xfrm>
            <a:off x="3833165" y="1531637"/>
            <a:ext cx="1477671" cy="297155"/>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chemeClr val="bg1"/>
                </a:solidFill>
                <a:latin typeface="Intel Clear"/>
              </a:rPr>
              <a:t>Orchestration</a:t>
            </a:r>
          </a:p>
        </p:txBody>
      </p:sp>
      <p:sp>
        <p:nvSpPr>
          <p:cNvPr id="195" name="Rectangle 194"/>
          <p:cNvSpPr/>
          <p:nvPr/>
        </p:nvSpPr>
        <p:spPr>
          <a:xfrm>
            <a:off x="3833165" y="1076481"/>
            <a:ext cx="15881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196" name="Rectangle 195"/>
          <p:cNvSpPr/>
          <p:nvPr/>
        </p:nvSpPr>
        <p:spPr>
          <a:xfrm>
            <a:off x="4018885" y="1076481"/>
            <a:ext cx="15881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197" name="Rectangle 196"/>
          <p:cNvSpPr/>
          <p:nvPr/>
        </p:nvSpPr>
        <p:spPr>
          <a:xfrm>
            <a:off x="4204605" y="1076481"/>
            <a:ext cx="15881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198" name="Rectangle 197"/>
          <p:cNvSpPr/>
          <p:nvPr/>
        </p:nvSpPr>
        <p:spPr>
          <a:xfrm>
            <a:off x="4390324" y="1076481"/>
            <a:ext cx="15881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199" name="Rectangle 198"/>
          <p:cNvSpPr/>
          <p:nvPr/>
        </p:nvSpPr>
        <p:spPr>
          <a:xfrm>
            <a:off x="4921236" y="1076481"/>
            <a:ext cx="15881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200" name="Rectangle 199"/>
          <p:cNvSpPr/>
          <p:nvPr/>
        </p:nvSpPr>
        <p:spPr>
          <a:xfrm>
            <a:off x="5116036" y="1076481"/>
            <a:ext cx="79407"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201" name="Rectangle 200"/>
          <p:cNvSpPr/>
          <p:nvPr/>
        </p:nvSpPr>
        <p:spPr>
          <a:xfrm>
            <a:off x="5231428" y="1076481"/>
            <a:ext cx="79407"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202" name="Rectangle 201"/>
          <p:cNvSpPr/>
          <p:nvPr/>
        </p:nvSpPr>
        <p:spPr>
          <a:xfrm>
            <a:off x="4594859" y="1076481"/>
            <a:ext cx="335128" cy="29715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t>
            </a:r>
          </a:p>
        </p:txBody>
      </p:sp>
      <p:cxnSp>
        <p:nvCxnSpPr>
          <p:cNvPr id="23" name="Elbow Connector 22"/>
          <p:cNvCxnSpPr>
            <a:stCxn id="194" idx="0"/>
            <a:endCxn id="195" idx="2"/>
          </p:cNvCxnSpPr>
          <p:nvPr/>
        </p:nvCxnSpPr>
        <p:spPr>
          <a:xfrm rot="16200000" flipV="1">
            <a:off x="4163288" y="1122922"/>
            <a:ext cx="158001" cy="659429"/>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4" idx="0"/>
            <a:endCxn id="196" idx="2"/>
          </p:cNvCxnSpPr>
          <p:nvPr/>
        </p:nvCxnSpPr>
        <p:spPr>
          <a:xfrm rot="16200000" flipV="1">
            <a:off x="4256147" y="1215782"/>
            <a:ext cx="158001" cy="473709"/>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94" idx="0"/>
            <a:endCxn id="196" idx="2"/>
          </p:cNvCxnSpPr>
          <p:nvPr/>
        </p:nvCxnSpPr>
        <p:spPr>
          <a:xfrm rot="16200000" flipV="1">
            <a:off x="4256147" y="1215782"/>
            <a:ext cx="158001" cy="473709"/>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4" idx="0"/>
            <a:endCxn id="197" idx="2"/>
          </p:cNvCxnSpPr>
          <p:nvPr/>
        </p:nvCxnSpPr>
        <p:spPr>
          <a:xfrm rot="16200000" flipV="1">
            <a:off x="4349008" y="1308642"/>
            <a:ext cx="158001" cy="287989"/>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94" idx="0"/>
            <a:endCxn id="198" idx="2"/>
          </p:cNvCxnSpPr>
          <p:nvPr/>
        </p:nvCxnSpPr>
        <p:spPr>
          <a:xfrm rot="16200000" flipV="1">
            <a:off x="4441867" y="1401501"/>
            <a:ext cx="158001" cy="102270"/>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94" idx="0"/>
            <a:endCxn id="201" idx="2"/>
          </p:cNvCxnSpPr>
          <p:nvPr/>
        </p:nvCxnSpPr>
        <p:spPr>
          <a:xfrm rot="5400000" flipH="1" flipV="1">
            <a:off x="4842566" y="1103071"/>
            <a:ext cx="158001" cy="699130"/>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94" idx="0"/>
            <a:endCxn id="200" idx="2"/>
          </p:cNvCxnSpPr>
          <p:nvPr/>
        </p:nvCxnSpPr>
        <p:spPr>
          <a:xfrm rot="5400000" flipH="1" flipV="1">
            <a:off x="4784870" y="1160767"/>
            <a:ext cx="158001" cy="583738"/>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94" idx="0"/>
            <a:endCxn id="199" idx="2"/>
          </p:cNvCxnSpPr>
          <p:nvPr/>
        </p:nvCxnSpPr>
        <p:spPr>
          <a:xfrm rot="5400000" flipH="1" flipV="1">
            <a:off x="4707323" y="1238315"/>
            <a:ext cx="158001" cy="428642"/>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94" idx="2"/>
            <a:endCxn id="178" idx="0"/>
          </p:cNvCxnSpPr>
          <p:nvPr/>
        </p:nvCxnSpPr>
        <p:spPr>
          <a:xfrm rot="5400000">
            <a:off x="4207366" y="1622156"/>
            <a:ext cx="158001" cy="571273"/>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94" idx="2"/>
            <a:endCxn id="185" idx="0"/>
          </p:cNvCxnSpPr>
          <p:nvPr/>
        </p:nvCxnSpPr>
        <p:spPr>
          <a:xfrm rot="5400000">
            <a:off x="4397789" y="1812579"/>
            <a:ext cx="158001" cy="190427"/>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94" idx="2"/>
            <a:endCxn id="186" idx="0"/>
          </p:cNvCxnSpPr>
          <p:nvPr/>
        </p:nvCxnSpPr>
        <p:spPr>
          <a:xfrm rot="16200000" flipH="1">
            <a:off x="4778636" y="1622157"/>
            <a:ext cx="158001" cy="571269"/>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p:cNvSpPr/>
          <p:nvPr/>
        </p:nvSpPr>
        <p:spPr>
          <a:xfrm>
            <a:off x="6363986" y="1531637"/>
            <a:ext cx="1477671" cy="297155"/>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chemeClr val="bg1"/>
                </a:solidFill>
                <a:latin typeface="Intel Clear"/>
              </a:rPr>
              <a:t>Orchestration</a:t>
            </a:r>
          </a:p>
        </p:txBody>
      </p:sp>
      <p:sp>
        <p:nvSpPr>
          <p:cNvPr id="226" name="Rectangle 225"/>
          <p:cNvSpPr/>
          <p:nvPr/>
        </p:nvSpPr>
        <p:spPr>
          <a:xfrm>
            <a:off x="6363986" y="1076481"/>
            <a:ext cx="15881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227" name="Rectangle 226"/>
          <p:cNvSpPr/>
          <p:nvPr/>
        </p:nvSpPr>
        <p:spPr>
          <a:xfrm>
            <a:off x="6549706" y="1076481"/>
            <a:ext cx="15881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228" name="Rectangle 227"/>
          <p:cNvSpPr/>
          <p:nvPr/>
        </p:nvSpPr>
        <p:spPr>
          <a:xfrm>
            <a:off x="6735426" y="1076481"/>
            <a:ext cx="15881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229" name="Rectangle 228"/>
          <p:cNvSpPr/>
          <p:nvPr/>
        </p:nvSpPr>
        <p:spPr>
          <a:xfrm>
            <a:off x="6921145" y="1076481"/>
            <a:ext cx="15881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230" name="Rectangle 229"/>
          <p:cNvSpPr/>
          <p:nvPr/>
        </p:nvSpPr>
        <p:spPr>
          <a:xfrm>
            <a:off x="7452057" y="1076481"/>
            <a:ext cx="158814"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231" name="Rectangle 230"/>
          <p:cNvSpPr/>
          <p:nvPr/>
        </p:nvSpPr>
        <p:spPr>
          <a:xfrm>
            <a:off x="7646857" y="1076481"/>
            <a:ext cx="79407"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232" name="Rectangle 231"/>
          <p:cNvSpPr/>
          <p:nvPr/>
        </p:nvSpPr>
        <p:spPr>
          <a:xfrm>
            <a:off x="7762249" y="1076481"/>
            <a:ext cx="79407" cy="297155"/>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a:t>
            </a:r>
          </a:p>
        </p:txBody>
      </p:sp>
      <p:sp>
        <p:nvSpPr>
          <p:cNvPr id="233" name="Rectangle 232"/>
          <p:cNvSpPr/>
          <p:nvPr/>
        </p:nvSpPr>
        <p:spPr>
          <a:xfrm>
            <a:off x="7125680" y="1076481"/>
            <a:ext cx="335128" cy="29715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t>
            </a:r>
          </a:p>
        </p:txBody>
      </p:sp>
      <p:cxnSp>
        <p:nvCxnSpPr>
          <p:cNvPr id="234" name="Elbow Connector 233"/>
          <p:cNvCxnSpPr>
            <a:stCxn id="225" idx="0"/>
            <a:endCxn id="226" idx="2"/>
          </p:cNvCxnSpPr>
          <p:nvPr/>
        </p:nvCxnSpPr>
        <p:spPr>
          <a:xfrm rot="16200000" flipV="1">
            <a:off x="6694109" y="1122922"/>
            <a:ext cx="158001" cy="659429"/>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235" name="Elbow Connector 234"/>
          <p:cNvCxnSpPr>
            <a:stCxn id="225" idx="0"/>
            <a:endCxn id="227" idx="2"/>
          </p:cNvCxnSpPr>
          <p:nvPr/>
        </p:nvCxnSpPr>
        <p:spPr>
          <a:xfrm rot="16200000" flipV="1">
            <a:off x="6786968" y="1215782"/>
            <a:ext cx="158001" cy="473709"/>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Elbow Connector 235"/>
          <p:cNvCxnSpPr>
            <a:stCxn id="225" idx="0"/>
            <a:endCxn id="227" idx="2"/>
          </p:cNvCxnSpPr>
          <p:nvPr/>
        </p:nvCxnSpPr>
        <p:spPr>
          <a:xfrm rot="16200000" flipV="1">
            <a:off x="6786968" y="1215782"/>
            <a:ext cx="158001" cy="473709"/>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237" name="Elbow Connector 236"/>
          <p:cNvCxnSpPr>
            <a:stCxn id="225" idx="0"/>
            <a:endCxn id="228" idx="2"/>
          </p:cNvCxnSpPr>
          <p:nvPr/>
        </p:nvCxnSpPr>
        <p:spPr>
          <a:xfrm rot="16200000" flipV="1">
            <a:off x="6879829" y="1308642"/>
            <a:ext cx="158001" cy="287989"/>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238" name="Elbow Connector 237"/>
          <p:cNvCxnSpPr>
            <a:stCxn id="225" idx="0"/>
            <a:endCxn id="229" idx="2"/>
          </p:cNvCxnSpPr>
          <p:nvPr/>
        </p:nvCxnSpPr>
        <p:spPr>
          <a:xfrm rot="16200000" flipV="1">
            <a:off x="6972688" y="1401501"/>
            <a:ext cx="158001" cy="102270"/>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239" name="Elbow Connector 238"/>
          <p:cNvCxnSpPr>
            <a:stCxn id="225" idx="0"/>
            <a:endCxn id="232" idx="2"/>
          </p:cNvCxnSpPr>
          <p:nvPr/>
        </p:nvCxnSpPr>
        <p:spPr>
          <a:xfrm rot="5400000" flipH="1" flipV="1">
            <a:off x="7373387" y="1103071"/>
            <a:ext cx="158001" cy="699130"/>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240" name="Elbow Connector 239"/>
          <p:cNvCxnSpPr>
            <a:stCxn id="225" idx="0"/>
            <a:endCxn id="231" idx="2"/>
          </p:cNvCxnSpPr>
          <p:nvPr/>
        </p:nvCxnSpPr>
        <p:spPr>
          <a:xfrm rot="5400000" flipH="1" flipV="1">
            <a:off x="7315691" y="1160767"/>
            <a:ext cx="158001" cy="583738"/>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241" name="Elbow Connector 240"/>
          <p:cNvCxnSpPr>
            <a:stCxn id="225" idx="0"/>
            <a:endCxn id="230" idx="2"/>
          </p:cNvCxnSpPr>
          <p:nvPr/>
        </p:nvCxnSpPr>
        <p:spPr>
          <a:xfrm rot="5400000" flipH="1" flipV="1">
            <a:off x="7238144" y="1238315"/>
            <a:ext cx="158001" cy="428642"/>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sp>
        <p:nvSpPr>
          <p:cNvPr id="78" name="Freeform 719"/>
          <p:cNvSpPr>
            <a:spLocks noEditPoints="1"/>
          </p:cNvSpPr>
          <p:nvPr/>
        </p:nvSpPr>
        <p:spPr bwMode="auto">
          <a:xfrm>
            <a:off x="5415608" y="2397737"/>
            <a:ext cx="1512453" cy="984852"/>
          </a:xfrm>
          <a:custGeom>
            <a:avLst/>
            <a:gdLst>
              <a:gd name="T0" fmla="*/ 227 w 255"/>
              <a:gd name="T1" fmla="*/ 71 h 166"/>
              <a:gd name="T2" fmla="*/ 226 w 255"/>
              <a:gd name="T3" fmla="*/ 69 h 166"/>
              <a:gd name="T4" fmla="*/ 226 w 255"/>
              <a:gd name="T5" fmla="*/ 68 h 166"/>
              <a:gd name="T6" fmla="*/ 158 w 255"/>
              <a:gd name="T7" fmla="*/ 0 h 166"/>
              <a:gd name="T8" fmla="*/ 99 w 255"/>
              <a:gd name="T9" fmla="*/ 34 h 166"/>
              <a:gd name="T10" fmla="*/ 98 w 255"/>
              <a:gd name="T11" fmla="*/ 35 h 166"/>
              <a:gd name="T12" fmla="*/ 81 w 255"/>
              <a:gd name="T13" fmla="*/ 34 h 166"/>
              <a:gd name="T14" fmla="*/ 37 w 255"/>
              <a:gd name="T15" fmla="*/ 74 h 166"/>
              <a:gd name="T16" fmla="*/ 35 w 255"/>
              <a:gd name="T17" fmla="*/ 86 h 166"/>
              <a:gd name="T18" fmla="*/ 34 w 255"/>
              <a:gd name="T19" fmla="*/ 88 h 166"/>
              <a:gd name="T20" fmla="*/ 0 w 255"/>
              <a:gd name="T21" fmla="*/ 127 h 166"/>
              <a:gd name="T22" fmla="*/ 39 w 255"/>
              <a:gd name="T23" fmla="*/ 166 h 166"/>
              <a:gd name="T24" fmla="*/ 205 w 255"/>
              <a:gd name="T25" fmla="*/ 166 h 166"/>
              <a:gd name="T26" fmla="*/ 255 w 255"/>
              <a:gd name="T27" fmla="*/ 116 h 166"/>
              <a:gd name="T28" fmla="*/ 227 w 255"/>
              <a:gd name="T29" fmla="*/ 71 h 166"/>
              <a:gd name="T30" fmla="*/ 205 w 255"/>
              <a:gd name="T31" fmla="*/ 152 h 166"/>
              <a:gd name="T32" fmla="*/ 39 w 255"/>
              <a:gd name="T33" fmla="*/ 152 h 166"/>
              <a:gd name="T34" fmla="*/ 14 w 255"/>
              <a:gd name="T35" fmla="*/ 127 h 166"/>
              <a:gd name="T36" fmla="*/ 40 w 255"/>
              <a:gd name="T37" fmla="*/ 100 h 166"/>
              <a:gd name="T38" fmla="*/ 49 w 255"/>
              <a:gd name="T39" fmla="*/ 101 h 166"/>
              <a:gd name="T40" fmla="*/ 51 w 255"/>
              <a:gd name="T41" fmla="*/ 98 h 166"/>
              <a:gd name="T42" fmla="*/ 50 w 255"/>
              <a:gd name="T43" fmla="*/ 90 h 166"/>
              <a:gd name="T44" fmla="*/ 50 w 255"/>
              <a:gd name="T45" fmla="*/ 77 h 166"/>
              <a:gd name="T46" fmla="*/ 83 w 255"/>
              <a:gd name="T47" fmla="*/ 48 h 166"/>
              <a:gd name="T48" fmla="*/ 100 w 255"/>
              <a:gd name="T49" fmla="*/ 50 h 166"/>
              <a:gd name="T50" fmla="*/ 105 w 255"/>
              <a:gd name="T51" fmla="*/ 52 h 166"/>
              <a:gd name="T52" fmla="*/ 107 w 255"/>
              <a:gd name="T53" fmla="*/ 52 h 166"/>
              <a:gd name="T54" fmla="*/ 109 w 255"/>
              <a:gd name="T55" fmla="*/ 45 h 166"/>
              <a:gd name="T56" fmla="*/ 158 w 255"/>
              <a:gd name="T57" fmla="*/ 14 h 166"/>
              <a:gd name="T58" fmla="*/ 212 w 255"/>
              <a:gd name="T59" fmla="*/ 68 h 166"/>
              <a:gd name="T60" fmla="*/ 211 w 255"/>
              <a:gd name="T61" fmla="*/ 79 h 166"/>
              <a:gd name="T62" fmla="*/ 212 w 255"/>
              <a:gd name="T63" fmla="*/ 80 h 166"/>
              <a:gd name="T64" fmla="*/ 218 w 255"/>
              <a:gd name="T65" fmla="*/ 82 h 166"/>
              <a:gd name="T66" fmla="*/ 218 w 255"/>
              <a:gd name="T67" fmla="*/ 82 h 166"/>
              <a:gd name="T68" fmla="*/ 242 w 255"/>
              <a:gd name="T69" fmla="*/ 116 h 166"/>
              <a:gd name="T70" fmla="*/ 205 w 255"/>
              <a:gd name="T71" fmla="*/ 15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5" h="166">
                <a:moveTo>
                  <a:pt x="227" y="71"/>
                </a:moveTo>
                <a:cubicBezTo>
                  <a:pt x="227" y="71"/>
                  <a:pt x="226" y="70"/>
                  <a:pt x="226" y="69"/>
                </a:cubicBezTo>
                <a:cubicBezTo>
                  <a:pt x="226" y="69"/>
                  <a:pt x="226" y="69"/>
                  <a:pt x="226" y="68"/>
                </a:cubicBezTo>
                <a:cubicBezTo>
                  <a:pt x="226" y="31"/>
                  <a:pt x="196" y="0"/>
                  <a:pt x="158" y="0"/>
                </a:cubicBezTo>
                <a:cubicBezTo>
                  <a:pt x="134" y="0"/>
                  <a:pt x="111" y="13"/>
                  <a:pt x="99" y="34"/>
                </a:cubicBezTo>
                <a:cubicBezTo>
                  <a:pt x="99" y="35"/>
                  <a:pt x="98" y="35"/>
                  <a:pt x="98" y="35"/>
                </a:cubicBezTo>
                <a:cubicBezTo>
                  <a:pt x="92" y="34"/>
                  <a:pt x="87" y="34"/>
                  <a:pt x="81" y="34"/>
                </a:cubicBezTo>
                <a:cubicBezTo>
                  <a:pt x="59" y="37"/>
                  <a:pt x="41" y="53"/>
                  <a:pt x="37" y="74"/>
                </a:cubicBezTo>
                <a:cubicBezTo>
                  <a:pt x="36" y="78"/>
                  <a:pt x="35" y="82"/>
                  <a:pt x="35" y="86"/>
                </a:cubicBezTo>
                <a:cubicBezTo>
                  <a:pt x="35" y="87"/>
                  <a:pt x="35" y="87"/>
                  <a:pt x="34" y="88"/>
                </a:cubicBezTo>
                <a:cubicBezTo>
                  <a:pt x="15" y="90"/>
                  <a:pt x="0" y="107"/>
                  <a:pt x="0" y="127"/>
                </a:cubicBezTo>
                <a:cubicBezTo>
                  <a:pt x="0" y="148"/>
                  <a:pt x="18" y="166"/>
                  <a:pt x="39" y="166"/>
                </a:cubicBezTo>
                <a:cubicBezTo>
                  <a:pt x="205" y="166"/>
                  <a:pt x="205" y="166"/>
                  <a:pt x="205" y="166"/>
                </a:cubicBezTo>
                <a:cubicBezTo>
                  <a:pt x="233" y="166"/>
                  <a:pt x="255" y="143"/>
                  <a:pt x="255" y="116"/>
                </a:cubicBezTo>
                <a:cubicBezTo>
                  <a:pt x="255" y="96"/>
                  <a:pt x="244" y="79"/>
                  <a:pt x="227" y="71"/>
                </a:cubicBezTo>
                <a:moveTo>
                  <a:pt x="205" y="152"/>
                </a:moveTo>
                <a:cubicBezTo>
                  <a:pt x="39" y="152"/>
                  <a:pt x="39" y="152"/>
                  <a:pt x="39" y="152"/>
                </a:cubicBezTo>
                <a:cubicBezTo>
                  <a:pt x="25" y="152"/>
                  <a:pt x="14" y="141"/>
                  <a:pt x="14" y="127"/>
                </a:cubicBezTo>
                <a:cubicBezTo>
                  <a:pt x="14" y="113"/>
                  <a:pt x="26" y="100"/>
                  <a:pt x="40" y="100"/>
                </a:cubicBezTo>
                <a:cubicBezTo>
                  <a:pt x="44" y="100"/>
                  <a:pt x="47" y="101"/>
                  <a:pt x="49" y="101"/>
                </a:cubicBezTo>
                <a:cubicBezTo>
                  <a:pt x="52" y="102"/>
                  <a:pt x="52" y="102"/>
                  <a:pt x="51" y="98"/>
                </a:cubicBezTo>
                <a:cubicBezTo>
                  <a:pt x="51" y="96"/>
                  <a:pt x="50" y="94"/>
                  <a:pt x="50" y="90"/>
                </a:cubicBezTo>
                <a:cubicBezTo>
                  <a:pt x="49" y="86"/>
                  <a:pt x="49" y="82"/>
                  <a:pt x="50" y="77"/>
                </a:cubicBezTo>
                <a:cubicBezTo>
                  <a:pt x="54" y="62"/>
                  <a:pt x="67" y="50"/>
                  <a:pt x="83" y="48"/>
                </a:cubicBezTo>
                <a:cubicBezTo>
                  <a:pt x="94" y="47"/>
                  <a:pt x="99" y="50"/>
                  <a:pt x="100" y="50"/>
                </a:cubicBezTo>
                <a:cubicBezTo>
                  <a:pt x="100" y="50"/>
                  <a:pt x="101" y="50"/>
                  <a:pt x="105" y="52"/>
                </a:cubicBezTo>
                <a:cubicBezTo>
                  <a:pt x="106" y="53"/>
                  <a:pt x="106" y="52"/>
                  <a:pt x="107" y="52"/>
                </a:cubicBezTo>
                <a:cubicBezTo>
                  <a:pt x="107" y="50"/>
                  <a:pt x="108" y="47"/>
                  <a:pt x="109" y="45"/>
                </a:cubicBezTo>
                <a:cubicBezTo>
                  <a:pt x="118" y="26"/>
                  <a:pt x="137" y="14"/>
                  <a:pt x="158" y="14"/>
                </a:cubicBezTo>
                <a:cubicBezTo>
                  <a:pt x="188" y="14"/>
                  <a:pt x="212" y="38"/>
                  <a:pt x="212" y="68"/>
                </a:cubicBezTo>
                <a:cubicBezTo>
                  <a:pt x="212" y="71"/>
                  <a:pt x="211" y="78"/>
                  <a:pt x="211" y="79"/>
                </a:cubicBezTo>
                <a:cubicBezTo>
                  <a:pt x="211" y="80"/>
                  <a:pt x="211" y="80"/>
                  <a:pt x="212" y="80"/>
                </a:cubicBezTo>
                <a:cubicBezTo>
                  <a:pt x="213" y="81"/>
                  <a:pt x="216" y="81"/>
                  <a:pt x="218" y="82"/>
                </a:cubicBezTo>
                <a:cubicBezTo>
                  <a:pt x="218" y="82"/>
                  <a:pt x="218" y="82"/>
                  <a:pt x="218" y="82"/>
                </a:cubicBezTo>
                <a:cubicBezTo>
                  <a:pt x="232" y="87"/>
                  <a:pt x="242" y="101"/>
                  <a:pt x="242" y="116"/>
                </a:cubicBezTo>
                <a:cubicBezTo>
                  <a:pt x="242" y="136"/>
                  <a:pt x="225" y="152"/>
                  <a:pt x="205" y="152"/>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US" sz="1000">
              <a:solidFill>
                <a:srgbClr val="002060"/>
              </a:solidFill>
              <a:latin typeface="Intel Clear"/>
            </a:endParaRPr>
          </a:p>
        </p:txBody>
      </p:sp>
      <p:sp>
        <p:nvSpPr>
          <p:cNvPr id="79" name="Freeform 719"/>
          <p:cNvSpPr>
            <a:spLocks noEditPoints="1"/>
          </p:cNvSpPr>
          <p:nvPr/>
        </p:nvSpPr>
        <p:spPr bwMode="auto">
          <a:xfrm flipH="1">
            <a:off x="7277585" y="2397737"/>
            <a:ext cx="1512453" cy="984852"/>
          </a:xfrm>
          <a:custGeom>
            <a:avLst/>
            <a:gdLst>
              <a:gd name="T0" fmla="*/ 227 w 255"/>
              <a:gd name="T1" fmla="*/ 71 h 166"/>
              <a:gd name="T2" fmla="*/ 226 w 255"/>
              <a:gd name="T3" fmla="*/ 69 h 166"/>
              <a:gd name="T4" fmla="*/ 226 w 255"/>
              <a:gd name="T5" fmla="*/ 68 h 166"/>
              <a:gd name="T6" fmla="*/ 158 w 255"/>
              <a:gd name="T7" fmla="*/ 0 h 166"/>
              <a:gd name="T8" fmla="*/ 99 w 255"/>
              <a:gd name="T9" fmla="*/ 34 h 166"/>
              <a:gd name="T10" fmla="*/ 98 w 255"/>
              <a:gd name="T11" fmla="*/ 35 h 166"/>
              <a:gd name="T12" fmla="*/ 81 w 255"/>
              <a:gd name="T13" fmla="*/ 34 h 166"/>
              <a:gd name="T14" fmla="*/ 37 w 255"/>
              <a:gd name="T15" fmla="*/ 74 h 166"/>
              <a:gd name="T16" fmla="*/ 35 w 255"/>
              <a:gd name="T17" fmla="*/ 86 h 166"/>
              <a:gd name="T18" fmla="*/ 34 w 255"/>
              <a:gd name="T19" fmla="*/ 88 h 166"/>
              <a:gd name="T20" fmla="*/ 0 w 255"/>
              <a:gd name="T21" fmla="*/ 127 h 166"/>
              <a:gd name="T22" fmla="*/ 39 w 255"/>
              <a:gd name="T23" fmla="*/ 166 h 166"/>
              <a:gd name="T24" fmla="*/ 205 w 255"/>
              <a:gd name="T25" fmla="*/ 166 h 166"/>
              <a:gd name="T26" fmla="*/ 255 w 255"/>
              <a:gd name="T27" fmla="*/ 116 h 166"/>
              <a:gd name="T28" fmla="*/ 227 w 255"/>
              <a:gd name="T29" fmla="*/ 71 h 166"/>
              <a:gd name="T30" fmla="*/ 205 w 255"/>
              <a:gd name="T31" fmla="*/ 152 h 166"/>
              <a:gd name="T32" fmla="*/ 39 w 255"/>
              <a:gd name="T33" fmla="*/ 152 h 166"/>
              <a:gd name="T34" fmla="*/ 14 w 255"/>
              <a:gd name="T35" fmla="*/ 127 h 166"/>
              <a:gd name="T36" fmla="*/ 40 w 255"/>
              <a:gd name="T37" fmla="*/ 100 h 166"/>
              <a:gd name="T38" fmla="*/ 49 w 255"/>
              <a:gd name="T39" fmla="*/ 101 h 166"/>
              <a:gd name="T40" fmla="*/ 51 w 255"/>
              <a:gd name="T41" fmla="*/ 98 h 166"/>
              <a:gd name="T42" fmla="*/ 50 w 255"/>
              <a:gd name="T43" fmla="*/ 90 h 166"/>
              <a:gd name="T44" fmla="*/ 50 w 255"/>
              <a:gd name="T45" fmla="*/ 77 h 166"/>
              <a:gd name="T46" fmla="*/ 83 w 255"/>
              <a:gd name="T47" fmla="*/ 48 h 166"/>
              <a:gd name="T48" fmla="*/ 100 w 255"/>
              <a:gd name="T49" fmla="*/ 50 h 166"/>
              <a:gd name="T50" fmla="*/ 105 w 255"/>
              <a:gd name="T51" fmla="*/ 52 h 166"/>
              <a:gd name="T52" fmla="*/ 107 w 255"/>
              <a:gd name="T53" fmla="*/ 52 h 166"/>
              <a:gd name="T54" fmla="*/ 109 w 255"/>
              <a:gd name="T55" fmla="*/ 45 h 166"/>
              <a:gd name="T56" fmla="*/ 158 w 255"/>
              <a:gd name="T57" fmla="*/ 14 h 166"/>
              <a:gd name="T58" fmla="*/ 212 w 255"/>
              <a:gd name="T59" fmla="*/ 68 h 166"/>
              <a:gd name="T60" fmla="*/ 211 w 255"/>
              <a:gd name="T61" fmla="*/ 79 h 166"/>
              <a:gd name="T62" fmla="*/ 212 w 255"/>
              <a:gd name="T63" fmla="*/ 80 h 166"/>
              <a:gd name="T64" fmla="*/ 218 w 255"/>
              <a:gd name="T65" fmla="*/ 82 h 166"/>
              <a:gd name="T66" fmla="*/ 218 w 255"/>
              <a:gd name="T67" fmla="*/ 82 h 166"/>
              <a:gd name="T68" fmla="*/ 242 w 255"/>
              <a:gd name="T69" fmla="*/ 116 h 166"/>
              <a:gd name="T70" fmla="*/ 205 w 255"/>
              <a:gd name="T71" fmla="*/ 15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5" h="166">
                <a:moveTo>
                  <a:pt x="227" y="71"/>
                </a:moveTo>
                <a:cubicBezTo>
                  <a:pt x="227" y="71"/>
                  <a:pt x="226" y="70"/>
                  <a:pt x="226" y="69"/>
                </a:cubicBezTo>
                <a:cubicBezTo>
                  <a:pt x="226" y="69"/>
                  <a:pt x="226" y="69"/>
                  <a:pt x="226" y="68"/>
                </a:cubicBezTo>
                <a:cubicBezTo>
                  <a:pt x="226" y="31"/>
                  <a:pt x="196" y="0"/>
                  <a:pt x="158" y="0"/>
                </a:cubicBezTo>
                <a:cubicBezTo>
                  <a:pt x="134" y="0"/>
                  <a:pt x="111" y="13"/>
                  <a:pt x="99" y="34"/>
                </a:cubicBezTo>
                <a:cubicBezTo>
                  <a:pt x="99" y="35"/>
                  <a:pt x="98" y="35"/>
                  <a:pt x="98" y="35"/>
                </a:cubicBezTo>
                <a:cubicBezTo>
                  <a:pt x="92" y="34"/>
                  <a:pt x="87" y="34"/>
                  <a:pt x="81" y="34"/>
                </a:cubicBezTo>
                <a:cubicBezTo>
                  <a:pt x="59" y="37"/>
                  <a:pt x="41" y="53"/>
                  <a:pt x="37" y="74"/>
                </a:cubicBezTo>
                <a:cubicBezTo>
                  <a:pt x="36" y="78"/>
                  <a:pt x="35" y="82"/>
                  <a:pt x="35" y="86"/>
                </a:cubicBezTo>
                <a:cubicBezTo>
                  <a:pt x="35" y="87"/>
                  <a:pt x="35" y="87"/>
                  <a:pt x="34" y="88"/>
                </a:cubicBezTo>
                <a:cubicBezTo>
                  <a:pt x="15" y="90"/>
                  <a:pt x="0" y="107"/>
                  <a:pt x="0" y="127"/>
                </a:cubicBezTo>
                <a:cubicBezTo>
                  <a:pt x="0" y="148"/>
                  <a:pt x="18" y="166"/>
                  <a:pt x="39" y="166"/>
                </a:cubicBezTo>
                <a:cubicBezTo>
                  <a:pt x="205" y="166"/>
                  <a:pt x="205" y="166"/>
                  <a:pt x="205" y="166"/>
                </a:cubicBezTo>
                <a:cubicBezTo>
                  <a:pt x="233" y="166"/>
                  <a:pt x="255" y="143"/>
                  <a:pt x="255" y="116"/>
                </a:cubicBezTo>
                <a:cubicBezTo>
                  <a:pt x="255" y="96"/>
                  <a:pt x="244" y="79"/>
                  <a:pt x="227" y="71"/>
                </a:cubicBezTo>
                <a:moveTo>
                  <a:pt x="205" y="152"/>
                </a:moveTo>
                <a:cubicBezTo>
                  <a:pt x="39" y="152"/>
                  <a:pt x="39" y="152"/>
                  <a:pt x="39" y="152"/>
                </a:cubicBezTo>
                <a:cubicBezTo>
                  <a:pt x="25" y="152"/>
                  <a:pt x="14" y="141"/>
                  <a:pt x="14" y="127"/>
                </a:cubicBezTo>
                <a:cubicBezTo>
                  <a:pt x="14" y="113"/>
                  <a:pt x="26" y="100"/>
                  <a:pt x="40" y="100"/>
                </a:cubicBezTo>
                <a:cubicBezTo>
                  <a:pt x="44" y="100"/>
                  <a:pt x="47" y="101"/>
                  <a:pt x="49" y="101"/>
                </a:cubicBezTo>
                <a:cubicBezTo>
                  <a:pt x="52" y="102"/>
                  <a:pt x="52" y="102"/>
                  <a:pt x="51" y="98"/>
                </a:cubicBezTo>
                <a:cubicBezTo>
                  <a:pt x="51" y="96"/>
                  <a:pt x="50" y="94"/>
                  <a:pt x="50" y="90"/>
                </a:cubicBezTo>
                <a:cubicBezTo>
                  <a:pt x="49" y="86"/>
                  <a:pt x="49" y="82"/>
                  <a:pt x="50" y="77"/>
                </a:cubicBezTo>
                <a:cubicBezTo>
                  <a:pt x="54" y="62"/>
                  <a:pt x="67" y="50"/>
                  <a:pt x="83" y="48"/>
                </a:cubicBezTo>
                <a:cubicBezTo>
                  <a:pt x="94" y="47"/>
                  <a:pt x="99" y="50"/>
                  <a:pt x="100" y="50"/>
                </a:cubicBezTo>
                <a:cubicBezTo>
                  <a:pt x="100" y="50"/>
                  <a:pt x="101" y="50"/>
                  <a:pt x="105" y="52"/>
                </a:cubicBezTo>
                <a:cubicBezTo>
                  <a:pt x="106" y="53"/>
                  <a:pt x="106" y="52"/>
                  <a:pt x="107" y="52"/>
                </a:cubicBezTo>
                <a:cubicBezTo>
                  <a:pt x="107" y="50"/>
                  <a:pt x="108" y="47"/>
                  <a:pt x="109" y="45"/>
                </a:cubicBezTo>
                <a:cubicBezTo>
                  <a:pt x="118" y="26"/>
                  <a:pt x="137" y="14"/>
                  <a:pt x="158" y="14"/>
                </a:cubicBezTo>
                <a:cubicBezTo>
                  <a:pt x="188" y="14"/>
                  <a:pt x="212" y="38"/>
                  <a:pt x="212" y="68"/>
                </a:cubicBezTo>
                <a:cubicBezTo>
                  <a:pt x="212" y="71"/>
                  <a:pt x="211" y="78"/>
                  <a:pt x="211" y="79"/>
                </a:cubicBezTo>
                <a:cubicBezTo>
                  <a:pt x="211" y="80"/>
                  <a:pt x="211" y="80"/>
                  <a:pt x="212" y="80"/>
                </a:cubicBezTo>
                <a:cubicBezTo>
                  <a:pt x="213" y="81"/>
                  <a:pt x="216" y="81"/>
                  <a:pt x="218" y="82"/>
                </a:cubicBezTo>
                <a:cubicBezTo>
                  <a:pt x="218" y="82"/>
                  <a:pt x="218" y="82"/>
                  <a:pt x="218" y="82"/>
                </a:cubicBezTo>
                <a:cubicBezTo>
                  <a:pt x="232" y="87"/>
                  <a:pt x="242" y="101"/>
                  <a:pt x="242" y="116"/>
                </a:cubicBezTo>
                <a:cubicBezTo>
                  <a:pt x="242" y="136"/>
                  <a:pt x="225" y="152"/>
                  <a:pt x="205" y="152"/>
                </a:cubicBezTo>
              </a:path>
            </a:pathLst>
          </a:custGeom>
          <a:solidFill>
            <a:srgbClr val="00AEE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defTabSz="914378">
              <a:defRPr/>
            </a:pPr>
            <a:endParaRPr lang="en-US" sz="1000">
              <a:solidFill>
                <a:srgbClr val="002060"/>
              </a:solidFill>
              <a:latin typeface="Intel Clear"/>
            </a:endParaRPr>
          </a:p>
        </p:txBody>
      </p:sp>
      <p:sp>
        <p:nvSpPr>
          <p:cNvPr id="114" name="Rectangle 113"/>
          <p:cNvSpPr/>
          <p:nvPr/>
        </p:nvSpPr>
        <p:spPr>
          <a:xfrm>
            <a:off x="6935258" y="3005252"/>
            <a:ext cx="335128" cy="29715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a:t>
            </a:r>
          </a:p>
        </p:txBody>
      </p:sp>
      <p:grpSp>
        <p:nvGrpSpPr>
          <p:cNvPr id="3" name="Group 2"/>
          <p:cNvGrpSpPr/>
          <p:nvPr/>
        </p:nvGrpSpPr>
        <p:grpSpPr>
          <a:xfrm>
            <a:off x="5752350" y="2772019"/>
            <a:ext cx="887521" cy="527786"/>
            <a:chOff x="5744955" y="2327553"/>
            <a:chExt cx="1019297" cy="606150"/>
          </a:xfrm>
        </p:grpSpPr>
        <p:grpSp>
          <p:nvGrpSpPr>
            <p:cNvPr id="2" name="Group 1"/>
            <p:cNvGrpSpPr/>
            <p:nvPr/>
          </p:nvGrpSpPr>
          <p:grpSpPr>
            <a:xfrm>
              <a:off x="5744956" y="2327553"/>
              <a:ext cx="1019296" cy="243449"/>
              <a:chOff x="5744956" y="2327553"/>
              <a:chExt cx="1019296" cy="243449"/>
            </a:xfrm>
          </p:grpSpPr>
          <p:sp>
            <p:nvSpPr>
              <p:cNvPr id="81" name="Shape 484"/>
              <p:cNvSpPr/>
              <p:nvPr/>
            </p:nvSpPr>
            <p:spPr>
              <a:xfrm>
                <a:off x="5744957" y="2491467"/>
                <a:ext cx="313658" cy="79535"/>
              </a:xfrm>
              <a:prstGeom prst="rect">
                <a:avLst/>
              </a:prstGeom>
              <a:solidFill>
                <a:schemeClr val="accent4"/>
              </a:solid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buSzPct val="25000"/>
                  <a:defRPr/>
                </a:pPr>
                <a:r>
                  <a:rPr lang="en" sz="800" b="1">
                    <a:solidFill>
                      <a:srgbClr val="002060"/>
                    </a:solidFill>
                    <a:latin typeface="Intel Clear"/>
                    <a:ea typeface="Arial"/>
                    <a:cs typeface="Arial"/>
                    <a:sym typeface="Arial"/>
                  </a:rPr>
                  <a:t>v</a:t>
                </a:r>
              </a:p>
            </p:txBody>
          </p:sp>
          <p:sp>
            <p:nvSpPr>
              <p:cNvPr id="111" name="Shape 486"/>
              <p:cNvSpPr/>
              <p:nvPr/>
            </p:nvSpPr>
            <p:spPr>
              <a:xfrm>
                <a:off x="5744956" y="2376380"/>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09" name="Shape 489"/>
              <p:cNvSpPr/>
              <p:nvPr/>
            </p:nvSpPr>
            <p:spPr>
              <a:xfrm>
                <a:off x="5854163" y="2327553"/>
                <a:ext cx="95249" cy="1496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07" name="Shape 492"/>
              <p:cNvSpPr/>
              <p:nvPr/>
            </p:nvSpPr>
            <p:spPr>
              <a:xfrm>
                <a:off x="5963365" y="2376382"/>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05" name="Shape 495"/>
              <p:cNvSpPr/>
              <p:nvPr/>
            </p:nvSpPr>
            <p:spPr>
              <a:xfrm>
                <a:off x="6076775" y="2346943"/>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03" name="Shape 498"/>
              <p:cNvSpPr/>
              <p:nvPr/>
            </p:nvSpPr>
            <p:spPr>
              <a:xfrm>
                <a:off x="6076775" y="2470642"/>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01" name="Shape 501"/>
              <p:cNvSpPr/>
              <p:nvPr/>
            </p:nvSpPr>
            <p:spPr>
              <a:xfrm>
                <a:off x="6323187" y="2470642"/>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99" name="Shape 504"/>
              <p:cNvSpPr/>
              <p:nvPr/>
            </p:nvSpPr>
            <p:spPr>
              <a:xfrm>
                <a:off x="6446393" y="2470642"/>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97" name="Shape 507"/>
              <p:cNvSpPr/>
              <p:nvPr/>
            </p:nvSpPr>
            <p:spPr>
              <a:xfrm>
                <a:off x="6555598" y="2357985"/>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95" name="Shape 510"/>
              <p:cNvSpPr/>
              <p:nvPr/>
            </p:nvSpPr>
            <p:spPr>
              <a:xfrm>
                <a:off x="6199981" y="2421342"/>
                <a:ext cx="95249" cy="1496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91" name="Shape 512"/>
              <p:cNvSpPr/>
              <p:nvPr/>
            </p:nvSpPr>
            <p:spPr>
              <a:xfrm>
                <a:off x="6555598" y="2486360"/>
                <a:ext cx="208654" cy="84642"/>
              </a:xfrm>
              <a:prstGeom prst="rect">
                <a:avLst/>
              </a:prstGeom>
              <a:solidFill>
                <a:schemeClr val="accent4"/>
              </a:solid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buSzPct val="25000"/>
                  <a:defRPr/>
                </a:pPr>
                <a:r>
                  <a:rPr lang="en" sz="800" b="1">
                    <a:solidFill>
                      <a:srgbClr val="002060"/>
                    </a:solidFill>
                    <a:latin typeface="Intel Clear"/>
                    <a:ea typeface="Arial"/>
                    <a:cs typeface="Arial"/>
                    <a:sym typeface="Arial"/>
                  </a:rPr>
                  <a:t>v</a:t>
                </a:r>
              </a:p>
            </p:txBody>
          </p:sp>
          <p:sp>
            <p:nvSpPr>
              <p:cNvPr id="93" name="Shape 514"/>
              <p:cNvSpPr/>
              <p:nvPr/>
            </p:nvSpPr>
            <p:spPr>
              <a:xfrm>
                <a:off x="6669002" y="2357987"/>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grpSp>
        <p:sp>
          <p:nvSpPr>
            <p:cNvPr id="116" name="Rectangle 115"/>
            <p:cNvSpPr/>
            <p:nvPr/>
          </p:nvSpPr>
          <p:spPr>
            <a:xfrm>
              <a:off x="5744955" y="2589107"/>
              <a:ext cx="1019295" cy="344596"/>
            </a:xfrm>
            <a:prstGeom prst="rect">
              <a:avLst/>
            </a:prstGeom>
            <a:solidFill>
              <a:schemeClr val="accent2">
                <a:lumMod val="40000"/>
                <a:lumOff val="6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Resource Pool</a:t>
              </a:r>
            </a:p>
          </p:txBody>
        </p:sp>
      </p:grpSp>
      <p:grpSp>
        <p:nvGrpSpPr>
          <p:cNvPr id="118" name="Group 117"/>
          <p:cNvGrpSpPr/>
          <p:nvPr/>
        </p:nvGrpSpPr>
        <p:grpSpPr>
          <a:xfrm>
            <a:off x="7573868" y="2772019"/>
            <a:ext cx="887521" cy="527786"/>
            <a:chOff x="5744955" y="2327553"/>
            <a:chExt cx="1019297" cy="606150"/>
          </a:xfrm>
        </p:grpSpPr>
        <p:grpSp>
          <p:nvGrpSpPr>
            <p:cNvPr id="119" name="Group 118"/>
            <p:cNvGrpSpPr/>
            <p:nvPr/>
          </p:nvGrpSpPr>
          <p:grpSpPr>
            <a:xfrm>
              <a:off x="5744956" y="2327553"/>
              <a:ext cx="1019296" cy="243449"/>
              <a:chOff x="5744956" y="2327553"/>
              <a:chExt cx="1019296" cy="243449"/>
            </a:xfrm>
          </p:grpSpPr>
          <p:sp>
            <p:nvSpPr>
              <p:cNvPr id="121" name="Shape 484"/>
              <p:cNvSpPr/>
              <p:nvPr/>
            </p:nvSpPr>
            <p:spPr>
              <a:xfrm>
                <a:off x="5744957" y="2491467"/>
                <a:ext cx="313658" cy="79535"/>
              </a:xfrm>
              <a:prstGeom prst="rect">
                <a:avLst/>
              </a:prstGeom>
              <a:solidFill>
                <a:schemeClr val="accent4"/>
              </a:solid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buSzPct val="25000"/>
                  <a:defRPr/>
                </a:pPr>
                <a:r>
                  <a:rPr lang="en" sz="800" b="1">
                    <a:solidFill>
                      <a:srgbClr val="002060"/>
                    </a:solidFill>
                    <a:latin typeface="Intel Clear"/>
                    <a:ea typeface="Arial"/>
                    <a:cs typeface="Arial"/>
                    <a:sym typeface="Arial"/>
                  </a:rPr>
                  <a:t>v</a:t>
                </a:r>
              </a:p>
            </p:txBody>
          </p:sp>
          <p:sp>
            <p:nvSpPr>
              <p:cNvPr id="122" name="Shape 486"/>
              <p:cNvSpPr/>
              <p:nvPr/>
            </p:nvSpPr>
            <p:spPr>
              <a:xfrm>
                <a:off x="5744956" y="2376380"/>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23" name="Shape 489"/>
              <p:cNvSpPr/>
              <p:nvPr/>
            </p:nvSpPr>
            <p:spPr>
              <a:xfrm>
                <a:off x="5854163" y="2327553"/>
                <a:ext cx="95249" cy="1496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24" name="Shape 492"/>
              <p:cNvSpPr/>
              <p:nvPr/>
            </p:nvSpPr>
            <p:spPr>
              <a:xfrm>
                <a:off x="5963365" y="2376382"/>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25" name="Shape 495"/>
              <p:cNvSpPr/>
              <p:nvPr/>
            </p:nvSpPr>
            <p:spPr>
              <a:xfrm>
                <a:off x="6076775" y="2346943"/>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26" name="Shape 498"/>
              <p:cNvSpPr/>
              <p:nvPr/>
            </p:nvSpPr>
            <p:spPr>
              <a:xfrm>
                <a:off x="6076775" y="2470642"/>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27" name="Shape 501"/>
              <p:cNvSpPr/>
              <p:nvPr/>
            </p:nvSpPr>
            <p:spPr>
              <a:xfrm>
                <a:off x="6323187" y="2470642"/>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28" name="Shape 504"/>
              <p:cNvSpPr/>
              <p:nvPr/>
            </p:nvSpPr>
            <p:spPr>
              <a:xfrm>
                <a:off x="6446393" y="2470642"/>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29" name="Shape 507"/>
              <p:cNvSpPr/>
              <p:nvPr/>
            </p:nvSpPr>
            <p:spPr>
              <a:xfrm>
                <a:off x="6555598" y="2357985"/>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30" name="Shape 510"/>
              <p:cNvSpPr/>
              <p:nvPr/>
            </p:nvSpPr>
            <p:spPr>
              <a:xfrm>
                <a:off x="6199981" y="2421342"/>
                <a:ext cx="95249" cy="1496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sp>
            <p:nvSpPr>
              <p:cNvPr id="131" name="Shape 512"/>
              <p:cNvSpPr/>
              <p:nvPr/>
            </p:nvSpPr>
            <p:spPr>
              <a:xfrm>
                <a:off x="6555598" y="2486360"/>
                <a:ext cx="208654" cy="84642"/>
              </a:xfrm>
              <a:prstGeom prst="rect">
                <a:avLst/>
              </a:prstGeom>
              <a:solidFill>
                <a:schemeClr val="accent4"/>
              </a:solid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buSzPct val="25000"/>
                  <a:defRPr/>
                </a:pPr>
                <a:r>
                  <a:rPr lang="en" sz="800" b="1">
                    <a:solidFill>
                      <a:srgbClr val="002060"/>
                    </a:solidFill>
                    <a:latin typeface="Intel Clear"/>
                    <a:ea typeface="Arial"/>
                    <a:cs typeface="Arial"/>
                    <a:sym typeface="Arial"/>
                  </a:rPr>
                  <a:t>v</a:t>
                </a:r>
              </a:p>
            </p:txBody>
          </p:sp>
          <p:sp>
            <p:nvSpPr>
              <p:cNvPr id="132" name="Shape 514"/>
              <p:cNvSpPr/>
              <p:nvPr/>
            </p:nvSpPr>
            <p:spPr>
              <a:xfrm>
                <a:off x="6669002" y="2357987"/>
                <a:ext cx="95249" cy="100360"/>
              </a:xfrm>
              <a:prstGeom prst="rect">
                <a:avLst/>
              </a:prstGeom>
              <a:noFill/>
              <a:ln w="9525" cap="flat" cmpd="sng">
                <a:solidFill>
                  <a:schemeClr val="accent2"/>
                </a:solidFill>
                <a:prstDash val="solid"/>
                <a:round/>
                <a:headEnd type="none" w="med" len="med"/>
                <a:tailEnd type="none" w="med" len="med"/>
              </a:ln>
            </p:spPr>
            <p:txBody>
              <a:bodyPr lIns="0" tIns="91400" rIns="0" bIns="91400" anchor="ctr" anchorCtr="0">
                <a:noAutofit/>
              </a:bodyPr>
              <a:lstStyle/>
              <a:p>
                <a:pPr algn="ctr" defTabSz="914378">
                  <a:buClr>
                    <a:prstClr val="black"/>
                  </a:buClr>
                  <a:defRPr/>
                </a:pPr>
                <a:r>
                  <a:rPr lang="en-US" sz="800" b="1">
                    <a:solidFill>
                      <a:srgbClr val="002060"/>
                    </a:solidFill>
                    <a:latin typeface="Intel Clear"/>
                    <a:ea typeface="Arial"/>
                    <a:cs typeface="Arial"/>
                    <a:sym typeface="Arial"/>
                  </a:rPr>
                  <a:t>P</a:t>
                </a:r>
                <a:endParaRPr sz="800" b="1">
                  <a:solidFill>
                    <a:srgbClr val="002060"/>
                  </a:solidFill>
                  <a:latin typeface="Intel Clear"/>
                  <a:ea typeface="Arial"/>
                  <a:cs typeface="Arial"/>
                  <a:sym typeface="Arial"/>
                </a:endParaRPr>
              </a:p>
            </p:txBody>
          </p:sp>
        </p:grpSp>
        <p:sp>
          <p:nvSpPr>
            <p:cNvPr id="120" name="Rectangle 119"/>
            <p:cNvSpPr/>
            <p:nvPr/>
          </p:nvSpPr>
          <p:spPr>
            <a:xfrm>
              <a:off x="5744955" y="2589107"/>
              <a:ext cx="1019295" cy="344596"/>
            </a:xfrm>
            <a:prstGeom prst="rect">
              <a:avLst/>
            </a:prstGeom>
            <a:solidFill>
              <a:schemeClr val="accent2">
                <a:lumMod val="40000"/>
                <a:lumOff val="6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002060"/>
                  </a:solidFill>
                  <a:latin typeface="Intel Clear"/>
                </a:rPr>
                <a:t>Resource Pool</a:t>
              </a:r>
            </a:p>
          </p:txBody>
        </p:sp>
      </p:grpSp>
      <p:cxnSp>
        <p:nvCxnSpPr>
          <p:cNvPr id="5" name="Elbow Connector 4"/>
          <p:cNvCxnSpPr/>
          <p:nvPr/>
        </p:nvCxnSpPr>
        <p:spPr>
          <a:xfrm rot="5400000">
            <a:off x="6541792" y="1836706"/>
            <a:ext cx="568946" cy="553116"/>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cxnSp>
        <p:nvCxnSpPr>
          <p:cNvPr id="135" name="Elbow Connector 134"/>
          <p:cNvCxnSpPr/>
          <p:nvPr/>
        </p:nvCxnSpPr>
        <p:spPr>
          <a:xfrm rot="16200000" flipH="1">
            <a:off x="7094907" y="1836706"/>
            <a:ext cx="568946" cy="553116"/>
          </a:xfrm>
          <a:prstGeom prst="bentConnector3">
            <a:avLst/>
          </a:prstGeom>
          <a:ln w="9525" cap="rnd">
            <a:solidFill>
              <a:schemeClr val="accent2"/>
            </a:solidFill>
            <a:prstDash val="solid"/>
            <a:tailEnd type="triangle" w="med" len="sm"/>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145950" y="1654762"/>
            <a:ext cx="897895" cy="1727828"/>
          </a:xfrm>
          <a:prstGeom prst="rect">
            <a:avLst/>
          </a:prstGeom>
          <a:solidFill>
            <a:schemeClr val="accent4">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002060"/>
              </a:solidFill>
              <a:latin typeface="Intel Clear"/>
            </a:endParaRPr>
          </a:p>
        </p:txBody>
      </p:sp>
      <p:sp>
        <p:nvSpPr>
          <p:cNvPr id="106" name="Rectangle 105"/>
          <p:cNvSpPr/>
          <p:nvPr/>
        </p:nvSpPr>
        <p:spPr>
          <a:xfrm>
            <a:off x="3464807" y="1654762"/>
            <a:ext cx="158814" cy="1727828"/>
          </a:xfrm>
          <a:prstGeom prst="rect">
            <a:avLst/>
          </a:prstGeom>
          <a:solidFill>
            <a:schemeClr val="accent6">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002060"/>
              </a:solidFill>
              <a:latin typeface="Intel Clear"/>
            </a:endParaRPr>
          </a:p>
        </p:txBody>
      </p:sp>
      <p:grpSp>
        <p:nvGrpSpPr>
          <p:cNvPr id="14" name="Group 13">
            <a:extLst>
              <a:ext uri="{FF2B5EF4-FFF2-40B4-BE49-F238E27FC236}">
                <a16:creationId xmlns:a16="http://schemas.microsoft.com/office/drawing/2014/main" id="{00B3FA91-7EE1-6542-6F2B-4439D5A3A2DB}"/>
              </a:ext>
            </a:extLst>
          </p:cNvPr>
          <p:cNvGrpSpPr/>
          <p:nvPr/>
        </p:nvGrpSpPr>
        <p:grpSpPr>
          <a:xfrm>
            <a:off x="1762963" y="1122726"/>
            <a:ext cx="1920139" cy="461665"/>
            <a:chOff x="1705502" y="1830955"/>
            <a:chExt cx="1920139" cy="461665"/>
          </a:xfrm>
        </p:grpSpPr>
        <p:sp>
          <p:nvSpPr>
            <p:cNvPr id="7" name="TextBox 6">
              <a:extLst>
                <a:ext uri="{FF2B5EF4-FFF2-40B4-BE49-F238E27FC236}">
                  <a16:creationId xmlns:a16="http://schemas.microsoft.com/office/drawing/2014/main" id="{20FFCF88-F7C4-0F2A-2524-40D64C6C8120}"/>
                </a:ext>
              </a:extLst>
            </p:cNvPr>
            <p:cNvSpPr txBox="1"/>
            <p:nvPr/>
          </p:nvSpPr>
          <p:spPr>
            <a:xfrm>
              <a:off x="1705502" y="1830955"/>
              <a:ext cx="1920139" cy="461665"/>
            </a:xfrm>
            <a:prstGeom prst="rect">
              <a:avLst/>
            </a:prstGeom>
            <a:noFill/>
          </p:spPr>
          <p:txBody>
            <a:bodyPr wrap="square">
              <a:spAutoFit/>
            </a:bodyPr>
            <a:lstStyle/>
            <a:p>
              <a:pPr algn="ctr"/>
              <a:r>
                <a:rPr lang="en-US" sz="1200" err="1">
                  <a:solidFill>
                    <a:schemeClr val="dk1"/>
                  </a:solidFill>
                  <a:ea typeface="Arial"/>
                  <a:cs typeface="Arial"/>
                  <a:sym typeface="Arial"/>
                </a:rPr>
                <a:t>Utilizarea</a:t>
              </a:r>
              <a:r>
                <a:rPr lang="en-US" sz="1200">
                  <a:solidFill>
                    <a:schemeClr val="dk1"/>
                  </a:solidFill>
                  <a:ea typeface="Arial"/>
                  <a:cs typeface="Arial"/>
                  <a:sym typeface="Arial"/>
                </a:rPr>
                <a:t> </a:t>
              </a:r>
              <a:r>
                <a:rPr lang="en-US" sz="1200" err="1">
                  <a:solidFill>
                    <a:schemeClr val="dk1"/>
                  </a:solidFill>
                  <a:ea typeface="Arial"/>
                  <a:cs typeface="Arial"/>
                  <a:sym typeface="Arial"/>
                </a:rPr>
                <a:t>resurselor</a:t>
              </a:r>
              <a:r>
                <a:rPr lang="en-US" sz="1200">
                  <a:solidFill>
                    <a:schemeClr val="dk1"/>
                  </a:solidFill>
                  <a:ea typeface="Arial"/>
                  <a:cs typeface="Arial"/>
                  <a:sym typeface="Arial"/>
                </a:rPr>
                <a:t>: </a:t>
              </a:r>
            </a:p>
            <a:p>
              <a:pPr algn="ctr"/>
              <a:r>
                <a:rPr lang="en-US" sz="1200">
                  <a:solidFill>
                    <a:schemeClr val="dk1"/>
                  </a:solidFill>
                  <a:ea typeface="Arial"/>
                  <a:cs typeface="Arial"/>
                  <a:sym typeface="Arial"/>
                </a:rPr>
                <a:t>25-30% </a:t>
              </a:r>
              <a:endParaRPr lang="en-US" sz="1200"/>
            </a:p>
          </p:txBody>
        </p:sp>
        <p:sp>
          <p:nvSpPr>
            <p:cNvPr id="8" name="Arrow: Up 7">
              <a:extLst>
                <a:ext uri="{FF2B5EF4-FFF2-40B4-BE49-F238E27FC236}">
                  <a16:creationId xmlns:a16="http://schemas.microsoft.com/office/drawing/2014/main" id="{7DF564D8-F0A2-6945-01DD-96B811985024}"/>
                </a:ext>
              </a:extLst>
            </p:cNvPr>
            <p:cNvSpPr/>
            <p:nvPr/>
          </p:nvSpPr>
          <p:spPr>
            <a:xfrm>
              <a:off x="2187557" y="2067234"/>
              <a:ext cx="182880" cy="187467"/>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A logo with a smile&#10;&#10;Description automatically generated">
            <a:extLst>
              <a:ext uri="{FF2B5EF4-FFF2-40B4-BE49-F238E27FC236}">
                <a16:creationId xmlns:a16="http://schemas.microsoft.com/office/drawing/2014/main" id="{01ECBC35-2368-BB03-AA58-C79636702CF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0801" y="4290672"/>
            <a:ext cx="678562" cy="355185"/>
          </a:xfrm>
          <a:prstGeom prst="rect">
            <a:avLst/>
          </a:prstGeom>
        </p:spPr>
      </p:pic>
      <p:sp>
        <p:nvSpPr>
          <p:cNvPr id="16" name="TextBox 15">
            <a:extLst>
              <a:ext uri="{FF2B5EF4-FFF2-40B4-BE49-F238E27FC236}">
                <a16:creationId xmlns:a16="http://schemas.microsoft.com/office/drawing/2014/main" id="{DECB54A8-6F00-9D15-E35C-32011581AAEA}"/>
              </a:ext>
            </a:extLst>
          </p:cNvPr>
          <p:cNvSpPr txBox="1"/>
          <p:nvPr/>
        </p:nvSpPr>
        <p:spPr>
          <a:xfrm>
            <a:off x="1153233" y="4364654"/>
            <a:ext cx="3015060" cy="172740"/>
          </a:xfrm>
          <a:prstGeom prst="rect">
            <a:avLst/>
          </a:prstGeom>
          <a:noFill/>
        </p:spPr>
        <p:txBody>
          <a:bodyPr vert="horz" wrap="square" lIns="0" tIns="0" rIns="0" bIns="0" rtlCol="0">
            <a:noAutofit/>
          </a:bodyPr>
          <a:lstStyle/>
          <a:p>
            <a:r>
              <a:rPr lang="en-US" sz="1050"/>
              <a:t>2006: EC2, </a:t>
            </a:r>
            <a:r>
              <a:rPr lang="en-US" sz="1050" err="1"/>
              <a:t>primele</a:t>
            </a:r>
            <a:r>
              <a:rPr lang="en-US" sz="1050"/>
              <a:t> </a:t>
            </a:r>
            <a:r>
              <a:rPr lang="en-US" sz="1050" err="1"/>
              <a:t>masini</a:t>
            </a:r>
            <a:r>
              <a:rPr lang="en-US" sz="1050"/>
              <a:t> </a:t>
            </a:r>
            <a:r>
              <a:rPr lang="en-US" sz="1050" err="1"/>
              <a:t>virtuale</a:t>
            </a:r>
            <a:r>
              <a:rPr lang="en-US" sz="1050"/>
              <a:t>, on-demand</a:t>
            </a:r>
          </a:p>
        </p:txBody>
      </p:sp>
      <p:sp>
        <p:nvSpPr>
          <p:cNvPr id="18" name="TextBox 17">
            <a:extLst>
              <a:ext uri="{FF2B5EF4-FFF2-40B4-BE49-F238E27FC236}">
                <a16:creationId xmlns:a16="http://schemas.microsoft.com/office/drawing/2014/main" id="{DCDB1DD5-F3A4-AF27-F4F2-E246337C65F8}"/>
              </a:ext>
            </a:extLst>
          </p:cNvPr>
          <p:cNvSpPr txBox="1"/>
          <p:nvPr/>
        </p:nvSpPr>
        <p:spPr>
          <a:xfrm>
            <a:off x="289718" y="1404818"/>
            <a:ext cx="1566343" cy="646331"/>
          </a:xfrm>
          <a:prstGeom prst="rect">
            <a:avLst/>
          </a:prstGeom>
          <a:noFill/>
        </p:spPr>
        <p:txBody>
          <a:bodyPr wrap="square">
            <a:spAutoFit/>
          </a:bodyPr>
          <a:lstStyle/>
          <a:p>
            <a:pPr algn="ctr"/>
            <a:r>
              <a:rPr lang="en-US" sz="1200" err="1">
                <a:solidFill>
                  <a:schemeClr val="dk1"/>
                </a:solidFill>
                <a:ea typeface="Arial"/>
                <a:cs typeface="Arial"/>
                <a:sym typeface="Arial"/>
              </a:rPr>
              <a:t>Utilizarea</a:t>
            </a:r>
            <a:r>
              <a:rPr lang="en-US" sz="1200">
                <a:solidFill>
                  <a:schemeClr val="dk1"/>
                </a:solidFill>
                <a:ea typeface="Arial"/>
                <a:cs typeface="Arial"/>
                <a:sym typeface="Arial"/>
              </a:rPr>
              <a:t> </a:t>
            </a:r>
            <a:r>
              <a:rPr lang="en-US" sz="1200" err="1">
                <a:solidFill>
                  <a:schemeClr val="dk1"/>
                </a:solidFill>
                <a:ea typeface="Arial"/>
                <a:cs typeface="Arial"/>
                <a:sym typeface="Arial"/>
              </a:rPr>
              <a:t>resurselor</a:t>
            </a:r>
            <a:r>
              <a:rPr lang="en-US" sz="1200">
                <a:solidFill>
                  <a:schemeClr val="dk1"/>
                </a:solidFill>
                <a:ea typeface="Arial"/>
                <a:cs typeface="Arial"/>
                <a:sym typeface="Arial"/>
              </a:rPr>
              <a:t>: </a:t>
            </a:r>
            <a:r>
              <a:rPr lang="en-US" sz="1200" err="1">
                <a:solidFill>
                  <a:schemeClr val="dk1"/>
                </a:solidFill>
                <a:ea typeface="Arial"/>
                <a:cs typeface="Arial"/>
                <a:sym typeface="Arial"/>
              </a:rPr>
              <a:t>scazuta</a:t>
            </a:r>
            <a:r>
              <a:rPr lang="en-US" sz="1200">
                <a:solidFill>
                  <a:schemeClr val="dk1"/>
                </a:solidFill>
                <a:ea typeface="Arial"/>
                <a:cs typeface="Arial"/>
                <a:sym typeface="Arial"/>
              </a:rPr>
              <a:t> (8-10%)</a:t>
            </a:r>
            <a:endParaRPr lang="en-US" sz="1200"/>
          </a:p>
        </p:txBody>
      </p:sp>
      <p:pic>
        <p:nvPicPr>
          <p:cNvPr id="21" name="Picture 20" descr="A blue whale with boxes on it&#10;&#10;Description automatically generated">
            <a:extLst>
              <a:ext uri="{FF2B5EF4-FFF2-40B4-BE49-F238E27FC236}">
                <a16:creationId xmlns:a16="http://schemas.microsoft.com/office/drawing/2014/main" id="{B75D2190-B685-C31C-71EC-BC4547A6193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924118" y="3951534"/>
            <a:ext cx="630459" cy="538517"/>
          </a:xfrm>
          <a:prstGeom prst="rect">
            <a:avLst/>
          </a:prstGeom>
        </p:spPr>
      </p:pic>
      <p:pic>
        <p:nvPicPr>
          <p:cNvPr id="32" name="Picture 31">
            <a:extLst>
              <a:ext uri="{FF2B5EF4-FFF2-40B4-BE49-F238E27FC236}">
                <a16:creationId xmlns:a16="http://schemas.microsoft.com/office/drawing/2014/main" id="{31C64FA8-0746-CAFD-D2CA-3C989674372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153234" y="3946852"/>
            <a:ext cx="884700" cy="457832"/>
          </a:xfrm>
          <a:prstGeom prst="rect">
            <a:avLst/>
          </a:prstGeom>
        </p:spPr>
      </p:pic>
      <p:sp>
        <p:nvSpPr>
          <p:cNvPr id="36" name="TextBox 35">
            <a:extLst>
              <a:ext uri="{FF2B5EF4-FFF2-40B4-BE49-F238E27FC236}">
                <a16:creationId xmlns:a16="http://schemas.microsoft.com/office/drawing/2014/main" id="{05A1ABAF-9940-278D-4841-EDA854BB07E4}"/>
              </a:ext>
            </a:extLst>
          </p:cNvPr>
          <p:cNvSpPr txBox="1"/>
          <p:nvPr/>
        </p:nvSpPr>
        <p:spPr>
          <a:xfrm>
            <a:off x="5812341" y="4490051"/>
            <a:ext cx="1062485" cy="185786"/>
          </a:xfrm>
          <a:prstGeom prst="rect">
            <a:avLst/>
          </a:prstGeom>
          <a:noFill/>
        </p:spPr>
        <p:txBody>
          <a:bodyPr vert="horz" wrap="square" lIns="0" tIns="0" rIns="0" bIns="0" rtlCol="0">
            <a:noAutofit/>
          </a:bodyPr>
          <a:lstStyle/>
          <a:p>
            <a:r>
              <a:rPr lang="en-US" sz="1100" i="1" err="1"/>
              <a:t>Containere</a:t>
            </a:r>
            <a:r>
              <a:rPr lang="en-US" sz="1100" i="1"/>
              <a:t>, </a:t>
            </a:r>
          </a:p>
          <a:p>
            <a:r>
              <a:rPr lang="en-US" sz="1100" i="1" err="1"/>
              <a:t>usor</a:t>
            </a:r>
            <a:r>
              <a:rPr lang="en-US" sz="1100" i="1"/>
              <a:t> de </a:t>
            </a:r>
            <a:r>
              <a:rPr lang="en-US" sz="1100" i="1" err="1"/>
              <a:t>folosit</a:t>
            </a:r>
            <a:endParaRPr lang="en-US" sz="1100" i="1"/>
          </a:p>
        </p:txBody>
      </p:sp>
      <p:sp>
        <p:nvSpPr>
          <p:cNvPr id="38" name="TextBox 37">
            <a:extLst>
              <a:ext uri="{FF2B5EF4-FFF2-40B4-BE49-F238E27FC236}">
                <a16:creationId xmlns:a16="http://schemas.microsoft.com/office/drawing/2014/main" id="{E2F2C4B5-61EF-6091-24D0-AA56E2220B16}"/>
              </a:ext>
            </a:extLst>
          </p:cNvPr>
          <p:cNvSpPr txBox="1"/>
          <p:nvPr/>
        </p:nvSpPr>
        <p:spPr>
          <a:xfrm>
            <a:off x="6874826" y="4451024"/>
            <a:ext cx="2269174" cy="538516"/>
          </a:xfrm>
          <a:prstGeom prst="rect">
            <a:avLst/>
          </a:prstGeom>
          <a:noFill/>
        </p:spPr>
        <p:txBody>
          <a:bodyPr vert="horz" wrap="square" lIns="0" tIns="0" rIns="0" bIns="0" rtlCol="0">
            <a:noAutofit/>
          </a:bodyPr>
          <a:lstStyle/>
          <a:p>
            <a:r>
              <a:rPr lang="en-US" sz="1100" i="1" err="1"/>
              <a:t>Planificatoare</a:t>
            </a:r>
            <a:r>
              <a:rPr lang="en-US" sz="1100" i="1"/>
              <a:t> de </a:t>
            </a:r>
            <a:r>
              <a:rPr lang="en-US" sz="1100" i="1" err="1"/>
              <a:t>resurse</a:t>
            </a:r>
            <a:endParaRPr lang="en-US" sz="1100" i="1"/>
          </a:p>
          <a:p>
            <a:r>
              <a:rPr lang="en-US" sz="1100" i="1" err="1"/>
              <a:t>Usureaza</a:t>
            </a:r>
            <a:r>
              <a:rPr lang="en-US" sz="1100" i="1"/>
              <a:t> </a:t>
            </a:r>
            <a:r>
              <a:rPr lang="en-US" sz="1100" i="1" err="1"/>
              <a:t>orchestrarea</a:t>
            </a:r>
            <a:r>
              <a:rPr lang="en-US" sz="1100" i="1"/>
              <a:t> </a:t>
            </a:r>
            <a:r>
              <a:rPr lang="en-US" sz="1100" i="1" err="1"/>
              <a:t>containerelor</a:t>
            </a:r>
            <a:endParaRPr lang="en-US" sz="1100" i="1"/>
          </a:p>
          <a:p>
            <a:endParaRPr lang="en-US" sz="1100" i="1"/>
          </a:p>
        </p:txBody>
      </p:sp>
    </p:spTree>
    <p:extLst>
      <p:ext uri="{BB962C8B-B14F-4D97-AF65-F5344CB8AC3E}">
        <p14:creationId xmlns:p14="http://schemas.microsoft.com/office/powerpoint/2010/main" val="2198460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Table 39">
            <a:extLst>
              <a:ext uri="{FF2B5EF4-FFF2-40B4-BE49-F238E27FC236}">
                <a16:creationId xmlns:a16="http://schemas.microsoft.com/office/drawing/2014/main" id="{62E77DBA-CDA0-4D00-8D52-FADE41AA5ACE}"/>
              </a:ext>
            </a:extLst>
          </p:cNvPr>
          <p:cNvGraphicFramePr>
            <a:graphicFrameLocks noGrp="1"/>
          </p:cNvGraphicFramePr>
          <p:nvPr>
            <p:extLst>
              <p:ext uri="{D42A27DB-BD31-4B8C-83A1-F6EECF244321}">
                <p14:modId xmlns:p14="http://schemas.microsoft.com/office/powerpoint/2010/main" val="3005367496"/>
              </p:ext>
            </p:extLst>
          </p:nvPr>
        </p:nvGraphicFramePr>
        <p:xfrm>
          <a:off x="4413250" y="1062709"/>
          <a:ext cx="2851150" cy="3017520"/>
        </p:xfrm>
        <a:graphic>
          <a:graphicData uri="http://schemas.openxmlformats.org/drawingml/2006/table">
            <a:tbl>
              <a:tblPr>
                <a:tableStyleId>{2D5ABB26-0587-4C30-8999-92F81FD0307C}</a:tableStyleId>
              </a:tblPr>
              <a:tblGrid>
                <a:gridCol w="2851150">
                  <a:extLst>
                    <a:ext uri="{9D8B030D-6E8A-4147-A177-3AD203B41FA5}">
                      <a16:colId xmlns:a16="http://schemas.microsoft.com/office/drawing/2014/main" val="3672609606"/>
                    </a:ext>
                  </a:extLst>
                </a:gridCol>
              </a:tblGrid>
              <a:tr h="249290">
                <a:tc>
                  <a:txBody>
                    <a:bodyPr/>
                    <a:lstStyle/>
                    <a:p>
                      <a:endParaRPr lang="en-US" sz="1600"/>
                    </a:p>
                  </a:txBody>
                  <a:tcPr>
                    <a:lnT w="12700" cap="flat" cmpd="sng" algn="ctr">
                      <a:solidFill>
                        <a:schemeClr val="bg2">
                          <a:lumMod val="60000"/>
                          <a:lumOff val="40000"/>
                        </a:schemeClr>
                      </a:solidFill>
                      <a:prstDash val="dash"/>
                      <a:round/>
                      <a:headEnd type="none" w="med" len="med"/>
                      <a:tailEnd type="none" w="med" len="med"/>
                    </a:lnT>
                    <a:lnB w="12700" cap="flat" cmpd="sng" algn="ctr">
                      <a:solidFill>
                        <a:schemeClr val="bg2">
                          <a:lumMod val="60000"/>
                          <a:lumOff val="40000"/>
                        </a:schemeClr>
                      </a:solidFill>
                      <a:prstDash val="dash"/>
                      <a:round/>
                      <a:headEnd type="none" w="med" len="med"/>
                      <a:tailEnd type="none" w="med" len="med"/>
                    </a:lnB>
                  </a:tcPr>
                </a:tc>
                <a:extLst>
                  <a:ext uri="{0D108BD9-81ED-4DB2-BD59-A6C34878D82A}">
                    <a16:rowId xmlns:a16="http://schemas.microsoft.com/office/drawing/2014/main" val="1915717145"/>
                  </a:ext>
                </a:extLst>
              </a:tr>
              <a:tr h="249290">
                <a:tc>
                  <a:txBody>
                    <a:bodyPr/>
                    <a:lstStyle/>
                    <a:p>
                      <a:endParaRPr lang="en-US" sz="1600"/>
                    </a:p>
                  </a:txBody>
                  <a:tcPr>
                    <a:lnT w="12700" cap="flat" cmpd="sng" algn="ctr">
                      <a:solidFill>
                        <a:schemeClr val="bg2">
                          <a:lumMod val="60000"/>
                          <a:lumOff val="40000"/>
                        </a:schemeClr>
                      </a:solidFill>
                      <a:prstDash val="dash"/>
                      <a:round/>
                      <a:headEnd type="none" w="med" len="med"/>
                      <a:tailEnd type="none" w="med" len="med"/>
                    </a:lnT>
                    <a:lnB w="12700" cap="flat" cmpd="sng" algn="ctr">
                      <a:solidFill>
                        <a:schemeClr val="bg2">
                          <a:lumMod val="60000"/>
                          <a:lumOff val="40000"/>
                        </a:schemeClr>
                      </a:solidFill>
                      <a:prstDash val="dash"/>
                      <a:round/>
                      <a:headEnd type="none" w="med" len="med"/>
                      <a:tailEnd type="none" w="med" len="med"/>
                    </a:lnB>
                  </a:tcPr>
                </a:tc>
                <a:extLst>
                  <a:ext uri="{0D108BD9-81ED-4DB2-BD59-A6C34878D82A}">
                    <a16:rowId xmlns:a16="http://schemas.microsoft.com/office/drawing/2014/main" val="4228711007"/>
                  </a:ext>
                </a:extLst>
              </a:tr>
              <a:tr h="249290">
                <a:tc>
                  <a:txBody>
                    <a:bodyPr/>
                    <a:lstStyle/>
                    <a:p>
                      <a:endParaRPr lang="en-US" sz="1600"/>
                    </a:p>
                  </a:txBody>
                  <a:tcPr>
                    <a:lnT w="12700" cap="flat" cmpd="sng" algn="ctr">
                      <a:solidFill>
                        <a:schemeClr val="bg2">
                          <a:lumMod val="60000"/>
                          <a:lumOff val="40000"/>
                        </a:schemeClr>
                      </a:solidFill>
                      <a:prstDash val="dash"/>
                      <a:round/>
                      <a:headEnd type="none" w="med" len="med"/>
                      <a:tailEnd type="none" w="med" len="med"/>
                    </a:lnT>
                    <a:lnB w="12700" cap="flat" cmpd="sng" algn="ctr">
                      <a:solidFill>
                        <a:schemeClr val="bg2">
                          <a:lumMod val="60000"/>
                          <a:lumOff val="40000"/>
                        </a:schemeClr>
                      </a:solidFill>
                      <a:prstDash val="dash"/>
                      <a:round/>
                      <a:headEnd type="none" w="med" len="med"/>
                      <a:tailEnd type="none" w="med" len="med"/>
                    </a:lnB>
                  </a:tcPr>
                </a:tc>
                <a:extLst>
                  <a:ext uri="{0D108BD9-81ED-4DB2-BD59-A6C34878D82A}">
                    <a16:rowId xmlns:a16="http://schemas.microsoft.com/office/drawing/2014/main" val="2423569410"/>
                  </a:ext>
                </a:extLst>
              </a:tr>
              <a:tr h="249290">
                <a:tc>
                  <a:txBody>
                    <a:bodyPr/>
                    <a:lstStyle/>
                    <a:p>
                      <a:endParaRPr lang="en-US" sz="1600"/>
                    </a:p>
                  </a:txBody>
                  <a:tcPr>
                    <a:lnT w="12700" cap="flat" cmpd="sng" algn="ctr">
                      <a:solidFill>
                        <a:schemeClr val="bg2">
                          <a:lumMod val="60000"/>
                          <a:lumOff val="40000"/>
                        </a:schemeClr>
                      </a:solidFill>
                      <a:prstDash val="dash"/>
                      <a:round/>
                      <a:headEnd type="none" w="med" len="med"/>
                      <a:tailEnd type="none" w="med" len="med"/>
                    </a:lnT>
                    <a:lnB w="12700" cap="flat" cmpd="sng" algn="ctr">
                      <a:solidFill>
                        <a:schemeClr val="bg2">
                          <a:lumMod val="60000"/>
                          <a:lumOff val="40000"/>
                        </a:schemeClr>
                      </a:solidFill>
                      <a:prstDash val="dash"/>
                      <a:round/>
                      <a:headEnd type="none" w="med" len="med"/>
                      <a:tailEnd type="none" w="med" len="med"/>
                    </a:lnB>
                  </a:tcPr>
                </a:tc>
                <a:extLst>
                  <a:ext uri="{0D108BD9-81ED-4DB2-BD59-A6C34878D82A}">
                    <a16:rowId xmlns:a16="http://schemas.microsoft.com/office/drawing/2014/main" val="1403637578"/>
                  </a:ext>
                </a:extLst>
              </a:tr>
              <a:tr h="249290">
                <a:tc>
                  <a:txBody>
                    <a:bodyPr/>
                    <a:lstStyle/>
                    <a:p>
                      <a:endParaRPr lang="en-US" sz="1600"/>
                    </a:p>
                  </a:txBody>
                  <a:tcPr>
                    <a:lnT w="12700" cap="flat" cmpd="sng" algn="ctr">
                      <a:solidFill>
                        <a:schemeClr val="bg2">
                          <a:lumMod val="60000"/>
                          <a:lumOff val="40000"/>
                        </a:schemeClr>
                      </a:solidFill>
                      <a:prstDash val="dash"/>
                      <a:round/>
                      <a:headEnd type="none" w="med" len="med"/>
                      <a:tailEnd type="none" w="med" len="med"/>
                    </a:lnT>
                    <a:lnB w="12700" cap="flat" cmpd="sng" algn="ctr">
                      <a:solidFill>
                        <a:schemeClr val="bg2">
                          <a:lumMod val="60000"/>
                          <a:lumOff val="40000"/>
                        </a:schemeClr>
                      </a:solidFill>
                      <a:prstDash val="dash"/>
                      <a:round/>
                      <a:headEnd type="none" w="med" len="med"/>
                      <a:tailEnd type="none" w="med" len="med"/>
                    </a:lnB>
                  </a:tcPr>
                </a:tc>
                <a:extLst>
                  <a:ext uri="{0D108BD9-81ED-4DB2-BD59-A6C34878D82A}">
                    <a16:rowId xmlns:a16="http://schemas.microsoft.com/office/drawing/2014/main" val="3728631784"/>
                  </a:ext>
                </a:extLst>
              </a:tr>
              <a:tr h="249290">
                <a:tc>
                  <a:txBody>
                    <a:bodyPr/>
                    <a:lstStyle/>
                    <a:p>
                      <a:endParaRPr lang="en-US" sz="1600"/>
                    </a:p>
                  </a:txBody>
                  <a:tcPr>
                    <a:lnT w="12700" cap="flat" cmpd="sng" algn="ctr">
                      <a:solidFill>
                        <a:schemeClr val="bg2">
                          <a:lumMod val="60000"/>
                          <a:lumOff val="40000"/>
                        </a:schemeClr>
                      </a:solidFill>
                      <a:prstDash val="dash"/>
                      <a:round/>
                      <a:headEnd type="none" w="med" len="med"/>
                      <a:tailEnd type="none" w="med" len="med"/>
                    </a:lnT>
                    <a:lnB w="12700" cap="flat" cmpd="sng" algn="ctr">
                      <a:solidFill>
                        <a:schemeClr val="bg2">
                          <a:lumMod val="60000"/>
                          <a:lumOff val="40000"/>
                        </a:schemeClr>
                      </a:solidFill>
                      <a:prstDash val="dash"/>
                      <a:round/>
                      <a:headEnd type="none" w="med" len="med"/>
                      <a:tailEnd type="none" w="med" len="med"/>
                    </a:lnB>
                  </a:tcPr>
                </a:tc>
                <a:extLst>
                  <a:ext uri="{0D108BD9-81ED-4DB2-BD59-A6C34878D82A}">
                    <a16:rowId xmlns:a16="http://schemas.microsoft.com/office/drawing/2014/main" val="2513896572"/>
                  </a:ext>
                </a:extLst>
              </a:tr>
              <a:tr h="249290">
                <a:tc>
                  <a:txBody>
                    <a:bodyPr/>
                    <a:lstStyle/>
                    <a:p>
                      <a:endParaRPr lang="en-US" sz="1600"/>
                    </a:p>
                  </a:txBody>
                  <a:tcPr>
                    <a:lnT w="12700" cap="flat" cmpd="sng" algn="ctr">
                      <a:solidFill>
                        <a:schemeClr val="bg2">
                          <a:lumMod val="60000"/>
                          <a:lumOff val="40000"/>
                        </a:schemeClr>
                      </a:solidFill>
                      <a:prstDash val="dash"/>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1304524083"/>
                  </a:ext>
                </a:extLst>
              </a:tr>
              <a:tr h="249290">
                <a:tc>
                  <a:txBody>
                    <a:bodyPr/>
                    <a:lstStyle/>
                    <a:p>
                      <a:endParaRPr lang="en-US" sz="1600"/>
                    </a:p>
                  </a:txBody>
                  <a:tcP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2244408073"/>
                  </a:ext>
                </a:extLst>
              </a:tr>
              <a:tr h="249290">
                <a:tc>
                  <a:txBody>
                    <a:bodyPr/>
                    <a:lstStyle/>
                    <a:p>
                      <a:endParaRPr lang="en-US" sz="1600"/>
                    </a:p>
                  </a:txBody>
                  <a:tcP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0411962"/>
                  </a:ext>
                </a:extLst>
              </a:tr>
            </a:tbl>
          </a:graphicData>
        </a:graphic>
      </p:graphicFrame>
      <p:sp>
        <p:nvSpPr>
          <p:cNvPr id="2" name="Slide Number Placeholder 1">
            <a:extLst>
              <a:ext uri="{FF2B5EF4-FFF2-40B4-BE49-F238E27FC236}">
                <a16:creationId xmlns:a16="http://schemas.microsoft.com/office/drawing/2014/main" id="{E52F686D-CDA9-4193-B186-E07F6802855E}"/>
              </a:ext>
            </a:extLst>
          </p:cNvPr>
          <p:cNvSpPr>
            <a:spLocks noGrp="1"/>
          </p:cNvSpPr>
          <p:nvPr>
            <p:ph type="sldNum" sz="quarter" idx="12"/>
          </p:nvPr>
        </p:nvSpPr>
        <p:spPr/>
        <p:txBody>
          <a:bodyPr/>
          <a:lstStyle/>
          <a:p>
            <a:fld id="{EE2556C5-CE8C-6547-B838-EA80C61A4AF7}" type="slidenum">
              <a:rPr lang="en-US" smtClean="0"/>
              <a:pPr/>
              <a:t>9</a:t>
            </a:fld>
            <a:endParaRPr lang="en-US"/>
          </a:p>
        </p:txBody>
      </p:sp>
      <p:sp>
        <p:nvSpPr>
          <p:cNvPr id="3" name="Title 2">
            <a:extLst>
              <a:ext uri="{FF2B5EF4-FFF2-40B4-BE49-F238E27FC236}">
                <a16:creationId xmlns:a16="http://schemas.microsoft.com/office/drawing/2014/main" id="{CFA87EDC-AADD-4317-BE7C-4DABEBB810E4}"/>
              </a:ext>
            </a:extLst>
          </p:cNvPr>
          <p:cNvSpPr>
            <a:spLocks noGrp="1"/>
          </p:cNvSpPr>
          <p:nvPr>
            <p:ph type="title"/>
          </p:nvPr>
        </p:nvSpPr>
        <p:spPr/>
        <p:txBody>
          <a:bodyPr/>
          <a:lstStyle/>
          <a:p>
            <a:r>
              <a:rPr lang="ro-RO"/>
              <a:t>Noțiuni introductive</a:t>
            </a:r>
            <a:r>
              <a:rPr lang="en-US"/>
              <a:t>:</a:t>
            </a:r>
            <a:r>
              <a:rPr lang="ro-RO"/>
              <a:t> </a:t>
            </a:r>
            <a:r>
              <a:rPr lang="en-US"/>
              <a:t>Nivel</a:t>
            </a:r>
            <a:r>
              <a:rPr lang="ro-RO"/>
              <a:t>urile stivei</a:t>
            </a:r>
            <a:r>
              <a:rPr lang="en-US"/>
              <a:t> software</a:t>
            </a:r>
          </a:p>
        </p:txBody>
      </p:sp>
      <p:grpSp>
        <p:nvGrpSpPr>
          <p:cNvPr id="5" name="Group 4">
            <a:extLst>
              <a:ext uri="{FF2B5EF4-FFF2-40B4-BE49-F238E27FC236}">
                <a16:creationId xmlns:a16="http://schemas.microsoft.com/office/drawing/2014/main" id="{7A692EA8-7DE2-45DA-A3AA-C9C6BCA59C54}"/>
              </a:ext>
            </a:extLst>
          </p:cNvPr>
          <p:cNvGrpSpPr/>
          <p:nvPr/>
        </p:nvGrpSpPr>
        <p:grpSpPr>
          <a:xfrm>
            <a:off x="1586556" y="1114233"/>
            <a:ext cx="2580459" cy="3033031"/>
            <a:chOff x="6592636" y="420236"/>
            <a:chExt cx="2413316" cy="3663095"/>
          </a:xfrm>
        </p:grpSpPr>
        <p:sp>
          <p:nvSpPr>
            <p:cNvPr id="6" name="Rectangle: Rounded Corners 29">
              <a:extLst>
                <a:ext uri="{FF2B5EF4-FFF2-40B4-BE49-F238E27FC236}">
                  <a16:creationId xmlns:a16="http://schemas.microsoft.com/office/drawing/2014/main" id="{F69B1595-3C2B-49EE-BA0B-DBF15BD68EA6}"/>
                </a:ext>
              </a:extLst>
            </p:cNvPr>
            <p:cNvSpPr/>
            <p:nvPr/>
          </p:nvSpPr>
          <p:spPr>
            <a:xfrm>
              <a:off x="6592636" y="3675449"/>
              <a:ext cx="2413316" cy="407882"/>
            </a:xfrm>
            <a:prstGeom prst="roundRect">
              <a:avLst/>
            </a:prstGeom>
            <a:solidFill>
              <a:sysClr val="window" lastClr="FFFFFF"/>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3C71"/>
                  </a:solidFill>
                  <a:effectLst/>
                  <a:uLnTx/>
                  <a:uFillTx/>
                  <a:latin typeface="Intel Clear"/>
                  <a:ea typeface="+mn-ea"/>
                  <a:cs typeface="+mn-cs"/>
                </a:rPr>
                <a:t>Hardware (CPU, memorie, dispozitive)</a:t>
              </a:r>
            </a:p>
          </p:txBody>
        </p:sp>
        <p:sp>
          <p:nvSpPr>
            <p:cNvPr id="7" name="Rectangle: Rounded Corners 30">
              <a:extLst>
                <a:ext uri="{FF2B5EF4-FFF2-40B4-BE49-F238E27FC236}">
                  <a16:creationId xmlns:a16="http://schemas.microsoft.com/office/drawing/2014/main" id="{B2DBF4F3-02EC-4750-BCF4-CCA2E93222A4}"/>
                </a:ext>
              </a:extLst>
            </p:cNvPr>
            <p:cNvSpPr/>
            <p:nvPr/>
          </p:nvSpPr>
          <p:spPr>
            <a:xfrm>
              <a:off x="6592636" y="3271489"/>
              <a:ext cx="2413316" cy="407882"/>
            </a:xfrm>
            <a:prstGeom prst="roundRect">
              <a:avLst/>
            </a:prstGeom>
            <a:solidFill>
              <a:sysClr val="window" lastClr="FFFFFF"/>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3C71"/>
                  </a:solidFill>
                  <a:effectLst/>
                  <a:uLnTx/>
                  <a:uFillTx/>
                  <a:latin typeface="Intel Clear"/>
                  <a:ea typeface="+mn-ea"/>
                  <a:cs typeface="+mn-cs"/>
                </a:rPr>
                <a:t>Firmware / </a:t>
              </a:r>
              <a:r>
                <a:rPr lang="en-US" sz="1000" b="1" kern="0">
                  <a:solidFill>
                    <a:srgbClr val="003C71"/>
                  </a:solidFill>
                  <a:latin typeface="Intel Clear"/>
                </a:rPr>
                <a:t>micro-c</a:t>
              </a:r>
              <a:r>
                <a:rPr kumimoji="0" lang="en-US" sz="1000" b="1" i="0" u="none" strike="noStrike" kern="0" cap="none" spc="0" normalizeH="0" baseline="0" noProof="0">
                  <a:ln>
                    <a:noFill/>
                  </a:ln>
                  <a:solidFill>
                    <a:srgbClr val="003C71"/>
                  </a:solidFill>
                  <a:effectLst/>
                  <a:uLnTx/>
                  <a:uFillTx/>
                  <a:latin typeface="Intel Clear"/>
                  <a:ea typeface="+mn-ea"/>
                  <a:cs typeface="+mn-cs"/>
                </a:rPr>
                <a:t>ode / BIOS</a:t>
              </a:r>
            </a:p>
          </p:txBody>
        </p:sp>
        <p:sp>
          <p:nvSpPr>
            <p:cNvPr id="8" name="Rectangle: Rounded Corners 31">
              <a:extLst>
                <a:ext uri="{FF2B5EF4-FFF2-40B4-BE49-F238E27FC236}">
                  <a16:creationId xmlns:a16="http://schemas.microsoft.com/office/drawing/2014/main" id="{F5B20FD5-94B5-4C3C-A5AD-AAD01035EEF9}"/>
                </a:ext>
              </a:extLst>
            </p:cNvPr>
            <p:cNvSpPr/>
            <p:nvPr/>
          </p:nvSpPr>
          <p:spPr>
            <a:xfrm>
              <a:off x="6592636" y="2455725"/>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3C71"/>
                  </a:solidFill>
                  <a:effectLst/>
                  <a:uLnTx/>
                  <a:uFillTx/>
                  <a:latin typeface="Intel Clear"/>
                  <a:ea typeface="+mn-ea"/>
                  <a:cs typeface="+mn-cs"/>
                </a:rPr>
                <a:t>Sistemul de Operare</a:t>
              </a:r>
            </a:p>
          </p:txBody>
        </p:sp>
        <p:sp>
          <p:nvSpPr>
            <p:cNvPr id="9" name="Rectangle: Rounded Corners 32">
              <a:extLst>
                <a:ext uri="{FF2B5EF4-FFF2-40B4-BE49-F238E27FC236}">
                  <a16:creationId xmlns:a16="http://schemas.microsoft.com/office/drawing/2014/main" id="{3A1A929F-C91E-4E76-BC15-4E21A2E68DD3}"/>
                </a:ext>
              </a:extLst>
            </p:cNvPr>
            <p:cNvSpPr/>
            <p:nvPr/>
          </p:nvSpPr>
          <p:spPr>
            <a:xfrm>
              <a:off x="6592636" y="2047842"/>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3C71"/>
                  </a:solidFill>
                  <a:effectLst/>
                  <a:uLnTx/>
                  <a:uFillTx/>
                  <a:latin typeface="Intel Clear"/>
                  <a:ea typeface="+mn-ea"/>
                  <a:cs typeface="+mn-cs"/>
                </a:rPr>
                <a:t>Virtualizare / Orchestrare</a:t>
              </a:r>
            </a:p>
          </p:txBody>
        </p:sp>
        <p:sp>
          <p:nvSpPr>
            <p:cNvPr id="10" name="Rectangle: Rounded Corners 33">
              <a:extLst>
                <a:ext uri="{FF2B5EF4-FFF2-40B4-BE49-F238E27FC236}">
                  <a16:creationId xmlns:a16="http://schemas.microsoft.com/office/drawing/2014/main" id="{3D4929A8-7818-4A73-90FA-2B09438D4A83}"/>
                </a:ext>
              </a:extLst>
            </p:cNvPr>
            <p:cNvSpPr/>
            <p:nvPr/>
          </p:nvSpPr>
          <p:spPr>
            <a:xfrm>
              <a:off x="6592636" y="1639960"/>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3C71"/>
                  </a:solidFill>
                  <a:effectLst/>
                  <a:uLnTx/>
                  <a:uFillTx/>
                  <a:latin typeface="Intel Clear"/>
                  <a:ea typeface="+mn-ea"/>
                  <a:cs typeface="+mn-cs"/>
                </a:rPr>
                <a:t>Low-level Libraries </a:t>
              </a:r>
            </a:p>
          </p:txBody>
        </p:sp>
        <p:sp>
          <p:nvSpPr>
            <p:cNvPr id="11" name="Rectangle: Rounded Corners 34">
              <a:extLst>
                <a:ext uri="{FF2B5EF4-FFF2-40B4-BE49-F238E27FC236}">
                  <a16:creationId xmlns:a16="http://schemas.microsoft.com/office/drawing/2014/main" id="{DEBF0652-23CE-485D-9FAF-31C66EF7C08C}"/>
                </a:ext>
              </a:extLst>
            </p:cNvPr>
            <p:cNvSpPr/>
            <p:nvPr/>
          </p:nvSpPr>
          <p:spPr>
            <a:xfrm>
              <a:off x="6592636" y="1232078"/>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3C71"/>
                  </a:solidFill>
                  <a:effectLst/>
                  <a:uLnTx/>
                  <a:uFillTx/>
                  <a:latin typeface="Intel Clear"/>
                  <a:ea typeface="+mn-ea"/>
                  <a:cs typeface="+mn-cs"/>
                </a:rPr>
                <a:t>Middleware Frameworks &amp; Runtimes</a:t>
              </a:r>
            </a:p>
          </p:txBody>
        </p:sp>
        <p:sp>
          <p:nvSpPr>
            <p:cNvPr id="12" name="Rectangle: Rounded Corners 35">
              <a:extLst>
                <a:ext uri="{FF2B5EF4-FFF2-40B4-BE49-F238E27FC236}">
                  <a16:creationId xmlns:a16="http://schemas.microsoft.com/office/drawing/2014/main" id="{26B7F73D-205D-406C-8311-F8A80625FC3E}"/>
                </a:ext>
              </a:extLst>
            </p:cNvPr>
            <p:cNvSpPr/>
            <p:nvPr/>
          </p:nvSpPr>
          <p:spPr>
            <a:xfrm>
              <a:off x="6592636" y="824196"/>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3C71"/>
                  </a:solidFill>
                  <a:effectLst/>
                  <a:uLnTx/>
                  <a:uFillTx/>
                  <a:latin typeface="Intel Clear"/>
                  <a:ea typeface="+mn-ea"/>
                  <a:cs typeface="+mn-cs"/>
                </a:rPr>
                <a:t>Applicații</a:t>
              </a:r>
            </a:p>
          </p:txBody>
        </p:sp>
        <p:sp>
          <p:nvSpPr>
            <p:cNvPr id="13" name="Rectangle: Rounded Corners 36">
              <a:extLst>
                <a:ext uri="{FF2B5EF4-FFF2-40B4-BE49-F238E27FC236}">
                  <a16:creationId xmlns:a16="http://schemas.microsoft.com/office/drawing/2014/main" id="{313784C7-C062-4595-9919-10AFD5971DF0}"/>
                </a:ext>
              </a:extLst>
            </p:cNvPr>
            <p:cNvSpPr/>
            <p:nvPr/>
          </p:nvSpPr>
          <p:spPr>
            <a:xfrm>
              <a:off x="6592636" y="420236"/>
              <a:ext cx="2413316" cy="407882"/>
            </a:xfrm>
            <a:prstGeom prst="roundRect">
              <a:avLst/>
            </a:prstGeom>
            <a:solidFill>
              <a:schemeClr val="accent5">
                <a:lumMod val="20000"/>
                <a:lumOff val="80000"/>
              </a:schemeClr>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3C71"/>
                  </a:solidFill>
                  <a:effectLst/>
                  <a:uLnTx/>
                  <a:uFillTx/>
                  <a:latin typeface="Intel Clear"/>
                  <a:ea typeface="+mn-ea"/>
                  <a:cs typeface="+mn-cs"/>
                </a:rPr>
                <a:t>Servicii şi Soluții</a:t>
              </a:r>
            </a:p>
          </p:txBody>
        </p:sp>
        <p:sp>
          <p:nvSpPr>
            <p:cNvPr id="15" name="Rectangle: Rounded Corners 31">
              <a:extLst>
                <a:ext uri="{FF2B5EF4-FFF2-40B4-BE49-F238E27FC236}">
                  <a16:creationId xmlns:a16="http://schemas.microsoft.com/office/drawing/2014/main" id="{5C70FB0A-6F2C-4AEC-AAF0-233B15185785}"/>
                </a:ext>
              </a:extLst>
            </p:cNvPr>
            <p:cNvSpPr/>
            <p:nvPr/>
          </p:nvSpPr>
          <p:spPr>
            <a:xfrm>
              <a:off x="6592636" y="2867529"/>
              <a:ext cx="2413316" cy="407882"/>
            </a:xfrm>
            <a:prstGeom prst="roundRect">
              <a:avLst/>
            </a:prstGeom>
            <a:solidFill>
              <a:sysClr val="window" lastClr="FFFFFF"/>
            </a:solidFill>
            <a:ln w="254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3C71"/>
                  </a:solidFill>
                  <a:effectLst/>
                  <a:uLnTx/>
                  <a:uFillTx/>
                  <a:latin typeface="Intel Clear"/>
                  <a:ea typeface="+mn-ea"/>
                  <a:cs typeface="+mn-cs"/>
                </a:rPr>
                <a:t>Drivere</a:t>
              </a:r>
            </a:p>
          </p:txBody>
        </p:sp>
      </p:grpSp>
      <p:pic>
        <p:nvPicPr>
          <p:cNvPr id="19" name="Picture 6" descr="Microsoft Logo Png - Free Transparent PNG Logos">
            <a:extLst>
              <a:ext uri="{FF2B5EF4-FFF2-40B4-BE49-F238E27FC236}">
                <a16:creationId xmlns:a16="http://schemas.microsoft.com/office/drawing/2014/main" id="{C3EF85D8-73D4-458B-BA57-A9D8E248B340}"/>
              </a:ext>
            </a:extLst>
          </p:cNvPr>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bwMode="auto">
          <a:xfrm>
            <a:off x="6907438" y="2480722"/>
            <a:ext cx="664730" cy="155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Red Hat Logo Download Vector">
            <a:extLst>
              <a:ext uri="{FF2B5EF4-FFF2-40B4-BE49-F238E27FC236}">
                <a16:creationId xmlns:a16="http://schemas.microsoft.com/office/drawing/2014/main" id="{506B0BD2-344C-449D-A744-B3DD1C187A06}"/>
              </a:ext>
            </a:extLst>
          </p:cNvPr>
          <p:cNvPicPr>
            <a:picLocks noChangeAspect="1" noChangeArrowheads="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bwMode="auto">
          <a:xfrm>
            <a:off x="4422519" y="2818337"/>
            <a:ext cx="844790" cy="1990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picture containing clipart&#10;&#10;Description automatically generated">
            <a:extLst>
              <a:ext uri="{FF2B5EF4-FFF2-40B4-BE49-F238E27FC236}">
                <a16:creationId xmlns:a16="http://schemas.microsoft.com/office/drawing/2014/main" id="{FEB2E4F9-30EE-4766-B443-70742AF769F2}"/>
              </a:ext>
            </a:extLst>
          </p:cNvPr>
          <p:cNvPicPr>
            <a:picLocks noChangeAspect="1"/>
          </p:cNvPicPr>
          <p:nvPr/>
        </p:nvPicPr>
        <p:blipFill>
          <a:blip r:embed="rId17">
            <a:extLst>
              <a:ext uri="{837473B0-CC2E-450A-ABE3-18F120FF3D39}">
                <a1611:picAttrSrcUrl xmlns:a1611="http://schemas.microsoft.com/office/drawing/2016/11/main" r:id="rId18"/>
              </a:ext>
            </a:extLst>
          </a:blip>
          <a:stretch>
            <a:fillRect/>
          </a:stretch>
        </p:blipFill>
        <p:spPr>
          <a:xfrm>
            <a:off x="6201820" y="2764204"/>
            <a:ext cx="472947" cy="281949"/>
          </a:xfrm>
          <a:prstGeom prst="rect">
            <a:avLst/>
          </a:prstGeom>
        </p:spPr>
      </p:pic>
      <p:pic>
        <p:nvPicPr>
          <p:cNvPr id="29" name="Picture 16" descr="Kubernetes">
            <a:extLst>
              <a:ext uri="{FF2B5EF4-FFF2-40B4-BE49-F238E27FC236}">
                <a16:creationId xmlns:a16="http://schemas.microsoft.com/office/drawing/2014/main" id="{38DA4F56-4ECA-4005-99A3-7229855FFBD6}"/>
              </a:ext>
            </a:extLst>
          </p:cNvPr>
          <p:cNvPicPr>
            <a:picLocks noChangeAspect="1" noChangeArrowheads="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bwMode="auto">
          <a:xfrm>
            <a:off x="5145254" y="2486016"/>
            <a:ext cx="688575" cy="1487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8" descr="Docker Logos and Photos | Docker">
            <a:extLst>
              <a:ext uri="{FF2B5EF4-FFF2-40B4-BE49-F238E27FC236}">
                <a16:creationId xmlns:a16="http://schemas.microsoft.com/office/drawing/2014/main" id="{7B263B6E-D54E-4869-8231-BBB5EC48C7F9}"/>
              </a:ext>
            </a:extLst>
          </p:cNvPr>
          <p:cNvPicPr>
            <a:picLocks noChangeAspect="1" noChangeArrowheads="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bwMode="auto">
          <a:xfrm>
            <a:off x="5905156" y="2440275"/>
            <a:ext cx="313639" cy="26835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Mirantis Logos | Mirantis">
            <a:extLst>
              <a:ext uri="{FF2B5EF4-FFF2-40B4-BE49-F238E27FC236}">
                <a16:creationId xmlns:a16="http://schemas.microsoft.com/office/drawing/2014/main" id="{87878923-B21D-4032-845E-DCFE515E68C5}"/>
              </a:ext>
            </a:extLst>
          </p:cNvPr>
          <p:cNvPicPr>
            <a:picLocks noChangeAspect="1" noChangeArrowheads="1"/>
          </p:cNvPicPr>
          <p:nvPr>
            <p:custDataLst>
              <p:tags r:id="rId5"/>
            </p:custDataLst>
          </p:nvPr>
        </p:nvPicPr>
        <p:blipFill>
          <a:blip r:embed="rId21">
            <a:extLst>
              <a:ext uri="{28A0092B-C50C-407E-A947-70E740481C1C}">
                <a14:useLocalDpi xmlns:a14="http://schemas.microsoft.com/office/drawing/2010/main" val="0"/>
              </a:ext>
            </a:extLst>
          </a:blip>
          <a:stretch>
            <a:fillRect/>
          </a:stretch>
        </p:blipFill>
        <p:spPr bwMode="auto">
          <a:xfrm>
            <a:off x="4655357" y="2456557"/>
            <a:ext cx="337982" cy="19402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Vmware Png Logo - Free Transparent PNG Logos">
            <a:extLst>
              <a:ext uri="{FF2B5EF4-FFF2-40B4-BE49-F238E27FC236}">
                <a16:creationId xmlns:a16="http://schemas.microsoft.com/office/drawing/2014/main" id="{6C4B16D9-9E8F-407D-8F69-1CC922E87FCA}"/>
              </a:ext>
            </a:extLst>
          </p:cNvPr>
          <p:cNvPicPr>
            <a:picLocks noChangeAspect="1" noChangeArrowheads="1"/>
          </p:cNvPicPr>
          <p:nvPr>
            <p:custDataLst>
              <p:tags r:id="rId6"/>
            </p:custDataLst>
          </p:nvPr>
        </p:nvPicPr>
        <p:blipFill>
          <a:blip r:embed="rId22">
            <a:extLst>
              <a:ext uri="{28A0092B-C50C-407E-A947-70E740481C1C}">
                <a14:useLocalDpi xmlns:a14="http://schemas.microsoft.com/office/drawing/2010/main" val="0"/>
              </a:ext>
            </a:extLst>
          </a:blip>
          <a:stretch>
            <a:fillRect/>
          </a:stretch>
        </p:blipFill>
        <p:spPr bwMode="auto">
          <a:xfrm>
            <a:off x="6240544" y="2487572"/>
            <a:ext cx="631807" cy="159448"/>
          </a:xfrm>
          <a:prstGeom prst="rect">
            <a:avLst/>
          </a:prstGeom>
          <a:noFill/>
          <a:ln>
            <a:noFill/>
          </a:ln>
        </p:spPr>
      </p:pic>
      <p:pic>
        <p:nvPicPr>
          <p:cNvPr id="36" name="Picture 8" descr="Java – Logos Download">
            <a:extLst>
              <a:ext uri="{FF2B5EF4-FFF2-40B4-BE49-F238E27FC236}">
                <a16:creationId xmlns:a16="http://schemas.microsoft.com/office/drawing/2014/main" id="{A27D3619-E568-4CFF-8DFC-442C0DA7CCBF}"/>
              </a:ext>
            </a:extLst>
          </p:cNvPr>
          <p:cNvPicPr>
            <a:picLocks noChangeAspect="1" noChangeArrowheads="1"/>
          </p:cNvPicPr>
          <p:nvPr>
            <p:custDataLst>
              <p:tags r:id="rId7"/>
            </p:custDataLst>
          </p:nvPr>
        </p:nvPicPr>
        <p:blipFill>
          <a:blip r:embed="rId23">
            <a:extLst>
              <a:ext uri="{28A0092B-C50C-407E-A947-70E740481C1C}">
                <a14:useLocalDpi xmlns:a14="http://schemas.microsoft.com/office/drawing/2010/main" val="0"/>
              </a:ext>
            </a:extLst>
          </a:blip>
          <a:stretch>
            <a:fillRect/>
          </a:stretch>
        </p:blipFill>
        <p:spPr bwMode="auto">
          <a:xfrm>
            <a:off x="4976986" y="1812626"/>
            <a:ext cx="415058" cy="23235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Python – Logos Download">
            <a:extLst>
              <a:ext uri="{FF2B5EF4-FFF2-40B4-BE49-F238E27FC236}">
                <a16:creationId xmlns:a16="http://schemas.microsoft.com/office/drawing/2014/main" id="{25C9EA5D-9B9C-43D1-BDDE-8C35D8C13FBD}"/>
              </a:ext>
            </a:extLst>
          </p:cNvPr>
          <p:cNvPicPr>
            <a:picLocks noChangeAspect="1" noChangeArrowheads="1"/>
          </p:cNvPicPr>
          <p:nvPr>
            <p:custDataLst>
              <p:tags r:id="rId8"/>
            </p:custDataLst>
          </p:nvPr>
        </p:nvPicPr>
        <p:blipFill>
          <a:blip r:embed="rId24">
            <a:extLst>
              <a:ext uri="{28A0092B-C50C-407E-A947-70E740481C1C}">
                <a14:useLocalDpi xmlns:a14="http://schemas.microsoft.com/office/drawing/2010/main" val="0"/>
              </a:ext>
            </a:extLst>
          </a:blip>
          <a:stretch>
            <a:fillRect/>
          </a:stretch>
        </p:blipFill>
        <p:spPr bwMode="auto">
          <a:xfrm>
            <a:off x="5528802" y="1829601"/>
            <a:ext cx="586263" cy="17013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0" descr="JavaScript-logo.png — Quintagroup">
            <a:extLst>
              <a:ext uri="{FF2B5EF4-FFF2-40B4-BE49-F238E27FC236}">
                <a16:creationId xmlns:a16="http://schemas.microsoft.com/office/drawing/2014/main" id="{7433B5B3-C8AD-49FB-BC09-63409483F25D}"/>
              </a:ext>
            </a:extLst>
          </p:cNvPr>
          <p:cNvPicPr>
            <a:picLocks noChangeAspect="1" noChangeArrowheads="1"/>
          </p:cNvPicPr>
          <p:nvPr>
            <p:custDataLst>
              <p:tags r:id="rId9"/>
            </p:custDataLst>
          </p:nvPr>
        </p:nvPicPr>
        <p:blipFill>
          <a:blip r:embed="rId25">
            <a:extLst>
              <a:ext uri="{28A0092B-C50C-407E-A947-70E740481C1C}">
                <a14:useLocalDpi xmlns:a14="http://schemas.microsoft.com/office/drawing/2010/main" val="0"/>
              </a:ext>
            </a:extLst>
          </a:blip>
          <a:stretch>
            <a:fillRect/>
          </a:stretch>
        </p:blipFill>
        <p:spPr bwMode="auto">
          <a:xfrm>
            <a:off x="6144845" y="1768882"/>
            <a:ext cx="334467" cy="33446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 descr="oneAPI Programming Model | oneAPI">
            <a:extLst>
              <a:ext uri="{FF2B5EF4-FFF2-40B4-BE49-F238E27FC236}">
                <a16:creationId xmlns:a16="http://schemas.microsoft.com/office/drawing/2014/main" id="{7902262E-8BB6-4FFB-9683-411FACBDAE84}"/>
              </a:ext>
            </a:extLst>
          </p:cNvPr>
          <p:cNvPicPr>
            <a:picLocks noChangeAspect="1" noChangeArrowheads="1"/>
          </p:cNvPicPr>
          <p:nvPr>
            <p:custDataLst>
              <p:tags r:id="rId10"/>
            </p:custDataLst>
          </p:nvPr>
        </p:nvPicPr>
        <p:blipFill>
          <a:blip r:embed="rId26">
            <a:extLst>
              <a:ext uri="{28A0092B-C50C-407E-A947-70E740481C1C}">
                <a14:useLocalDpi xmlns:a14="http://schemas.microsoft.com/office/drawing/2010/main" val="0"/>
              </a:ext>
            </a:extLst>
          </a:blip>
          <a:stretch>
            <a:fillRect/>
          </a:stretch>
        </p:blipFill>
        <p:spPr bwMode="auto">
          <a:xfrm>
            <a:off x="5635135" y="2065032"/>
            <a:ext cx="273475" cy="28843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6" descr="DPDK: Getting Ready for Network Primetime">
            <a:extLst>
              <a:ext uri="{FF2B5EF4-FFF2-40B4-BE49-F238E27FC236}">
                <a16:creationId xmlns:a16="http://schemas.microsoft.com/office/drawing/2014/main" id="{D49A56DC-A5C1-4913-84A4-BEAC20ABC07F}"/>
              </a:ext>
            </a:extLst>
          </p:cNvPr>
          <p:cNvPicPr>
            <a:picLocks noChangeAspect="1" noChangeArrowheads="1"/>
          </p:cNvPicPr>
          <p:nvPr>
            <p:custDataLst>
              <p:tags r:id="rId11"/>
            </p:custDataLst>
          </p:nvPr>
        </p:nvPicPr>
        <p:blipFill>
          <a:blip r:embed="rId27">
            <a:extLst>
              <a:ext uri="{28A0092B-C50C-407E-A947-70E740481C1C}">
                <a14:useLocalDpi xmlns:a14="http://schemas.microsoft.com/office/drawing/2010/main" val="0"/>
              </a:ext>
            </a:extLst>
          </a:blip>
          <a:stretch>
            <a:fillRect/>
          </a:stretch>
        </p:blipFill>
        <p:spPr bwMode="auto">
          <a:xfrm>
            <a:off x="4702188" y="2136754"/>
            <a:ext cx="670591" cy="17564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Netflix Logo transparent PNG - StickPNG">
            <a:extLst>
              <a:ext uri="{FF2B5EF4-FFF2-40B4-BE49-F238E27FC236}">
                <a16:creationId xmlns:a16="http://schemas.microsoft.com/office/drawing/2014/main" id="{86510BB7-6D37-446B-92EC-C43DE9A8623A}"/>
              </a:ext>
            </a:extLst>
          </p:cNvPr>
          <p:cNvPicPr>
            <a:picLocks noChangeAspect="1" noChangeArrowheads="1"/>
          </p:cNvPicPr>
          <p:nvPr>
            <p:custDataLst>
              <p:tags r:id="rId12"/>
            </p:custDataLst>
          </p:nvPr>
        </p:nvPicPr>
        <p:blipFill>
          <a:blip r:embed="rId28">
            <a:extLst>
              <a:ext uri="{28A0092B-C50C-407E-A947-70E740481C1C}">
                <a14:useLocalDpi xmlns:a14="http://schemas.microsoft.com/office/drawing/2010/main" val="0"/>
              </a:ext>
            </a:extLst>
          </a:blip>
          <a:stretch>
            <a:fillRect/>
          </a:stretch>
        </p:blipFill>
        <p:spPr bwMode="auto">
          <a:xfrm>
            <a:off x="4442237" y="1037353"/>
            <a:ext cx="659911" cy="3712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adoop">
            <a:extLst>
              <a:ext uri="{FF2B5EF4-FFF2-40B4-BE49-F238E27FC236}">
                <a16:creationId xmlns:a16="http://schemas.microsoft.com/office/drawing/2014/main" id="{F18736D8-324E-4841-BA29-99E8E4276D0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937937" y="1471150"/>
            <a:ext cx="748282" cy="17709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D25D456B-217D-4BFE-81A7-BE78DBD5319B}"/>
              </a:ext>
            </a:extLst>
          </p:cNvPr>
          <p:cNvPicPr>
            <a:picLocks noChangeAspect="1"/>
          </p:cNvPicPr>
          <p:nvPr/>
        </p:nvPicPr>
        <p:blipFill>
          <a:blip r:embed="rId30"/>
          <a:stretch>
            <a:fillRect/>
          </a:stretch>
        </p:blipFill>
        <p:spPr>
          <a:xfrm>
            <a:off x="5813535" y="1075993"/>
            <a:ext cx="334160" cy="293920"/>
          </a:xfrm>
          <a:prstGeom prst="rect">
            <a:avLst/>
          </a:prstGeom>
        </p:spPr>
      </p:pic>
      <p:pic>
        <p:nvPicPr>
          <p:cNvPr id="47" name="Picture 46">
            <a:extLst>
              <a:ext uri="{FF2B5EF4-FFF2-40B4-BE49-F238E27FC236}">
                <a16:creationId xmlns:a16="http://schemas.microsoft.com/office/drawing/2014/main" id="{21774301-A085-4E96-9395-7C9BF707987F}"/>
              </a:ext>
            </a:extLst>
          </p:cNvPr>
          <p:cNvPicPr>
            <a:picLocks noChangeAspect="1"/>
          </p:cNvPicPr>
          <p:nvPr/>
        </p:nvPicPr>
        <p:blipFill>
          <a:blip r:embed="rId31"/>
          <a:stretch>
            <a:fillRect/>
          </a:stretch>
        </p:blipFill>
        <p:spPr>
          <a:xfrm>
            <a:off x="6599471" y="1147199"/>
            <a:ext cx="545761" cy="158116"/>
          </a:xfrm>
          <a:prstGeom prst="rect">
            <a:avLst/>
          </a:prstGeom>
        </p:spPr>
      </p:pic>
      <p:pic>
        <p:nvPicPr>
          <p:cNvPr id="48" name="Picture 2" descr="Image result for facebook logo">
            <a:extLst>
              <a:ext uri="{FF2B5EF4-FFF2-40B4-BE49-F238E27FC236}">
                <a16:creationId xmlns:a16="http://schemas.microsoft.com/office/drawing/2014/main" id="{2AF94A43-4CB6-4706-BC03-6437DB932B93}"/>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299238" y="1098963"/>
            <a:ext cx="250149" cy="25014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https://s.w.org/images/backgrounds/wordpress-bg-medblue.png">
            <a:extLst>
              <a:ext uri="{FF2B5EF4-FFF2-40B4-BE49-F238E27FC236}">
                <a16:creationId xmlns:a16="http://schemas.microsoft.com/office/drawing/2014/main" id="{7D1AD8B6-4C83-4348-82F8-124C7800950F}"/>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l="13150" t="30604" r="12471" b="34842"/>
          <a:stretch/>
        </p:blipFill>
        <p:spPr bwMode="auto">
          <a:xfrm>
            <a:off x="5084451" y="1470367"/>
            <a:ext cx="761053" cy="1856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6B9E0CDA-7529-4443-9C1F-8904F34D6016}"/>
              </a:ext>
            </a:extLst>
          </p:cNvPr>
          <p:cNvPicPr>
            <a:picLocks noChangeAspect="1"/>
          </p:cNvPicPr>
          <p:nvPr/>
        </p:nvPicPr>
        <p:blipFill>
          <a:blip r:embed="rId34"/>
          <a:stretch>
            <a:fillRect/>
          </a:stretch>
        </p:blipFill>
        <p:spPr>
          <a:xfrm>
            <a:off x="5084451" y="1141972"/>
            <a:ext cx="631124" cy="170714"/>
          </a:xfrm>
          <a:prstGeom prst="rect">
            <a:avLst/>
          </a:prstGeom>
        </p:spPr>
      </p:pic>
      <p:pic>
        <p:nvPicPr>
          <p:cNvPr id="59" name="Google Shape;322;p50">
            <a:extLst>
              <a:ext uri="{FF2B5EF4-FFF2-40B4-BE49-F238E27FC236}">
                <a16:creationId xmlns:a16="http://schemas.microsoft.com/office/drawing/2014/main" id="{9159204A-EEC7-47AC-AAD2-39B8D5D6EFA8}"/>
              </a:ext>
            </a:extLst>
          </p:cNvPr>
          <p:cNvPicPr preferRelativeResize="0"/>
          <p:nvPr/>
        </p:nvPicPr>
        <p:blipFill rotWithShape="1">
          <a:blip r:embed="rId35">
            <a:alphaModFix/>
          </a:blip>
          <a:srcRect/>
          <a:stretch/>
        </p:blipFill>
        <p:spPr>
          <a:xfrm>
            <a:off x="4458854" y="1360486"/>
            <a:ext cx="508800" cy="360667"/>
          </a:xfrm>
          <a:prstGeom prst="rect">
            <a:avLst/>
          </a:prstGeom>
          <a:noFill/>
          <a:ln>
            <a:noFill/>
          </a:ln>
        </p:spPr>
      </p:pic>
      <p:pic>
        <p:nvPicPr>
          <p:cNvPr id="60" name="Google Shape;344;p50">
            <a:extLst>
              <a:ext uri="{FF2B5EF4-FFF2-40B4-BE49-F238E27FC236}">
                <a16:creationId xmlns:a16="http://schemas.microsoft.com/office/drawing/2014/main" id="{CB779464-8D86-446C-A8C0-5F63E0A0AE53}"/>
              </a:ext>
            </a:extLst>
          </p:cNvPr>
          <p:cNvPicPr preferRelativeResize="0"/>
          <p:nvPr/>
        </p:nvPicPr>
        <p:blipFill rotWithShape="1">
          <a:blip r:embed="rId36">
            <a:alphaModFix/>
          </a:blip>
          <a:srcRect/>
          <a:stretch/>
        </p:blipFill>
        <p:spPr>
          <a:xfrm>
            <a:off x="4483548" y="1683841"/>
            <a:ext cx="458000" cy="381497"/>
          </a:xfrm>
          <a:prstGeom prst="rect">
            <a:avLst/>
          </a:prstGeom>
          <a:noFill/>
          <a:ln>
            <a:noFill/>
          </a:ln>
        </p:spPr>
      </p:pic>
      <p:pic>
        <p:nvPicPr>
          <p:cNvPr id="61" name="Google Shape;345;p50">
            <a:extLst>
              <a:ext uri="{FF2B5EF4-FFF2-40B4-BE49-F238E27FC236}">
                <a16:creationId xmlns:a16="http://schemas.microsoft.com/office/drawing/2014/main" id="{DDCBD689-0BFB-410F-B38F-A4C3FFFDD411}"/>
              </a:ext>
            </a:extLst>
          </p:cNvPr>
          <p:cNvPicPr preferRelativeResize="0"/>
          <p:nvPr/>
        </p:nvPicPr>
        <p:blipFill rotWithShape="1">
          <a:blip r:embed="rId37">
            <a:alphaModFix/>
          </a:blip>
          <a:srcRect/>
          <a:stretch/>
        </p:blipFill>
        <p:spPr>
          <a:xfrm>
            <a:off x="6765914" y="1357113"/>
            <a:ext cx="565733" cy="294745"/>
          </a:xfrm>
          <a:prstGeom prst="rect">
            <a:avLst/>
          </a:prstGeom>
          <a:noFill/>
          <a:ln>
            <a:noFill/>
          </a:ln>
          <a:effectLst>
            <a:outerShdw blurRad="50800" dist="50800" dir="5400000" algn="ctr" rotWithShape="0">
              <a:schemeClr val="tx1">
                <a:lumMod val="85000"/>
                <a:lumOff val="15000"/>
              </a:schemeClr>
            </a:outerShdw>
          </a:effectLst>
        </p:spPr>
      </p:pic>
      <p:pic>
        <p:nvPicPr>
          <p:cNvPr id="65" name="Google Shape;346;p50">
            <a:extLst>
              <a:ext uri="{FF2B5EF4-FFF2-40B4-BE49-F238E27FC236}">
                <a16:creationId xmlns:a16="http://schemas.microsoft.com/office/drawing/2014/main" id="{444BE7E6-B656-4BC4-87CE-28EF0C2FAEAA}"/>
              </a:ext>
            </a:extLst>
          </p:cNvPr>
          <p:cNvPicPr preferRelativeResize="0"/>
          <p:nvPr/>
        </p:nvPicPr>
        <p:blipFill>
          <a:blip r:embed="rId38">
            <a:extLst>
              <a:ext uri="{837473B0-CC2E-450A-ABE3-18F120FF3D39}">
                <a1611:picAttrSrcUrl xmlns:a1611="http://schemas.microsoft.com/office/drawing/2016/11/main" r:id="rId39"/>
              </a:ext>
            </a:extLst>
          </a:blip>
          <a:srcRect/>
          <a:stretch/>
        </p:blipFill>
        <p:spPr>
          <a:xfrm>
            <a:off x="6623936" y="1785127"/>
            <a:ext cx="469792" cy="287356"/>
          </a:xfrm>
          <a:prstGeom prst="rect">
            <a:avLst/>
          </a:prstGeom>
          <a:noFill/>
          <a:ln>
            <a:noFill/>
          </a:ln>
          <a:effectLst>
            <a:outerShdw blurRad="660400" dist="50800" dir="5400000" algn="ctr" rotWithShape="0">
              <a:schemeClr val="tx1"/>
            </a:outerShdw>
          </a:effectLst>
        </p:spPr>
      </p:pic>
      <p:pic>
        <p:nvPicPr>
          <p:cNvPr id="67" name="Google Shape;331;p50">
            <a:extLst>
              <a:ext uri="{FF2B5EF4-FFF2-40B4-BE49-F238E27FC236}">
                <a16:creationId xmlns:a16="http://schemas.microsoft.com/office/drawing/2014/main" id="{F2C475D7-861B-48F7-ABED-575A8AC779DD}"/>
              </a:ext>
            </a:extLst>
          </p:cNvPr>
          <p:cNvPicPr preferRelativeResize="0"/>
          <p:nvPr/>
        </p:nvPicPr>
        <p:blipFill rotWithShape="1">
          <a:blip r:embed="rId40">
            <a:alphaModFix/>
          </a:blip>
          <a:srcRect/>
          <a:stretch/>
        </p:blipFill>
        <p:spPr>
          <a:xfrm>
            <a:off x="5813535" y="2734085"/>
            <a:ext cx="239321" cy="281949"/>
          </a:xfrm>
          <a:prstGeom prst="rect">
            <a:avLst/>
          </a:prstGeom>
          <a:noFill/>
          <a:ln>
            <a:noFill/>
          </a:ln>
        </p:spPr>
      </p:pic>
      <p:pic>
        <p:nvPicPr>
          <p:cNvPr id="68" name="Google Shape;334;p50">
            <a:extLst>
              <a:ext uri="{FF2B5EF4-FFF2-40B4-BE49-F238E27FC236}">
                <a16:creationId xmlns:a16="http://schemas.microsoft.com/office/drawing/2014/main" id="{C2D4D2B1-D5B8-42D2-B1A9-76B9A61C1921}"/>
              </a:ext>
            </a:extLst>
          </p:cNvPr>
          <p:cNvPicPr preferRelativeResize="0"/>
          <p:nvPr/>
        </p:nvPicPr>
        <p:blipFill rotWithShape="1">
          <a:blip r:embed="rId41">
            <a:alphaModFix/>
          </a:blip>
          <a:srcRect/>
          <a:stretch/>
        </p:blipFill>
        <p:spPr>
          <a:xfrm>
            <a:off x="5467908" y="2764204"/>
            <a:ext cx="207141" cy="281950"/>
          </a:xfrm>
          <a:prstGeom prst="rect">
            <a:avLst/>
          </a:prstGeom>
          <a:noFill/>
          <a:ln>
            <a:noFill/>
          </a:ln>
        </p:spPr>
      </p:pic>
      <p:pic>
        <p:nvPicPr>
          <p:cNvPr id="69" name="Google Shape;339;p50">
            <a:extLst>
              <a:ext uri="{FF2B5EF4-FFF2-40B4-BE49-F238E27FC236}">
                <a16:creationId xmlns:a16="http://schemas.microsoft.com/office/drawing/2014/main" id="{E60227DD-AEBA-4D41-A5BB-5AAF2E83F19A}"/>
              </a:ext>
            </a:extLst>
          </p:cNvPr>
          <p:cNvPicPr preferRelativeResize="0"/>
          <p:nvPr/>
        </p:nvPicPr>
        <p:blipFill rotWithShape="1">
          <a:blip r:embed="rId42">
            <a:alphaModFix/>
          </a:blip>
          <a:srcRect/>
          <a:stretch/>
        </p:blipFill>
        <p:spPr>
          <a:xfrm>
            <a:off x="6795687" y="2793947"/>
            <a:ext cx="559294" cy="187058"/>
          </a:xfrm>
          <a:prstGeom prst="rect">
            <a:avLst/>
          </a:prstGeom>
          <a:noFill/>
          <a:ln>
            <a:noFill/>
          </a:ln>
        </p:spPr>
      </p:pic>
      <p:pic>
        <p:nvPicPr>
          <p:cNvPr id="72" name="Picture 71">
            <a:extLst>
              <a:ext uri="{FF2B5EF4-FFF2-40B4-BE49-F238E27FC236}">
                <a16:creationId xmlns:a16="http://schemas.microsoft.com/office/drawing/2014/main" id="{FFA952AA-2B4B-46ED-B516-2AA222D8F770}"/>
              </a:ext>
            </a:extLst>
          </p:cNvPr>
          <p:cNvPicPr>
            <a:picLocks noChangeAspect="1"/>
          </p:cNvPicPr>
          <p:nvPr/>
        </p:nvPicPr>
        <p:blipFill>
          <a:blip r:embed="rId43">
            <a:extLst>
              <a:ext uri="{837473B0-CC2E-450A-ABE3-18F120FF3D39}">
                <a1611:picAttrSrcUrl xmlns:a1611="http://schemas.microsoft.com/office/drawing/2016/11/main" r:id="rId44"/>
              </a:ext>
            </a:extLst>
          </a:blip>
          <a:stretch>
            <a:fillRect/>
          </a:stretch>
        </p:blipFill>
        <p:spPr>
          <a:xfrm>
            <a:off x="5996454" y="2105437"/>
            <a:ext cx="541374" cy="251717"/>
          </a:xfrm>
          <a:prstGeom prst="rect">
            <a:avLst/>
          </a:prstGeom>
        </p:spPr>
      </p:pic>
      <p:pic>
        <p:nvPicPr>
          <p:cNvPr id="43" name="Picture 8" descr="Avesta Group - Azure Solutions">
            <a:extLst>
              <a:ext uri="{FF2B5EF4-FFF2-40B4-BE49-F238E27FC236}">
                <a16:creationId xmlns:a16="http://schemas.microsoft.com/office/drawing/2014/main" id="{886E60D9-64DE-45A1-85DD-F1953395E340}"/>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23445" r="23028" b="48388"/>
          <a:stretch/>
        </p:blipFill>
        <p:spPr bwMode="auto">
          <a:xfrm>
            <a:off x="465415" y="2099488"/>
            <a:ext cx="884906" cy="7880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room with many servers&#10;&#10;Description automatically generated with medium confidence">
            <a:extLst>
              <a:ext uri="{FF2B5EF4-FFF2-40B4-BE49-F238E27FC236}">
                <a16:creationId xmlns:a16="http://schemas.microsoft.com/office/drawing/2014/main" id="{1AF256F8-DCC5-E017-003C-6291E1CA801E}"/>
              </a:ext>
            </a:extLst>
          </p:cNvPr>
          <p:cNvPicPr>
            <a:picLocks noChangeAspect="1"/>
          </p:cNvPicPr>
          <p:nvPr/>
        </p:nvPicPr>
        <p:blipFill>
          <a:blip r:embed="rId46">
            <a:extLst>
              <a:ext uri="{837473B0-CC2E-450A-ABE3-18F120FF3D39}">
                <a1611:picAttrSrcUrl xmlns:a1611="http://schemas.microsoft.com/office/drawing/2016/11/main" r:id="rId47"/>
              </a:ext>
            </a:extLst>
          </a:blip>
          <a:stretch>
            <a:fillRect/>
          </a:stretch>
        </p:blipFill>
        <p:spPr>
          <a:xfrm>
            <a:off x="198804" y="2764204"/>
            <a:ext cx="1375219" cy="788091"/>
          </a:xfrm>
          <a:prstGeom prst="rect">
            <a:avLst/>
          </a:prstGeom>
        </p:spPr>
      </p:pic>
    </p:spTree>
    <p:extLst>
      <p:ext uri="{BB962C8B-B14F-4D97-AF65-F5344CB8AC3E}">
        <p14:creationId xmlns:p14="http://schemas.microsoft.com/office/powerpoint/2010/main" val="190552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22784"/>
</p:tagLst>
</file>

<file path=ppt/tags/tag10.xml><?xml version="1.0" encoding="utf-8"?>
<p:tagLst xmlns:a="http://schemas.openxmlformats.org/drawingml/2006/main" xmlns:r="http://schemas.openxmlformats.org/officeDocument/2006/relationships" xmlns:p="http://schemas.openxmlformats.org/presentationml/2006/main">
  <p:tag name="AS_UNIQUEID" val="22779"/>
</p:tagLst>
</file>

<file path=ppt/tags/tag11.xml><?xml version="1.0" encoding="utf-8"?>
<p:tagLst xmlns:a="http://schemas.openxmlformats.org/drawingml/2006/main" xmlns:r="http://schemas.openxmlformats.org/officeDocument/2006/relationships" xmlns:p="http://schemas.openxmlformats.org/presentationml/2006/main">
  <p:tag name="AS_UNIQUEID" val="22780"/>
</p:tagLst>
</file>

<file path=ppt/tags/tag12.xml><?xml version="1.0" encoding="utf-8"?>
<p:tagLst xmlns:a="http://schemas.openxmlformats.org/drawingml/2006/main" xmlns:r="http://schemas.openxmlformats.org/officeDocument/2006/relationships" xmlns:p="http://schemas.openxmlformats.org/presentationml/2006/main">
  <p:tag name="AS_UNIQUEID" val="23613"/>
</p:tagLst>
</file>

<file path=ppt/tags/tag13.xml><?xml version="1.0" encoding="utf-8"?>
<p:tagLst xmlns:a="http://schemas.openxmlformats.org/drawingml/2006/main" xmlns:r="http://schemas.openxmlformats.org/officeDocument/2006/relationships" xmlns:p="http://schemas.openxmlformats.org/presentationml/2006/main">
  <p:tag name="AS_UNIQUEID" val="17267"/>
</p:tagLst>
</file>

<file path=ppt/tags/tag2.xml><?xml version="1.0" encoding="utf-8"?>
<p:tagLst xmlns:a="http://schemas.openxmlformats.org/drawingml/2006/main" xmlns:r="http://schemas.openxmlformats.org/officeDocument/2006/relationships" xmlns:p="http://schemas.openxmlformats.org/presentationml/2006/main">
  <p:tag name="AS_UNIQUEID" val="22790"/>
</p:tagLst>
</file>

<file path=ppt/tags/tag3.xml><?xml version="1.0" encoding="utf-8"?>
<p:tagLst xmlns:a="http://schemas.openxmlformats.org/drawingml/2006/main" xmlns:r="http://schemas.openxmlformats.org/officeDocument/2006/relationships" xmlns:p="http://schemas.openxmlformats.org/presentationml/2006/main">
  <p:tag name="AS_UNIQUEID" val="22776"/>
</p:tagLst>
</file>

<file path=ppt/tags/tag4.xml><?xml version="1.0" encoding="utf-8"?>
<p:tagLst xmlns:a="http://schemas.openxmlformats.org/drawingml/2006/main" xmlns:r="http://schemas.openxmlformats.org/officeDocument/2006/relationships" xmlns:p="http://schemas.openxmlformats.org/presentationml/2006/main">
  <p:tag name="AS_UNIQUEID" val="22777"/>
</p:tagLst>
</file>

<file path=ppt/tags/tag5.xml><?xml version="1.0" encoding="utf-8"?>
<p:tagLst xmlns:a="http://schemas.openxmlformats.org/drawingml/2006/main" xmlns:r="http://schemas.openxmlformats.org/officeDocument/2006/relationships" xmlns:p="http://schemas.openxmlformats.org/presentationml/2006/main">
  <p:tag name="AS_UNIQUEID" val="21502"/>
</p:tagLst>
</file>

<file path=ppt/tags/tag6.xml><?xml version="1.0" encoding="utf-8"?>
<p:tagLst xmlns:a="http://schemas.openxmlformats.org/drawingml/2006/main" xmlns:r="http://schemas.openxmlformats.org/officeDocument/2006/relationships" xmlns:p="http://schemas.openxmlformats.org/presentationml/2006/main">
  <p:tag name="AS_UNIQUEID" val="22175"/>
</p:tagLst>
</file>

<file path=ppt/tags/tag7.xml><?xml version="1.0" encoding="utf-8"?>
<p:tagLst xmlns:a="http://schemas.openxmlformats.org/drawingml/2006/main" xmlns:r="http://schemas.openxmlformats.org/officeDocument/2006/relationships" xmlns:p="http://schemas.openxmlformats.org/presentationml/2006/main">
  <p:tag name="AS_UNIQUEID" val="22770"/>
</p:tagLst>
</file>

<file path=ppt/tags/tag8.xml><?xml version="1.0" encoding="utf-8"?>
<p:tagLst xmlns:a="http://schemas.openxmlformats.org/drawingml/2006/main" xmlns:r="http://schemas.openxmlformats.org/officeDocument/2006/relationships" xmlns:p="http://schemas.openxmlformats.org/presentationml/2006/main">
  <p:tag name="AS_UNIQUEID" val="22771"/>
</p:tagLst>
</file>

<file path=ppt/tags/tag9.xml><?xml version="1.0" encoding="utf-8"?>
<p:tagLst xmlns:a="http://schemas.openxmlformats.org/drawingml/2006/main" xmlns:r="http://schemas.openxmlformats.org/officeDocument/2006/relationships" xmlns:p="http://schemas.openxmlformats.org/presentationml/2006/main">
  <p:tag name="AS_UNIQUEID" val="22781"/>
</p:tagLst>
</file>

<file path=ppt/theme/theme1.xml><?xml version="1.0" encoding="utf-8"?>
<a:theme xmlns:a="http://schemas.openxmlformats.org/drawingml/2006/main" name="Int_PPT Template_ClearPro_16x9">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theme>
</file>

<file path=ppt/theme/theme2.xml><?xml version="1.0" encoding="utf-8"?>
<a:theme xmlns:a="http://schemas.openxmlformats.org/drawingml/2006/main" name="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43D043E8FF5C479224FB537BA410F8" ma:contentTypeVersion="13" ma:contentTypeDescription="Create a new document." ma:contentTypeScope="" ma:versionID="f71f3bff3185d4541f60c5dd7d9a81e7">
  <xsd:schema xmlns:xsd="http://www.w3.org/2001/XMLSchema" xmlns:xs="http://www.w3.org/2001/XMLSchema" xmlns:p="http://schemas.microsoft.com/office/2006/metadata/properties" xmlns:ns2="1400c5dc-1948-4694-91d3-280ff9ab59fa" xmlns:ns3="1f1551c7-8027-4d2c-877b-e7b87e5c77fd" targetNamespace="http://schemas.microsoft.com/office/2006/metadata/properties" ma:root="true" ma:fieldsID="c6de1ca2275bf8924abbf0d0eba41ac8" ns2:_="" ns3:_="">
    <xsd:import namespace="1400c5dc-1948-4694-91d3-280ff9ab59fa"/>
    <xsd:import namespace="1f1551c7-8027-4d2c-877b-e7b87e5c77f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00c5dc-1948-4694-91d3-280ff9ab5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f1551c7-8027-4d2c-877b-e7b87e5c77f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AC8C27-983E-4AF8-BD21-2F8B8F56D0C9}">
  <ds:schemaRefs>
    <ds:schemaRef ds:uri="1400c5dc-1948-4694-91d3-280ff9ab59fa"/>
    <ds:schemaRef ds:uri="1f1551c7-8027-4d2c-877b-e7b87e5c77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8E0828F-CCA9-4E0C-A7AF-17C527A155CB}">
  <ds:schemaRefs>
    <ds:schemaRef ds:uri="http://schemas.microsoft.com/sharepoint/v3/contenttype/forms"/>
  </ds:schemaRefs>
</ds:datastoreItem>
</file>

<file path=customXml/itemProps3.xml><?xml version="1.0" encoding="utf-8"?>
<ds:datastoreItem xmlns:ds="http://schemas.openxmlformats.org/officeDocument/2006/customXml" ds:itemID="{8827AA9D-E9DD-4922-867D-7B56679BB9A6}">
  <ds:schemaRefs>
    <ds:schemaRef ds:uri="1400c5dc-1948-4694-91d3-280ff9ab59fa"/>
    <ds:schemaRef ds:uri="1f1551c7-8027-4d2c-877b-e7b87e5c77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10577</Words>
  <Application>Microsoft Office PowerPoint</Application>
  <PresentationFormat>On-screen Show (16:9)</PresentationFormat>
  <Paragraphs>1347</Paragraphs>
  <Slides>79</Slides>
  <Notes>58</Notes>
  <HiddenSlides>0</HiddenSlides>
  <MMClips>0</MMClips>
  <ScaleCrop>false</ScaleCrop>
  <HeadingPairs>
    <vt:vector size="8" baseType="variant">
      <vt:variant>
        <vt:lpstr>Fonts Used</vt:lpstr>
      </vt:variant>
      <vt:variant>
        <vt:i4>25</vt:i4>
      </vt:variant>
      <vt:variant>
        <vt:lpstr>Theme</vt:lpstr>
      </vt:variant>
      <vt:variant>
        <vt:i4>3</vt:i4>
      </vt:variant>
      <vt:variant>
        <vt:lpstr>Embedded OLE Servers</vt:lpstr>
      </vt:variant>
      <vt:variant>
        <vt:i4>1</vt:i4>
      </vt:variant>
      <vt:variant>
        <vt:lpstr>Slide Titles</vt:lpstr>
      </vt:variant>
      <vt:variant>
        <vt:i4>79</vt:i4>
      </vt:variant>
    </vt:vector>
  </HeadingPairs>
  <TitlesOfParts>
    <vt:vector size="108" baseType="lpstr">
      <vt:lpstr>-apple-system</vt:lpstr>
      <vt:lpstr>Arial</vt:lpstr>
      <vt:lpstr>Arial Nova Light</vt:lpstr>
      <vt:lpstr>Calibri</vt:lpstr>
      <vt:lpstr>Calibri Light</vt:lpstr>
      <vt:lpstr>Consolas</vt:lpstr>
      <vt:lpstr>Courier New</vt:lpstr>
      <vt:lpstr>Franklin Gothic Book</vt:lpstr>
      <vt:lpstr>Franklin Gothic Medium</vt:lpstr>
      <vt:lpstr>Garamond</vt:lpstr>
      <vt:lpstr>Gill Sans MT</vt:lpstr>
      <vt:lpstr>Helvetica Neue Medium</vt:lpstr>
      <vt:lpstr>Intel Clear</vt:lpstr>
      <vt:lpstr>Intel Clear Light</vt:lpstr>
      <vt:lpstr>Intel Clear Pro</vt:lpstr>
      <vt:lpstr>Intel Clear Pro Bold</vt:lpstr>
      <vt:lpstr>IntelOne Display Regular</vt:lpstr>
      <vt:lpstr>Lucida Grande</vt:lpstr>
      <vt:lpstr>Neo Sans Intel</vt:lpstr>
      <vt:lpstr>Roboto</vt:lpstr>
      <vt:lpstr>SegoeUI</vt:lpstr>
      <vt:lpstr>Source Code Pro</vt:lpstr>
      <vt:lpstr>Source Sans Pro</vt:lpstr>
      <vt:lpstr>Symbol</vt:lpstr>
      <vt:lpstr>Wingdings</vt:lpstr>
      <vt:lpstr>Int_PPT Template_ClearPro_16x9</vt:lpstr>
      <vt:lpstr>Office Theme</vt:lpstr>
      <vt:lpstr>1_Office Theme</vt:lpstr>
      <vt:lpstr>Picture</vt:lpstr>
      <vt:lpstr>Code Sinaia 2024  Cloud and Cybersecurity Basics</vt:lpstr>
      <vt:lpstr>About Monica</vt:lpstr>
      <vt:lpstr>Inginerie …  cu capul ȋn nori</vt:lpstr>
      <vt:lpstr>Agenda</vt:lpstr>
      <vt:lpstr>Ce este Cloud Computing?</vt:lpstr>
      <vt:lpstr>Oferte de Cloud Computing</vt:lpstr>
      <vt:lpstr>Exemple de Furnizori de Servicii de Cloud</vt:lpstr>
      <vt:lpstr>Evoluţia centrelor de date</vt:lpstr>
      <vt:lpstr>Noțiuni introductive: Nivelurile stivei software</vt:lpstr>
      <vt:lpstr>Introducere în Containere și Mașini Virtuale</vt:lpstr>
      <vt:lpstr>Utilizarea Mașinilor Virtuale</vt:lpstr>
      <vt:lpstr>Utilizarea Containerelor</vt:lpstr>
      <vt:lpstr>Exemple. Usurinta in folosire</vt:lpstr>
      <vt:lpstr>Beneficiile mașinilor virtuale și ale containerelor </vt:lpstr>
      <vt:lpstr>Moduri de implementare a aplicațiilor în cloud</vt:lpstr>
      <vt:lpstr>Tipuri de developeri în cloud. Exemple.</vt:lpstr>
      <vt:lpstr>Avantajele migrării aplicațiilor ȋn cloud</vt:lpstr>
      <vt:lpstr>Quiz Rezumat</vt:lpstr>
      <vt:lpstr>Întrebări ?</vt:lpstr>
      <vt:lpstr>Backup</vt:lpstr>
      <vt:lpstr>Comparatie intre VMs si containere</vt:lpstr>
      <vt:lpstr>Intro to Cybersecurity  O excursie pe cărările securităţii informatice </vt:lpstr>
      <vt:lpstr>Software set-up</vt:lpstr>
      <vt:lpstr>References</vt:lpstr>
      <vt:lpstr>Introduction to Cybersecurity</vt:lpstr>
      <vt:lpstr>Cybersecurity Objectives  / Obiectivele Securitaţii Informatice</vt:lpstr>
      <vt:lpstr>When Security Is Not Working</vt:lpstr>
      <vt:lpstr>When Security Is Not Working</vt:lpstr>
      <vt:lpstr>Communicarea securizată / Secure communication</vt:lpstr>
      <vt:lpstr>Man in the Middle Attacks </vt:lpstr>
      <vt:lpstr>Cryptography Basics /  Elemente de criptografie</vt:lpstr>
      <vt:lpstr>Cryptographic Hash Functions / Funcții hash criptografice</vt:lpstr>
      <vt:lpstr>Hash function algorithms</vt:lpstr>
      <vt:lpstr>Practice: Hash collisions</vt:lpstr>
      <vt:lpstr>Key Derivation Functions (KDS)/  Functii pentru derivarea cheilor</vt:lpstr>
      <vt:lpstr>Data confidentiality: criptarea mesajelor</vt:lpstr>
      <vt:lpstr>Symmetric key cryptography</vt:lpstr>
      <vt:lpstr>Symmetric Encryption / Criptarea simetrica</vt:lpstr>
      <vt:lpstr>Practice: openssl</vt:lpstr>
      <vt:lpstr>Symmetric Encryption / Criptarea simetrica</vt:lpstr>
      <vt:lpstr>Practice: Encrypt with AES-256</vt:lpstr>
      <vt:lpstr>Practice: Where is the salt?</vt:lpstr>
      <vt:lpstr>Symmetric Encryption Algorithms</vt:lpstr>
      <vt:lpstr>Symmetric Encryption / Criptarea simetrica</vt:lpstr>
      <vt:lpstr>Asymmetric Encryption / Criptarea cu chei publice</vt:lpstr>
      <vt:lpstr>Public Key Criptography: Functionalities</vt:lpstr>
      <vt:lpstr>Public Key Cryptography</vt:lpstr>
      <vt:lpstr>Public Key Encryption Algorithms</vt:lpstr>
      <vt:lpstr>Practice:</vt:lpstr>
      <vt:lpstr>Practice: Playing with the RSA key pair </vt:lpstr>
      <vt:lpstr>Session Keys</vt:lpstr>
      <vt:lpstr>Practice: Session Keys</vt:lpstr>
      <vt:lpstr>Aplicaţii / Applications</vt:lpstr>
      <vt:lpstr>Authentication</vt:lpstr>
      <vt:lpstr>Authentication</vt:lpstr>
      <vt:lpstr>Digital signatures </vt:lpstr>
      <vt:lpstr>Message digests</vt:lpstr>
      <vt:lpstr>Digital Signatures / Semnaturi Digitale</vt:lpstr>
      <vt:lpstr>Digital signature = signed message digest</vt:lpstr>
      <vt:lpstr>Practice: Authentication</vt:lpstr>
      <vt:lpstr>Digital Certificates</vt:lpstr>
      <vt:lpstr>Need for certified public keys</vt:lpstr>
      <vt:lpstr>Digital certificates</vt:lpstr>
      <vt:lpstr>SSL / TLS </vt:lpstr>
      <vt:lpstr>Practice:</vt:lpstr>
      <vt:lpstr>View the certificate</vt:lpstr>
      <vt:lpstr>Proiect final</vt:lpstr>
      <vt:lpstr>Backup slides</vt:lpstr>
      <vt:lpstr>More resources</vt:lpstr>
      <vt:lpstr>RSA example:</vt:lpstr>
      <vt:lpstr>Public Key Encryption: Matematica</vt:lpstr>
      <vt:lpstr>Why does RSA work?</vt:lpstr>
      <vt:lpstr>Important Property</vt:lpstr>
      <vt:lpstr>RSA security</vt:lpstr>
      <vt:lpstr>Securitatea parolelor</vt:lpstr>
      <vt:lpstr>Challenge:  Criptografia cu chei publice – atac cu numere prime</vt:lpstr>
      <vt:lpstr>Helper slide: how to turn on WSL</vt:lpstr>
      <vt:lpstr>Digital Certificates Validation</vt:lpstr>
      <vt:lpstr>Digital Certificates at Global Scale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Monica @ Intel Software</dc:title>
  <dc:creator>Ene-Pietrosanu, Monica</dc:creator>
  <cp:keywords>CTPClassification=CTP_NT</cp:keywords>
  <cp:lastModifiedBy>Ene-Pietrosanu, Monica</cp:lastModifiedBy>
  <cp:revision>1</cp:revision>
  <dcterms:created xsi:type="dcterms:W3CDTF">2020-05-28T14:14:07Z</dcterms:created>
  <dcterms:modified xsi:type="dcterms:W3CDTF">2024-07-25T05:16:44Z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a51edf2b-d017-4bbb-a4c6-a28ad09cdab5</vt:lpwstr>
  </property>
  <property fmtid="{D5CDD505-2E9C-101B-9397-08002B2CF9AE}" pid="3" name="CTP_TimeStamp">
    <vt:lpwstr>2020-05-29 16:06:21Z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0x0101008643D043E8FF5C479224FB537BA410F8</vt:lpwstr>
  </property>
</Properties>
</file>